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88"/>
  </p:notesMasterIdLst>
  <p:sldIdLst>
    <p:sldId id="256" r:id="rId2"/>
    <p:sldId id="415" r:id="rId3"/>
    <p:sldId id="366" r:id="rId4"/>
    <p:sldId id="367" r:id="rId5"/>
    <p:sldId id="258" r:id="rId6"/>
    <p:sldId id="416" r:id="rId7"/>
    <p:sldId id="257" r:id="rId8"/>
    <p:sldId id="417" r:id="rId9"/>
    <p:sldId id="368" r:id="rId10"/>
    <p:sldId id="306" r:id="rId11"/>
    <p:sldId id="346" r:id="rId12"/>
    <p:sldId id="421" r:id="rId13"/>
    <p:sldId id="365" r:id="rId14"/>
    <p:sldId id="369" r:id="rId15"/>
    <p:sldId id="292" r:id="rId16"/>
    <p:sldId id="293" r:id="rId17"/>
    <p:sldId id="378" r:id="rId18"/>
    <p:sldId id="296" r:id="rId19"/>
    <p:sldId id="298" r:id="rId20"/>
    <p:sldId id="414" r:id="rId21"/>
    <p:sldId id="308" r:id="rId22"/>
    <p:sldId id="310" r:id="rId23"/>
    <p:sldId id="311" r:id="rId24"/>
    <p:sldId id="273" r:id="rId25"/>
    <p:sldId id="344" r:id="rId26"/>
    <p:sldId id="323" r:id="rId27"/>
    <p:sldId id="325" r:id="rId28"/>
    <p:sldId id="402" r:id="rId29"/>
    <p:sldId id="403" r:id="rId30"/>
    <p:sldId id="326" r:id="rId31"/>
    <p:sldId id="356" r:id="rId32"/>
    <p:sldId id="327" r:id="rId33"/>
    <p:sldId id="328" r:id="rId34"/>
    <p:sldId id="324" r:id="rId35"/>
    <p:sldId id="329" r:id="rId36"/>
    <p:sldId id="379" r:id="rId37"/>
    <p:sldId id="380" r:id="rId38"/>
    <p:sldId id="381" r:id="rId39"/>
    <p:sldId id="382" r:id="rId40"/>
    <p:sldId id="383" r:id="rId41"/>
    <p:sldId id="384" r:id="rId42"/>
    <p:sldId id="387" r:id="rId43"/>
    <p:sldId id="330" r:id="rId44"/>
    <p:sldId id="358" r:id="rId45"/>
    <p:sldId id="419" r:id="rId46"/>
    <p:sldId id="425" r:id="rId47"/>
    <p:sldId id="394" r:id="rId48"/>
    <p:sldId id="361" r:id="rId49"/>
    <p:sldId id="418" r:id="rId50"/>
    <p:sldId id="385" r:id="rId51"/>
    <p:sldId id="386" r:id="rId52"/>
    <p:sldId id="359" r:id="rId53"/>
    <p:sldId id="341" r:id="rId54"/>
    <p:sldId id="333" r:id="rId55"/>
    <p:sldId id="389" r:id="rId56"/>
    <p:sldId id="362" r:id="rId57"/>
    <p:sldId id="411" r:id="rId58"/>
    <p:sldId id="412" r:id="rId59"/>
    <p:sldId id="413" r:id="rId60"/>
    <p:sldId id="395" r:id="rId61"/>
    <p:sldId id="334" r:id="rId62"/>
    <p:sldId id="342" r:id="rId63"/>
    <p:sldId id="335" r:id="rId64"/>
    <p:sldId id="336" r:id="rId65"/>
    <p:sldId id="337" r:id="rId66"/>
    <p:sldId id="343" r:id="rId67"/>
    <p:sldId id="338" r:id="rId68"/>
    <p:sldId id="339" r:id="rId69"/>
    <p:sldId id="345" r:id="rId70"/>
    <p:sldId id="434" r:id="rId71"/>
    <p:sldId id="435" r:id="rId72"/>
    <p:sldId id="436" r:id="rId73"/>
    <p:sldId id="303" r:id="rId74"/>
    <p:sldId id="430" r:id="rId75"/>
    <p:sldId id="431" r:id="rId76"/>
    <p:sldId id="432" r:id="rId77"/>
    <p:sldId id="433" r:id="rId78"/>
    <p:sldId id="278" r:id="rId79"/>
    <p:sldId id="279" r:id="rId80"/>
    <p:sldId id="280" r:id="rId81"/>
    <p:sldId id="281" r:id="rId82"/>
    <p:sldId id="282" r:id="rId83"/>
    <p:sldId id="283" r:id="rId84"/>
    <p:sldId id="396" r:id="rId85"/>
    <p:sldId id="397" r:id="rId86"/>
    <p:sldId id="420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3227" autoAdjust="0"/>
  </p:normalViewPr>
  <p:slideViewPr>
    <p:cSldViewPr>
      <p:cViewPr varScale="1">
        <p:scale>
          <a:sx n="62" d="100"/>
          <a:sy n="62" d="100"/>
        </p:scale>
        <p:origin x="16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FFBECB-4F01-4134-9212-FB218C757480}" type="datetimeFigureOut">
              <a:rPr lang="ar-SY" smtClean="0"/>
              <a:t>02/03/1441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5232D2A-0FD9-45F0-8520-E28339B68DB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8713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F1EFF-134D-4DD1-8220-41AC248F2349}" type="slidenum">
              <a:rPr lang="ar-SY" altLang="en-US"/>
              <a:pPr/>
              <a:t>45</a:t>
            </a:fld>
            <a:endParaRPr lang="en-US" alt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2519" tIns="46259" rIns="92519" bIns="4625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88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32D2A-0FD9-45F0-8520-E28339B68DB9}" type="slidenum">
              <a:rPr lang="ar-SY" smtClean="0"/>
              <a:t>66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7114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32D2A-0FD9-45F0-8520-E28339B68DB9}" type="slidenum">
              <a:rPr lang="ar-SY" smtClean="0"/>
              <a:t>79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5382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4369C0E-294D-4FF3-B8B7-05B4F51E4AF7}" type="datetime1">
              <a:rPr lang="en-US" altLang="en-US"/>
              <a:pPr/>
              <a:t>10/30/2019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8B4DE-6E9B-413B-B91E-63E0FC34E162}" type="slidenum">
              <a:rPr lang="ar-SY" altLang="en-US"/>
              <a:pPr/>
              <a:t>86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2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92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4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ar-SA" altLang="en-US"/>
              <a:t>د. أديب العسالي - مستويات الممارسة المسندة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D0B0F1-CFA9-406F-AAE1-82D5C9B5DBC6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74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85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7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4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2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9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3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r.wikipedia.org/wiki/%D8%A5%D8%AF%D9%88%D9%8A%D9%86_%D8%B3%D9%85%D9%8A%D8%A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dwin_Smith_Papyru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2974848"/>
          </a:xfrm>
        </p:spPr>
        <p:txBody>
          <a:bodyPr/>
          <a:lstStyle/>
          <a:p>
            <a:pPr algn="ctr"/>
            <a:r>
              <a:rPr lang="ar-SY" dirty="0" smtClean="0"/>
              <a:t>المرشدات العلاجية وطريقة صناعتها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Dr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imad</a:t>
            </a:r>
            <a:r>
              <a:rPr lang="en-US" sz="4000" b="1" dirty="0" smtClean="0">
                <a:solidFill>
                  <a:srgbClr val="FF0000"/>
                </a:solidFill>
              </a:rPr>
              <a:t> al </a:t>
            </a:r>
            <a:r>
              <a:rPr lang="en-US" sz="4000" b="1" dirty="0" err="1" smtClean="0">
                <a:solidFill>
                  <a:srgbClr val="FF0000"/>
                </a:solidFill>
              </a:rPr>
              <a:t>hariri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30/10/2019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562" y="199014"/>
            <a:ext cx="5502594" cy="4479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953000"/>
            <a:ext cx="7800975" cy="1190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273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315"/>
            <a:ext cx="9067800" cy="49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558165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362200"/>
            <a:ext cx="36004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2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63" y="1371600"/>
            <a:ext cx="9222395" cy="49566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86605"/>
            <a:ext cx="8686800" cy="780195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WHO handbook for guideline development, 2nd </a:t>
            </a:r>
            <a:r>
              <a:rPr lang="en-US" sz="3200" b="1" dirty="0" err="1" smtClean="0"/>
              <a:t>ed</a:t>
            </a:r>
            <a:r>
              <a:rPr lang="ar-SY" sz="3200" b="1" dirty="0" smtClean="0"/>
              <a:t/>
            </a:r>
            <a:br>
              <a:rPr lang="ar-SY" sz="3200" b="1" dirty="0" smtClean="0"/>
            </a:br>
            <a:r>
              <a:rPr lang="ar-SY" sz="3200" b="1" dirty="0" smtClean="0"/>
              <a:t>2014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84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0782"/>
            <a:ext cx="5715000" cy="6684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60" y="4038600"/>
            <a:ext cx="5729640" cy="800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0" y="6243935"/>
            <a:ext cx="40767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المجلس </a:t>
            </a:r>
            <a:r>
              <a:rPr lang="ar-SA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السريري </a:t>
            </a:r>
            <a:r>
              <a:rPr lang="ar-SY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شمال غرب إنجلترا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293490" cy="8296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2721" y="3059875"/>
            <a:ext cx="391084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https://www.nice.org.uk</a:t>
            </a:r>
          </a:p>
        </p:txBody>
      </p:sp>
    </p:spTree>
    <p:extLst>
      <p:ext uri="{BB962C8B-B14F-4D97-AF65-F5344CB8AC3E}">
        <p14:creationId xmlns:p14="http://schemas.microsoft.com/office/powerpoint/2010/main" val="6622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5486399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SY" sz="2600" dirty="0" smtClean="0"/>
              <a:t>وهي </a:t>
            </a:r>
            <a:r>
              <a:rPr lang="ar-SY" sz="2600" dirty="0"/>
              <a:t>هيئة صحية خاصة ، تم إنشاء </a:t>
            </a:r>
            <a:r>
              <a:rPr lang="en-US" sz="2600" dirty="0"/>
              <a:t>NICE </a:t>
            </a:r>
            <a:r>
              <a:rPr lang="ar-SY" sz="2600" dirty="0"/>
              <a:t> في عام 1999 كمعهد وطني </a:t>
            </a:r>
            <a:r>
              <a:rPr lang="ar-SY" sz="2600" dirty="0" err="1" smtClean="0"/>
              <a:t>للتميزالسريري</a:t>
            </a:r>
            <a:r>
              <a:rPr lang="en-US" sz="2600" dirty="0"/>
              <a:t>National </a:t>
            </a:r>
            <a:r>
              <a:rPr lang="ar-SY" sz="2600" dirty="0"/>
              <a:t>  </a:t>
            </a:r>
            <a:r>
              <a:rPr lang="en-US" sz="2600" dirty="0"/>
              <a:t>Institute for Clinical Excellence</a:t>
            </a:r>
            <a:r>
              <a:rPr lang="ar-SY" sz="2600" dirty="0"/>
              <a:t> 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600" dirty="0" smtClean="0"/>
              <a:t>في </a:t>
            </a:r>
            <a:r>
              <a:rPr lang="ar-SY" sz="2600" dirty="0"/>
              <a:t>عام 2005 ، </a:t>
            </a:r>
            <a:r>
              <a:rPr lang="ar-SY" sz="2600" dirty="0" smtClean="0"/>
              <a:t>تم اندماجها مع </a:t>
            </a:r>
            <a:r>
              <a:rPr lang="ar-SY" sz="2600" dirty="0"/>
              <a:t>وكالة التنمية الصحية </a:t>
            </a:r>
            <a:r>
              <a:rPr lang="en-US" sz="2600" dirty="0"/>
              <a:t>Health Development Agency</a:t>
            </a:r>
            <a:r>
              <a:rPr lang="ar-SY" sz="2600" dirty="0" smtClean="0"/>
              <a:t>، وبدأت </a:t>
            </a:r>
            <a:r>
              <a:rPr lang="ar-SY" sz="2600" dirty="0"/>
              <a:t>في تطوير </a:t>
            </a:r>
            <a:r>
              <a:rPr lang="ar-SY" sz="2600" dirty="0" smtClean="0"/>
              <a:t>مرشدات </a:t>
            </a:r>
            <a:r>
              <a:rPr lang="ar-SY" sz="2600" dirty="0"/>
              <a:t>الصحة العامة للمساعدة في منع </a:t>
            </a:r>
            <a:r>
              <a:rPr lang="ar-SY" sz="2600" dirty="0" smtClean="0"/>
              <a:t>اعتلالات </a:t>
            </a:r>
            <a:r>
              <a:rPr lang="ar-SY" sz="2600" dirty="0"/>
              <a:t>الصحة وتعزيز أنماط الحياة الصحية. تم تغيير </a:t>
            </a:r>
            <a:r>
              <a:rPr lang="ar-SY" sz="2600" dirty="0" smtClean="0"/>
              <a:t>اسمها </a:t>
            </a:r>
            <a:r>
              <a:rPr lang="ar-SY" sz="2600" dirty="0"/>
              <a:t>إلى المعهد الوطني للصحة والتميز السريري</a:t>
            </a:r>
            <a:r>
              <a:rPr lang="ar-SY" sz="2600" dirty="0" smtClean="0"/>
              <a:t>.</a:t>
            </a:r>
            <a:r>
              <a:rPr lang="en-US" sz="2600" dirty="0"/>
              <a:t> the National Institute for Health and Clinical Excellence</a:t>
            </a:r>
            <a:r>
              <a:rPr lang="en-US" sz="2600" dirty="0" smtClean="0"/>
              <a:t>.</a:t>
            </a:r>
            <a:endParaRPr lang="ar-SY" sz="26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600" dirty="0" smtClean="0"/>
              <a:t>في </a:t>
            </a:r>
            <a:r>
              <a:rPr lang="ar-SY" sz="2600" dirty="0"/>
              <a:t>أبريل 2013 ، تم </a:t>
            </a:r>
            <a:r>
              <a:rPr lang="ar-SY" sz="2600" dirty="0" smtClean="0"/>
              <a:t>الاعتراف بها قانونيا ، وأصبحت </a:t>
            </a:r>
            <a:r>
              <a:rPr lang="ar-SY" sz="2600" dirty="0"/>
              <a:t>هيئة عامة غير تابعة للدوائر (</a:t>
            </a:r>
            <a:r>
              <a:rPr lang="en-US" sz="2600" dirty="0"/>
              <a:t>NDPB) </a:t>
            </a:r>
            <a:r>
              <a:rPr lang="ar-SY" sz="2600" dirty="0" smtClean="0"/>
              <a:t>) وأصبحت </a:t>
            </a:r>
            <a:r>
              <a:rPr lang="ar-SY" sz="2600" dirty="0" err="1" smtClean="0"/>
              <a:t>مدروجة</a:t>
            </a:r>
            <a:r>
              <a:rPr lang="ar-SY" sz="2600" dirty="0" smtClean="0"/>
              <a:t> ضمن قانون </a:t>
            </a:r>
            <a:r>
              <a:rPr lang="ar-SY" sz="2600" dirty="0"/>
              <a:t>الرعاية الصحية والاجتماعية </a:t>
            </a:r>
            <a:r>
              <a:rPr lang="ar-SY" sz="2600" dirty="0" smtClean="0"/>
              <a:t>.ومنذ  </a:t>
            </a:r>
            <a:r>
              <a:rPr lang="ar-SY" sz="2600" dirty="0"/>
              <a:t>هذا الوقت ، </a:t>
            </a:r>
            <a:r>
              <a:rPr lang="ar-SY" sz="2600" dirty="0" smtClean="0"/>
              <a:t>تولت </a:t>
            </a:r>
            <a:r>
              <a:rPr lang="ar-SY" sz="2600" dirty="0"/>
              <a:t>مسؤولية تطوير </a:t>
            </a:r>
            <a:r>
              <a:rPr lang="ar-SY" sz="2600" dirty="0" smtClean="0"/>
              <a:t>المرشدات العلاجية و. </a:t>
            </a:r>
            <a:r>
              <a:rPr lang="ar-SY" sz="2600" dirty="0"/>
              <a:t>معايير الجودة في الرعاية الاجتماعية ، </a:t>
            </a:r>
            <a:endParaRPr lang="en-US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7709"/>
            <a:ext cx="8686800" cy="1676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The National Institute for Health and Care Excellence (NICE)</a:t>
            </a:r>
            <a:br>
              <a:rPr lang="en-US" sz="3600" b="1" dirty="0" smtClean="0"/>
            </a:br>
            <a:r>
              <a:rPr lang="ar-SY" sz="3600" b="1" dirty="0" smtClean="0"/>
              <a:t>المعهد الوطني للتميز في الرعاية الصحية </a:t>
            </a:r>
            <a:r>
              <a:rPr lang="en-US" sz="3600" b="1" dirty="0" smtClean="0"/>
              <a:t>(NICE)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469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4303737"/>
            <a:ext cx="7543801" cy="1639863"/>
          </a:xfrm>
        </p:spPr>
        <p:txBody>
          <a:bodyPr>
            <a:normAutofit/>
          </a:bodyPr>
          <a:lstStyle/>
          <a:p>
            <a:pPr algn="ctr" rtl="1"/>
            <a:r>
              <a:rPr lang="ar-SY" sz="3200" b="1" dirty="0" smtClean="0"/>
              <a:t>يجرى له تحديث كل سنتين </a:t>
            </a:r>
          </a:p>
          <a:p>
            <a:pPr algn="ctr" rtl="1"/>
            <a:r>
              <a:rPr lang="ar-SY" sz="3200" b="1" dirty="0" smtClean="0"/>
              <a:t>اخر تحديث له 2018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3" y="1293706"/>
            <a:ext cx="8304352" cy="3010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47" y="329768"/>
            <a:ext cx="3807672" cy="9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pPr algn="ctr"/>
            <a:r>
              <a:rPr lang="ar-SY" dirty="0" smtClean="0"/>
              <a:t>معلومات </a:t>
            </a:r>
            <a:r>
              <a:rPr lang="ar-SY" dirty="0"/>
              <a:t>حول هذا الدليل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Y" sz="2800" dirty="0" smtClean="0"/>
              <a:t>يشرح </a:t>
            </a:r>
            <a:r>
              <a:rPr lang="ar-SY" sz="2800" dirty="0"/>
              <a:t>هذا الدليل العمليات والطرق التي تستخدمها </a:t>
            </a:r>
            <a:r>
              <a:rPr lang="en-US" sz="2800" dirty="0"/>
              <a:t>NICE </a:t>
            </a:r>
            <a:r>
              <a:rPr lang="en-US" sz="2800" dirty="0" smtClean="0"/>
              <a:t> </a:t>
            </a:r>
            <a:r>
              <a:rPr lang="ar-SY" sz="2800" dirty="0" smtClean="0"/>
              <a:t>لتطوير </a:t>
            </a:r>
            <a:r>
              <a:rPr lang="ar-SY" sz="2800" dirty="0"/>
              <a:t>وصيانة وتحديث </a:t>
            </a:r>
            <a:r>
              <a:rPr lang="ar-SY" sz="2800" dirty="0" smtClean="0"/>
              <a:t>المرشدات العلاجية  انه الخط الأول لكل من:</a:t>
            </a:r>
            <a:r>
              <a:rPr lang="ar-SY" sz="2800" dirty="0"/>
              <a:t/>
            </a:r>
            <a:br>
              <a:rPr lang="ar-SY" sz="2800" dirty="0"/>
            </a:br>
            <a:endParaRPr lang="ar-SY" sz="28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ar-SY" sz="2800" dirty="0" smtClean="0"/>
              <a:t>العاملين في </a:t>
            </a:r>
            <a:r>
              <a:rPr lang="en-US" sz="2800" dirty="0" smtClean="0"/>
              <a:t>NICE</a:t>
            </a:r>
            <a:r>
              <a:rPr lang="ar-SY" sz="2800" dirty="0" smtClean="0"/>
              <a:t> والمشاركين </a:t>
            </a:r>
            <a:r>
              <a:rPr lang="ar-SY" sz="2800" dirty="0"/>
              <a:t>في وضع </a:t>
            </a:r>
            <a:r>
              <a:rPr lang="ar-SY" sz="2800" dirty="0" smtClean="0"/>
              <a:t>المرشدات العلاجية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>
                <a:hlinkClick r:id="" action="ppaction://noaction"/>
              </a:rPr>
              <a:t>المتعهدين لدى  </a:t>
            </a:r>
            <a:r>
              <a:rPr lang="en-US" sz="2800" dirty="0" smtClean="0">
                <a:hlinkClick r:id="" action="ppaction://noaction"/>
              </a:rPr>
              <a:t>NICE</a:t>
            </a:r>
            <a:r>
              <a:rPr lang="ar-SY" sz="2800" dirty="0" smtClean="0">
                <a:hlinkClick r:id="" action="ppaction://noaction"/>
              </a:rPr>
              <a:t> (المراجعين المنهجيين ومراجعي الأدلة ، والتحليل الاقتصادي وغيرها من أعمال المشاركة)</a:t>
            </a:r>
            <a:endParaRPr lang="ar-SY" sz="28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أعضاء </a:t>
            </a:r>
            <a:r>
              <a:rPr lang="ar-SY" sz="2800" dirty="0"/>
              <a:t>اللجان التي تضع </a:t>
            </a:r>
            <a:r>
              <a:rPr lang="ar-SY" sz="2800" dirty="0" smtClean="0"/>
              <a:t>المرشدات العلاجية</a:t>
            </a:r>
            <a:r>
              <a:rPr lang="en-US" sz="2800" dirty="0" smtClean="0"/>
              <a:t>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ممكن أن يكون </a:t>
            </a:r>
            <a:r>
              <a:rPr lang="ar-SY" sz="2800" dirty="0"/>
              <a:t>ذات اهتمام </a:t>
            </a:r>
            <a:r>
              <a:rPr lang="ar-SY" sz="2800" dirty="0" smtClean="0"/>
              <a:t>للجمهور ، ومطورو المرشدات الأخرى غير الـ</a:t>
            </a:r>
            <a:r>
              <a:rPr lang="en-US" sz="2800" dirty="0"/>
              <a:t>NICE.</a:t>
            </a:r>
            <a:r>
              <a:rPr lang="ar-SY" sz="2800" dirty="0" smtClean="0"/>
              <a:t>  </a:t>
            </a:r>
            <a:r>
              <a:rPr lang="ar-SY" sz="2800" dirty="0"/>
              <a:t>وأصحاب المصلحة ومستخدمي </a:t>
            </a:r>
            <a:r>
              <a:rPr lang="ar-SY" sz="2800" dirty="0" smtClean="0"/>
              <a:t>مرشدات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81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543800" cy="533401"/>
          </a:xfrm>
        </p:spPr>
        <p:txBody>
          <a:bodyPr>
            <a:normAutofit fontScale="90000"/>
          </a:bodyPr>
          <a:lstStyle/>
          <a:p>
            <a:pPr algn="ctr"/>
            <a:r>
              <a:rPr lang="ar-SY" dirty="0" smtClean="0"/>
              <a:t>على ماذا يستند هذا الدليل؟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914400"/>
            <a:ext cx="7543801" cy="5638800"/>
          </a:xfrm>
        </p:spPr>
        <p:txBody>
          <a:bodyPr>
            <a:normAutofit/>
          </a:bodyPr>
          <a:lstStyle/>
          <a:p>
            <a:pPr algn="r" rtl="1"/>
            <a:r>
              <a:rPr lang="ar-SY" sz="2800" dirty="0"/>
              <a:t>تستند العمليات والأساليب الموضحة في هذا الدليل </a:t>
            </a:r>
            <a:r>
              <a:rPr lang="ar-SY" sz="2800" dirty="0" smtClean="0"/>
              <a:t>إلى:</a:t>
            </a:r>
          </a:p>
          <a:p>
            <a:pPr lvl="1" algn="r" rtl="1"/>
            <a:r>
              <a:rPr lang="ar-SY" sz="2600" dirty="0" smtClean="0"/>
              <a:t>1- </a:t>
            </a:r>
            <a:r>
              <a:rPr lang="ar-SY" sz="2600" dirty="0"/>
              <a:t>معايير معترف بها دوليًا ، </a:t>
            </a:r>
            <a:endParaRPr lang="ar-SY" sz="2600" dirty="0" smtClean="0"/>
          </a:p>
          <a:p>
            <a:pPr lvl="1" algn="r" rtl="1"/>
            <a:r>
              <a:rPr lang="ar-SY" sz="2600" dirty="0" smtClean="0"/>
              <a:t>2-وخبرة </a:t>
            </a:r>
            <a:r>
              <a:rPr lang="ar-SY" sz="2600" dirty="0"/>
              <a:t>الفرق في </a:t>
            </a:r>
            <a:r>
              <a:rPr lang="en-US" sz="2600" dirty="0"/>
              <a:t>NICE ، </a:t>
            </a:r>
            <a:endParaRPr lang="ar-SY" sz="2600" dirty="0" smtClean="0"/>
          </a:p>
          <a:p>
            <a:pPr lvl="1" algn="r" rtl="1"/>
            <a:r>
              <a:rPr lang="ar-SY" sz="2600" dirty="0" smtClean="0"/>
              <a:t>3- والمتعهدين الذين </a:t>
            </a:r>
            <a:r>
              <a:rPr lang="ar-SY" sz="2600" dirty="0"/>
              <a:t>يعملون مع </a:t>
            </a:r>
            <a:r>
              <a:rPr lang="en-US" sz="2600" dirty="0"/>
              <a:t>NICE ، </a:t>
            </a:r>
            <a:endParaRPr lang="ar-SY" sz="2600" dirty="0" smtClean="0"/>
          </a:p>
          <a:p>
            <a:pPr lvl="1" algn="r" rtl="1"/>
            <a:r>
              <a:rPr lang="ar-SY" sz="2600" dirty="0" smtClean="0"/>
              <a:t>4-وأعضاء </a:t>
            </a:r>
            <a:r>
              <a:rPr lang="ar-SY" sz="2600" dirty="0"/>
              <a:t>لجنة </a:t>
            </a:r>
            <a:r>
              <a:rPr lang="en-US" sz="2600" dirty="0" smtClean="0"/>
              <a:t>NICE</a:t>
            </a:r>
            <a:r>
              <a:rPr lang="ar-SY" sz="2600" dirty="0" smtClean="0"/>
              <a:t> </a:t>
            </a:r>
          </a:p>
          <a:p>
            <a:pPr lvl="1" algn="r" rtl="1"/>
            <a:r>
              <a:rPr lang="ar-SY" sz="2600" dirty="0" smtClean="0"/>
              <a:t>5- </a:t>
            </a:r>
            <a:r>
              <a:rPr lang="en-US" sz="2600" dirty="0" smtClean="0"/>
              <a:t> </a:t>
            </a:r>
            <a:r>
              <a:rPr lang="ar-SY" sz="2600" dirty="0"/>
              <a:t>وأصحاب المصلحة</a:t>
            </a:r>
            <a:r>
              <a:rPr lang="ar-SY" sz="2600" dirty="0" smtClean="0"/>
              <a:t>.</a:t>
            </a:r>
          </a:p>
          <a:p>
            <a:pPr algn="r" rtl="1"/>
            <a:r>
              <a:rPr lang="ar-SY" sz="2800" dirty="0" smtClean="0"/>
              <a:t> </a:t>
            </a:r>
            <a:r>
              <a:rPr lang="ar-SY" sz="2800" dirty="0"/>
              <a:t>وهي تستند </a:t>
            </a:r>
            <a:r>
              <a:rPr lang="ar-SY" sz="2800" dirty="0" smtClean="0"/>
              <a:t>إلى: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أداة </a:t>
            </a:r>
            <a:r>
              <a:rPr lang="ar-SY" sz="2800" dirty="0"/>
              <a:t>تقييم </a:t>
            </a:r>
            <a:r>
              <a:rPr lang="ar-SY" sz="2800" dirty="0" smtClean="0"/>
              <a:t>المرشدات السريرية للبحث </a:t>
            </a:r>
            <a:r>
              <a:rPr lang="ar-SY" sz="2800" dirty="0"/>
              <a:t>والتقييم </a:t>
            </a:r>
            <a:r>
              <a:rPr lang="ar-SY" sz="2800" dirty="0" smtClean="0"/>
              <a:t> (الجزء الثاني) </a:t>
            </a:r>
            <a:r>
              <a:rPr lang="ar-SY" sz="2800" dirty="0"/>
              <a:t>(</a:t>
            </a:r>
            <a:r>
              <a:rPr lang="en-US" sz="2800" dirty="0"/>
              <a:t>AGREE II) </a:t>
            </a:r>
            <a:r>
              <a:rPr lang="ar-SY" sz="2800" dirty="0" smtClean="0"/>
              <a:t>)</a:t>
            </a:r>
            <a:r>
              <a:rPr lang="en-US" sz="2800" dirty="0" smtClean="0"/>
              <a:t> </a:t>
            </a:r>
            <a:endParaRPr lang="ar-SY" sz="28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والبحث </a:t>
            </a:r>
            <a:r>
              <a:rPr lang="ar-SY" sz="2800" dirty="0"/>
              <a:t>والتقييم </a:t>
            </a:r>
            <a:r>
              <a:rPr lang="ar-SY" sz="2800" dirty="0" smtClean="0"/>
              <a:t>المنهجي </a:t>
            </a:r>
            <a:r>
              <a:rPr lang="ar-SY" sz="2800" dirty="0"/>
              <a:t>الأولي الذي أجرته فرق </a:t>
            </a:r>
            <a:r>
              <a:rPr lang="en-US" sz="2800" dirty="0"/>
              <a:t>NICE. </a:t>
            </a:r>
            <a:endParaRPr lang="ar-SY" sz="2800" dirty="0" smtClean="0"/>
          </a:p>
          <a:p>
            <a:pPr marL="0" indent="0" algn="ctr" rtl="1">
              <a:buNone/>
            </a:pPr>
            <a:r>
              <a:rPr lang="ar-SY" sz="2800" b="1" u="sng" dirty="0" smtClean="0"/>
              <a:t>.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365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722"/>
            <a:ext cx="3581400" cy="5181600"/>
          </a:xfrm>
        </p:spPr>
        <p:txBody>
          <a:bodyPr>
            <a:normAutofit/>
          </a:bodyPr>
          <a:lstStyle/>
          <a:p>
            <a:pPr algn="r"/>
            <a:r>
              <a:rPr lang="ar-SY" sz="2400" dirty="0"/>
              <a:t>بردية </a:t>
            </a:r>
            <a:r>
              <a:rPr lang="ar-SY" sz="2400" dirty="0">
                <a:hlinkClick r:id="rId2" tooltip="ar:إدوين سميث"/>
              </a:rPr>
              <a:t>إدوين سميث</a:t>
            </a:r>
            <a:r>
              <a:rPr lang="ar-SY" sz="2400" dirty="0"/>
              <a:t>، أقدم وثيقة جراحية في العالم باقية حتى الأن . مكتوبة باللغة </a:t>
            </a:r>
            <a:r>
              <a:rPr lang="ar-SY" sz="2400" dirty="0" err="1"/>
              <a:t>الهيراطيقية</a:t>
            </a:r>
            <a:r>
              <a:rPr lang="ar-SY" sz="2400" dirty="0"/>
              <a:t> في مصر القديمة منذ حوالي 1600 سنة قبل الميلاد. تصف البردية الملاحظات التشريحية والفحص والتشخيص والعلاج </a:t>
            </a:r>
            <a:r>
              <a:rPr lang="ar-SY" sz="2400" dirty="0" err="1"/>
              <a:t>لاكثر</a:t>
            </a:r>
            <a:r>
              <a:rPr lang="ar-SY" sz="2400" dirty="0"/>
              <a:t> من 48 نوعًا من المشاكل الطبية بشكلٍ مُفصَّل. من بين العلاجات الموصوفة: إغلاق الجروح مع خياطة الجروح، ومنع وعلاج العدوى باستخدام العسل والخبز المتعفن، ووقف النزيف باستعمال اللحوم النيئة، وعلاج الشلل من الرأس وإصابات النخاع الشوكي.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55722"/>
            <a:ext cx="5087901" cy="3886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10431" y="5654301"/>
            <a:ext cx="7523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Plates vi &amp; vii of the </a:t>
            </a:r>
            <a:r>
              <a:rPr lang="en-US" dirty="0">
                <a:hlinkClick r:id="rId4" tooltip="Edwin Smith Papyrus"/>
              </a:rPr>
              <a:t>Edwin Smith Papyrus</a:t>
            </a:r>
            <a:r>
              <a:rPr lang="en-US" dirty="0"/>
              <a:t> (around the 17th century BC), among the earliest medical guidelines.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4267200" y="4495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Y" b="1" dirty="0" smtClean="0"/>
              <a:t>ترجمت في سنة 1930، ويكشف المستند التطور والتطبيق العملي من الطب المصري القديم. هذه الصورة تمثل اللوحتين 6 و7 من البردية نفسها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63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0"/>
            <a:ext cx="8839200" cy="5869094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Y" sz="2800" dirty="0" smtClean="0"/>
              <a:t>أداة </a:t>
            </a:r>
            <a:r>
              <a:rPr lang="en-US" sz="2800" b="1" u="sng" dirty="0"/>
              <a:t>AGREE</a:t>
            </a:r>
            <a:r>
              <a:rPr lang="ar-SY" sz="2800" b="1" u="sng" dirty="0" smtClean="0"/>
              <a:t> </a:t>
            </a:r>
            <a:r>
              <a:rPr lang="ar-SY" sz="2800" b="1" u="sng" dirty="0"/>
              <a:t>للبحث </a:t>
            </a:r>
            <a:r>
              <a:rPr lang="ar-SY" sz="2800" b="1" u="sng" dirty="0" smtClean="0"/>
              <a:t>و تقييم المرشدات </a:t>
            </a:r>
            <a:r>
              <a:rPr lang="ar-SY" sz="2800" b="1" u="sng" dirty="0"/>
              <a:t>السريرية </a:t>
            </a:r>
            <a:r>
              <a:rPr lang="ar-SY" sz="2800" b="1" u="sng" dirty="0" smtClean="0"/>
              <a:t>(</a:t>
            </a:r>
            <a:r>
              <a:rPr lang="en-US" sz="2800" b="1" u="sng" dirty="0"/>
              <a:t>AGREE II) </a:t>
            </a:r>
            <a:r>
              <a:rPr lang="ar-SY" sz="2800" b="1" u="sng" dirty="0"/>
              <a:t>)</a:t>
            </a:r>
            <a:r>
              <a:rPr lang="en-US" sz="2800" b="1" u="sng" dirty="0"/>
              <a:t> </a:t>
            </a:r>
            <a:endParaRPr lang="ar-SY" sz="2800" b="1" u="sng" dirty="0"/>
          </a:p>
          <a:p>
            <a:pPr marL="0" indent="0" algn="r" rtl="1">
              <a:buNone/>
            </a:pPr>
            <a:r>
              <a:rPr lang="ar-SY" sz="2400" b="1" dirty="0"/>
              <a:t>يتكون</a:t>
            </a:r>
            <a:r>
              <a:rPr lang="en-US" sz="2400" b="1" dirty="0" smtClean="0"/>
              <a:t> </a:t>
            </a:r>
            <a:r>
              <a:rPr lang="ar-SY" sz="2400" b="1" dirty="0"/>
              <a:t>من 23 عنصرًا رئيسيًا تم تنظيمه في ستة حقول. يهدف كل حقل إلى التقاط بعد منفصل لجودة </a:t>
            </a:r>
            <a:r>
              <a:rPr lang="ar-SY" sz="2400" b="1" dirty="0" smtClean="0"/>
              <a:t>المرشد العلاجي.</a:t>
            </a:r>
            <a:endParaRPr lang="en-US" sz="2400" b="1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ar-SY" sz="2400" dirty="0"/>
              <a:t>يهتم </a:t>
            </a:r>
            <a:r>
              <a:rPr lang="ar-SY" sz="2400" b="1" u="sng" dirty="0"/>
              <a:t>النطاق والغرض </a:t>
            </a:r>
            <a:r>
              <a:rPr lang="en-US" sz="2400" b="1" u="sng" dirty="0"/>
              <a:t>Scope and purpose</a:t>
            </a:r>
            <a:r>
              <a:rPr lang="ar-SY" sz="2400" dirty="0"/>
              <a:t> (البنود 1-3) </a:t>
            </a:r>
          </a:p>
          <a:p>
            <a:pPr marL="292608" lvl="1" indent="0" algn="r" rtl="1">
              <a:buNone/>
            </a:pPr>
            <a:r>
              <a:rPr lang="ar-SY" sz="2200" dirty="0" smtClean="0"/>
              <a:t>بالهدف </a:t>
            </a:r>
            <a:r>
              <a:rPr lang="ar-SY" sz="2200" dirty="0"/>
              <a:t>العام للمرشد العلاجي </a:t>
            </a:r>
            <a:r>
              <a:rPr lang="ar-SY" sz="2200" dirty="0" smtClean="0"/>
              <a:t>، والأسئلة السريرية المحددة ، والمرضى المستهدفين.</a:t>
            </a:r>
            <a:endParaRPr lang="en-US" sz="2200" dirty="0" smtClean="0"/>
          </a:p>
          <a:p>
            <a:pPr marL="457200" lvl="0" indent="-457200" algn="r" rtl="1">
              <a:buFont typeface="+mj-lt"/>
              <a:buAutoNum type="arabicPeriod"/>
            </a:pPr>
            <a:r>
              <a:rPr lang="ar-SY" sz="2400" b="1" u="sng" dirty="0" smtClean="0"/>
              <a:t>مشاركة </a:t>
            </a:r>
            <a:r>
              <a:rPr lang="ar-SY" sz="2400" b="1" u="sng" dirty="0"/>
              <a:t>أصحاب المصلحة</a:t>
            </a:r>
            <a:r>
              <a:rPr lang="ar-SY" sz="2400" dirty="0"/>
              <a:t> </a:t>
            </a:r>
            <a:r>
              <a:rPr lang="en-US" sz="2400" b="1" u="sng" dirty="0"/>
              <a:t>Stakeholder involvement </a:t>
            </a:r>
            <a:r>
              <a:rPr lang="ar-SY" sz="2400" dirty="0"/>
              <a:t>(البنود من 4 إلى 7) </a:t>
            </a:r>
            <a:endParaRPr lang="ar-SY" sz="2400" dirty="0" smtClean="0"/>
          </a:p>
          <a:p>
            <a:pPr marL="292608" lvl="1" indent="0" algn="r" rtl="1">
              <a:buNone/>
            </a:pPr>
            <a:r>
              <a:rPr lang="ar-SY" sz="2400" dirty="0" err="1"/>
              <a:t>تركز</a:t>
            </a:r>
            <a:r>
              <a:rPr lang="ar-SY" sz="2400" dirty="0" err="1" smtClean="0"/>
              <a:t>على</a:t>
            </a:r>
            <a:r>
              <a:rPr lang="ar-SY" sz="2400" dirty="0" smtClean="0"/>
              <a:t> </a:t>
            </a:r>
            <a:r>
              <a:rPr lang="ar-SY" sz="2400" dirty="0"/>
              <a:t>مدى تمثيل المرشد العلاجي لآراء المستخدمين </a:t>
            </a:r>
            <a:r>
              <a:rPr lang="ar-SY" sz="2400" dirty="0" smtClean="0"/>
              <a:t>المقصودين والمشاركين .</a:t>
            </a:r>
            <a:endParaRPr lang="en-US" sz="2400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ar-SY" sz="2400" dirty="0"/>
              <a:t>تتعلق </a:t>
            </a:r>
            <a:r>
              <a:rPr lang="ar-SY" sz="2400" b="1" u="sng" dirty="0"/>
              <a:t>صلابة التطوير </a:t>
            </a:r>
            <a:r>
              <a:rPr lang="en-US" sz="2400" b="1" u="sng" dirty="0" err="1"/>
              <a:t>Rigour</a:t>
            </a:r>
            <a:r>
              <a:rPr lang="en-US" sz="2400" b="1" u="sng" dirty="0"/>
              <a:t> of development</a:t>
            </a:r>
            <a:r>
              <a:rPr lang="ar-SY" sz="2400" dirty="0"/>
              <a:t> (البنود 8-14) بالعملية المستخدمة لجمع الأدلة وتوليفها ، وأساليب صياغة التوصيات وتحديثها.</a:t>
            </a:r>
            <a:endParaRPr lang="en-US" sz="2400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ar-SY" sz="2400" dirty="0"/>
              <a:t>يتناول </a:t>
            </a:r>
            <a:r>
              <a:rPr lang="ar-SY" sz="2400" b="1" u="sng" dirty="0"/>
              <a:t>الوضوح والعرض </a:t>
            </a:r>
            <a:r>
              <a:rPr lang="ar-SY" sz="2400" b="1" u="sng" dirty="0" err="1"/>
              <a:t>التقديمي</a:t>
            </a:r>
            <a:r>
              <a:rPr lang="ar-SY" sz="2400" b="1" u="sng" dirty="0"/>
              <a:t> </a:t>
            </a:r>
            <a:r>
              <a:rPr lang="en-US" sz="2400" b="1" u="sng" dirty="0"/>
              <a:t>Clarity and presentation </a:t>
            </a:r>
            <a:r>
              <a:rPr lang="ar-SY" sz="2400" dirty="0"/>
              <a:t>(البنود 15-18) لغة وشكل المرشد العلاجي.</a:t>
            </a:r>
            <a:endParaRPr lang="en-US" sz="2400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ar-SY" sz="2400" dirty="0"/>
              <a:t>تتعلق </a:t>
            </a:r>
            <a:r>
              <a:rPr lang="ar-SY" sz="2400" b="1" u="sng" dirty="0"/>
              <a:t>قابلية التطبيق</a:t>
            </a:r>
            <a:r>
              <a:rPr lang="ar-SY" sz="2400" dirty="0"/>
              <a:t> </a:t>
            </a:r>
            <a:r>
              <a:rPr lang="en-US" sz="2400" b="1" u="sng" dirty="0"/>
              <a:t>Applicability </a:t>
            </a:r>
            <a:r>
              <a:rPr lang="ar-SY" sz="2400" dirty="0"/>
              <a:t>(البنود 19-21) بالآثار التنظيمية والسلوكية والتكاليف المحتملة لتطبيق المرشد العلاجي.</a:t>
            </a:r>
            <a:endParaRPr lang="en-US" sz="2400" dirty="0"/>
          </a:p>
          <a:p>
            <a:pPr marL="457200" indent="-457200" algn="r" rtl="1">
              <a:buFont typeface="+mj-lt"/>
              <a:buAutoNum type="arabicPeriod"/>
            </a:pPr>
            <a:r>
              <a:rPr lang="ar-SY" sz="2400" dirty="0"/>
              <a:t>يتعلق </a:t>
            </a:r>
            <a:r>
              <a:rPr lang="ar-SY" sz="2400" b="1" u="sng" dirty="0"/>
              <a:t>استقلال التحرير </a:t>
            </a:r>
            <a:r>
              <a:rPr lang="en-US" sz="2400" b="1" u="sng" dirty="0"/>
              <a:t>Editorial independence </a:t>
            </a:r>
            <a:r>
              <a:rPr lang="en-US" sz="2400" dirty="0"/>
              <a:t> </a:t>
            </a:r>
            <a:r>
              <a:rPr lang="ar-SY" sz="2400" dirty="0"/>
              <a:t> (البنود 22-23) باستقلالية التوصيات والاعتراف بتضارب المصالح المحتمل من مجموعة تطوير المرشدات العلاجية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0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85760" cy="9144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r" rtl="1"/>
            <a:r>
              <a:rPr lang="ar-SY" dirty="0"/>
              <a:t>المراحل الرئيسية لتطوير </a:t>
            </a:r>
            <a:r>
              <a:rPr lang="ar-SY" dirty="0" smtClean="0"/>
              <a:t>المرشد العلاجي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023360"/>
          </a:xfrm>
        </p:spPr>
        <p:txBody>
          <a:bodyPr>
            <a:normAutofit/>
          </a:bodyPr>
          <a:lstStyle/>
          <a:p>
            <a:pPr algn="r" rtl="1"/>
            <a:r>
              <a:rPr lang="ar-SY" sz="3200" dirty="0"/>
              <a:t/>
            </a:r>
            <a:br>
              <a:rPr lang="ar-SY" sz="3200" dirty="0"/>
            </a:br>
            <a:r>
              <a:rPr lang="ar-SY" sz="3200" dirty="0"/>
              <a:t>تتراوح مدة تطوير </a:t>
            </a:r>
            <a:r>
              <a:rPr lang="ar-SY" sz="3200" dirty="0" smtClean="0"/>
              <a:t>المرشد  </a:t>
            </a:r>
            <a:r>
              <a:rPr lang="ar-SY" sz="3200" dirty="0"/>
              <a:t>عادة بين 12 و 27 شهرًا (من </a:t>
            </a:r>
            <a:r>
              <a:rPr lang="ar-SY" sz="3200" dirty="0" smtClean="0"/>
              <a:t>بداية تعريف  </a:t>
            </a:r>
            <a:r>
              <a:rPr lang="ar-SY" sz="3200" dirty="0"/>
              <a:t>النطاق إلى </a:t>
            </a:r>
            <a:r>
              <a:rPr lang="ar-SY" sz="3200" dirty="0" smtClean="0"/>
              <a:t>النشر) </a:t>
            </a:r>
            <a:r>
              <a:rPr lang="ar-SY" sz="3200" dirty="0"/>
              <a:t>، </a:t>
            </a:r>
            <a:r>
              <a:rPr lang="ar-SY" sz="3200" dirty="0" smtClean="0"/>
              <a:t>واعتمادًا </a:t>
            </a:r>
            <a:r>
              <a:rPr lang="ar-SY" sz="3200" dirty="0"/>
              <a:t>على حجم ونطاق الموضوع</a:t>
            </a:r>
            <a:r>
              <a:rPr lang="ar-SY" sz="3200" dirty="0" smtClean="0"/>
              <a:t>. </a:t>
            </a:r>
          </a:p>
          <a:p>
            <a:pPr algn="r" rtl="1"/>
            <a:endParaRPr lang="ar-SY" sz="3200" dirty="0" smtClean="0"/>
          </a:p>
          <a:p>
            <a:pPr algn="r" rtl="1"/>
            <a:r>
              <a:rPr lang="ar-SY" sz="3200" dirty="0" smtClean="0"/>
              <a:t>قبل البدء بتصنيع المرشد يجب تحديد العنوان او الموضوع الذي سيهتم بمعالجته المرشد العلاجي</a:t>
            </a:r>
          </a:p>
          <a:p>
            <a:pPr algn="r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12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635240" cy="107263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 rtl="1"/>
            <a:r>
              <a:rPr lang="ar-SY" sz="3600" b="1" dirty="0" smtClean="0">
                <a:solidFill>
                  <a:srgbClr val="FF0000"/>
                </a:solidFill>
              </a:rPr>
              <a:t>اختيار مواضيع المرشدات العلاجية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Topic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33460" cy="4023360"/>
          </a:xfrm>
        </p:spPr>
        <p:txBody>
          <a:bodyPr>
            <a:noAutofit/>
          </a:bodyPr>
          <a:lstStyle/>
          <a:p>
            <a:pPr algn="r" rtl="1"/>
            <a:r>
              <a:rPr lang="ar-SY" sz="3200" dirty="0"/>
              <a:t/>
            </a:r>
            <a:br>
              <a:rPr lang="ar-SY" sz="3200" dirty="0"/>
            </a:br>
            <a:r>
              <a:rPr lang="ar-SY" sz="3200" dirty="0"/>
              <a:t>تُعد </a:t>
            </a:r>
            <a:r>
              <a:rPr lang="ar-SY" sz="3200" dirty="0" smtClean="0"/>
              <a:t>مرشدات </a:t>
            </a:r>
            <a:r>
              <a:rPr lang="en-US" sz="3200" dirty="0" smtClean="0"/>
              <a:t>NICE</a:t>
            </a:r>
            <a:r>
              <a:rPr lang="ar-SY" sz="3200" dirty="0" smtClean="0"/>
              <a:t> </a:t>
            </a:r>
            <a:r>
              <a:rPr lang="en-US" sz="3200" dirty="0" smtClean="0"/>
              <a:t> </a:t>
            </a:r>
            <a:r>
              <a:rPr lang="ar-SY" sz="3200" dirty="0"/>
              <a:t>مصدرًا رئيسيًا لتطوير معايير الجودة الخاصة بـ </a:t>
            </a:r>
            <a:r>
              <a:rPr lang="en-US" sz="3200" dirty="0"/>
              <a:t>NICE ، </a:t>
            </a:r>
            <a:endParaRPr lang="ar-SY" sz="3200" dirty="0" smtClean="0"/>
          </a:p>
          <a:p>
            <a:pPr algn="r" rtl="1"/>
            <a:r>
              <a:rPr lang="ar-SY" sz="3200" dirty="0" smtClean="0"/>
              <a:t>و </a:t>
            </a:r>
            <a:r>
              <a:rPr lang="ar-SY" sz="3200" dirty="0"/>
              <a:t>يتم </a:t>
            </a:r>
            <a:r>
              <a:rPr lang="ar-SY" sz="3200" dirty="0" smtClean="0"/>
              <a:t>اختيار</a:t>
            </a:r>
            <a:r>
              <a:rPr lang="en-US" sz="3200" dirty="0" smtClean="0"/>
              <a:t> </a:t>
            </a:r>
            <a:r>
              <a:rPr lang="ar-SY" sz="3200" dirty="0" smtClean="0"/>
              <a:t>المواضيع </a:t>
            </a:r>
            <a:r>
              <a:rPr lang="ar-SY" sz="3200" dirty="0"/>
              <a:t>ل</a:t>
            </a:r>
            <a:r>
              <a:rPr lang="ar-SY" sz="3200" dirty="0" smtClean="0"/>
              <a:t>لمرشدات </a:t>
            </a:r>
            <a:r>
              <a:rPr lang="ar-SY" sz="3200" dirty="0"/>
              <a:t>الجديدة التي </a:t>
            </a:r>
            <a:r>
              <a:rPr lang="ar-SY" sz="3200" dirty="0" smtClean="0"/>
              <a:t>ستطورها  </a:t>
            </a:r>
            <a:r>
              <a:rPr lang="en-US" sz="3200" dirty="0" smtClean="0"/>
              <a:t>NICE</a:t>
            </a:r>
            <a:r>
              <a:rPr lang="ar-SY" sz="3200" dirty="0" smtClean="0"/>
              <a:t> </a:t>
            </a:r>
            <a:r>
              <a:rPr lang="en-US" sz="3200" dirty="0" smtClean="0"/>
              <a:t> </a:t>
            </a:r>
            <a:r>
              <a:rPr lang="ar-SY" sz="3200" dirty="0"/>
              <a:t>عادةً من </a:t>
            </a:r>
            <a:r>
              <a:rPr lang="ar-SY" sz="3200" b="1" u="sng" dirty="0"/>
              <a:t>مكتبة </a:t>
            </a:r>
            <a:r>
              <a:rPr lang="ar-SY" sz="3200" b="1" u="sng" dirty="0" smtClean="0"/>
              <a:t>معايير الجودة </a:t>
            </a:r>
            <a:r>
              <a:rPr lang="ar-SY" sz="3200" dirty="0" smtClean="0"/>
              <a:t>,</a:t>
            </a:r>
          </a:p>
          <a:p>
            <a:pPr algn="r" rtl="1"/>
            <a:r>
              <a:rPr lang="ar-SY" sz="3200" dirty="0" smtClean="0"/>
              <a:t> </a:t>
            </a:r>
            <a:r>
              <a:rPr lang="ar-SY" sz="3200" dirty="0"/>
              <a:t>ومن ثم يتم الاتفاق عليها مع هيئة التكليف ذات الصلة (</a:t>
            </a:r>
            <a:r>
              <a:rPr lang="en-US" sz="3200" dirty="0"/>
              <a:t>NHS England </a:t>
            </a:r>
            <a:r>
              <a:rPr lang="ar-SY" sz="3200" dirty="0" smtClean="0"/>
              <a:t> أو </a:t>
            </a:r>
            <a:r>
              <a:rPr lang="ar-SY" sz="3200" dirty="0"/>
              <a:t>وزارة الصحة والرعاية الاجتماعية</a:t>
            </a:r>
            <a:r>
              <a:rPr lang="ar-SY" sz="3200" dirty="0" smtClean="0"/>
              <a:t>)</a:t>
            </a:r>
            <a:r>
              <a:rPr lang="en-US" sz="3200" dirty="0"/>
              <a:t> (NHS England or the Department of Health </a:t>
            </a:r>
            <a:r>
              <a:rPr lang="en-US" sz="3200" dirty="0" smtClean="0"/>
              <a:t>and</a:t>
            </a:r>
            <a:r>
              <a:rPr lang="ar-SY" sz="3200" dirty="0" smtClean="0"/>
              <a:t> </a:t>
            </a:r>
            <a:r>
              <a:rPr lang="en-US" sz="3200" dirty="0" smtClean="0"/>
              <a:t>Social </a:t>
            </a:r>
            <a:r>
              <a:rPr lang="en-US" sz="3200" dirty="0"/>
              <a:t>Care</a:t>
            </a:r>
            <a:r>
              <a:rPr lang="en-US" sz="3200" dirty="0" smtClean="0"/>
              <a:t>)</a:t>
            </a:r>
            <a:r>
              <a:rPr lang="ar-SY" sz="3200" dirty="0"/>
              <a:t/>
            </a:r>
            <a:br>
              <a:rPr lang="ar-SY" sz="3200" dirty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505200" y="1225033"/>
            <a:ext cx="261751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Y" sz="2400" b="1" u="sng" dirty="0">
                <a:solidFill>
                  <a:srgbClr val="FF0000"/>
                </a:solidFill>
              </a:rPr>
              <a:t>مكتبة معايير الجودة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83" y="152400"/>
            <a:ext cx="8534399" cy="10668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 rtl="1"/>
            <a:r>
              <a:rPr lang="ar-SY" sz="3200" dirty="0">
                <a:solidFill>
                  <a:srgbClr val="FF0000"/>
                </a:solidFill>
              </a:rPr>
              <a:t>تعتمد القرارات المتعلقة </a:t>
            </a:r>
            <a:r>
              <a:rPr lang="ar-SY" sz="3200" dirty="0" smtClean="0">
                <a:solidFill>
                  <a:srgbClr val="FF0000"/>
                </a:solidFill>
              </a:rPr>
              <a:t> </a:t>
            </a:r>
            <a:r>
              <a:rPr lang="ar-SY" sz="3200" b="1" dirty="0" smtClean="0">
                <a:solidFill>
                  <a:srgbClr val="FF0000"/>
                </a:solidFill>
              </a:rPr>
              <a:t>باختيار المواضيع  التي سيتم تطوير </a:t>
            </a:r>
            <a:r>
              <a:rPr lang="ar-SY" sz="3200" b="1" dirty="0">
                <a:solidFill>
                  <a:srgbClr val="FF0000"/>
                </a:solidFill>
              </a:rPr>
              <a:t>مرشدات  بشأنها </a:t>
            </a:r>
            <a:r>
              <a:rPr lang="ar-SY" sz="3200" b="1" dirty="0" smtClean="0">
                <a:solidFill>
                  <a:srgbClr val="FF0000"/>
                </a:solidFill>
              </a:rPr>
              <a:t>و</a:t>
            </a:r>
            <a:r>
              <a:rPr lang="ar-SY" sz="3200" dirty="0" smtClean="0">
                <a:solidFill>
                  <a:srgbClr val="FF0000"/>
                </a:solidFill>
              </a:rPr>
              <a:t>الموجودة </a:t>
            </a:r>
            <a:r>
              <a:rPr lang="ar-SY" sz="3200" dirty="0">
                <a:solidFill>
                  <a:srgbClr val="FF0000"/>
                </a:solidFill>
              </a:rPr>
              <a:t>في المكتبة </a:t>
            </a:r>
            <a:r>
              <a:rPr lang="ar-SY" sz="3200" dirty="0" smtClean="0">
                <a:solidFill>
                  <a:srgbClr val="FF0000"/>
                </a:solidFill>
              </a:rPr>
              <a:t>، على عدة  </a:t>
            </a:r>
            <a:r>
              <a:rPr lang="ar-SY" sz="3200" dirty="0">
                <a:solidFill>
                  <a:srgbClr val="FF0000"/>
                </a:solidFill>
              </a:rPr>
              <a:t>عوامل مثل</a:t>
            </a:r>
            <a:r>
              <a:rPr lang="ar-SY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183" y="1295400"/>
            <a:ext cx="8686799" cy="5105400"/>
          </a:xfrm>
        </p:spPr>
        <p:txBody>
          <a:bodyPr>
            <a:normAutofit fontScale="85000" lnSpcReduction="2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/>
              <a:t>ما </a:t>
            </a:r>
            <a:r>
              <a:rPr lang="ar-SY" sz="3100" dirty="0"/>
              <a:t>إذا كانت </a:t>
            </a:r>
            <a:r>
              <a:rPr lang="ar-SY" sz="3100" dirty="0" smtClean="0"/>
              <a:t>يوجد مرشدات حالية </a:t>
            </a:r>
            <a:r>
              <a:rPr lang="ar-SY" sz="3100" dirty="0"/>
              <a:t>معتمدة من قبل </a:t>
            </a:r>
            <a:r>
              <a:rPr lang="ar-SY" sz="3100" dirty="0" smtClean="0"/>
              <a:t> </a:t>
            </a:r>
            <a:r>
              <a:rPr lang="en-US" sz="3100" dirty="0" smtClean="0"/>
              <a:t>NICE</a:t>
            </a:r>
            <a:r>
              <a:rPr lang="ar-SY" sz="3100" dirty="0" smtClean="0"/>
              <a:t> </a:t>
            </a:r>
            <a:r>
              <a:rPr lang="en-US" sz="3100" dirty="0" smtClean="0"/>
              <a:t> </a:t>
            </a:r>
            <a:r>
              <a:rPr lang="ar-SY" sz="3100" dirty="0" smtClean="0"/>
              <a:t>والتي </a:t>
            </a:r>
            <a:r>
              <a:rPr lang="ar-SY" sz="3100" dirty="0"/>
              <a:t>تشمل الموضوع </a:t>
            </a:r>
            <a:r>
              <a:rPr lang="ar-SY" sz="3100" dirty="0" smtClean="0"/>
              <a:t>المطروح بأكمله وتحتاج تعديل او تحديث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3100" dirty="0" smtClean="0"/>
              <a:t>الأولوية </a:t>
            </a:r>
            <a:r>
              <a:rPr lang="ar-SY" sz="3100" dirty="0"/>
              <a:t>الممنوحة للموضوع من قبل </a:t>
            </a:r>
            <a:r>
              <a:rPr lang="ar-SY" sz="3100" dirty="0" smtClean="0"/>
              <a:t>الهيئات </a:t>
            </a:r>
            <a:r>
              <a:rPr lang="ar-SY" sz="3100" dirty="0"/>
              <a:t>والمنظمات المهنية </a:t>
            </a:r>
            <a:r>
              <a:rPr lang="ar-SY" sz="3100" dirty="0" smtClean="0"/>
              <a:t>والمنظمات </a:t>
            </a:r>
            <a:r>
              <a:rPr lang="ar-SY" sz="3100" dirty="0" err="1" smtClean="0"/>
              <a:t>للاأشخاص</a:t>
            </a:r>
            <a:r>
              <a:rPr lang="ar-SY" sz="3100" dirty="0" smtClean="0"/>
              <a:t> </a:t>
            </a:r>
            <a:r>
              <a:rPr lang="ar-SY" sz="3100" dirty="0"/>
              <a:t>الذين يستخدمون الخدمات وأسرهم ومقدمي الرعاية </a:t>
            </a:r>
            <a:r>
              <a:rPr lang="ar-SY" sz="3100" dirty="0" smtClean="0"/>
              <a:t>لهم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3100" dirty="0" smtClean="0"/>
              <a:t>عبء </a:t>
            </a:r>
            <a:r>
              <a:rPr lang="ar-SY" sz="3100" dirty="0"/>
              <a:t>الرعاية </a:t>
            </a:r>
            <a:r>
              <a:rPr lang="ar-SY" sz="3100" dirty="0" smtClean="0"/>
              <a:t>الصحية </a:t>
            </a:r>
            <a:r>
              <a:rPr lang="ar-SY" sz="3100" dirty="0"/>
              <a:t>والقدرة على تحسين النتائج ونوعية </a:t>
            </a:r>
            <a:r>
              <a:rPr lang="ar-SY" sz="3100" dirty="0" smtClean="0"/>
              <a:t>الحياة</a:t>
            </a:r>
          </a:p>
          <a:p>
            <a:pPr marL="0" indent="0" algn="r" rtl="1">
              <a:buNone/>
            </a:pPr>
            <a:r>
              <a:rPr lang="ar-SY" sz="3100" b="1" dirty="0"/>
              <a:t>ثم تناقش </a:t>
            </a:r>
            <a:r>
              <a:rPr lang="en-US" sz="3100" b="1" dirty="0"/>
              <a:t>NICE </a:t>
            </a:r>
            <a:r>
              <a:rPr lang="ar-SY" sz="3100" b="1" dirty="0"/>
              <a:t>المواضيع المحددة بهذه الطريقة </a:t>
            </a:r>
            <a:r>
              <a:rPr lang="ar-SY" sz="3100" b="1" dirty="0" smtClean="0"/>
              <a:t>مع: </a:t>
            </a: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en-US" sz="2900" dirty="0" smtClean="0"/>
              <a:t>NHS </a:t>
            </a:r>
            <a:r>
              <a:rPr lang="en-US" sz="2900" dirty="0"/>
              <a:t>England </a:t>
            </a:r>
            <a:r>
              <a:rPr lang="ar-SY" sz="2900" dirty="0" smtClean="0"/>
              <a:t> الخدمات الصحية الوطنية</a:t>
            </a: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SY" sz="2900" dirty="0" smtClean="0"/>
              <a:t>وزارة </a:t>
            </a:r>
            <a:r>
              <a:rPr lang="ar-SY" sz="2900" dirty="0"/>
              <a:t>الصحة والرعاية الاجتماعية </a:t>
            </a:r>
            <a:r>
              <a:rPr lang="en-US" sz="2900" dirty="0">
                <a:solidFill>
                  <a:srgbClr val="002060"/>
                </a:solidFill>
              </a:rPr>
              <a:t>the</a:t>
            </a:r>
            <a:r>
              <a:rPr lang="ar-SY" sz="2900" dirty="0">
                <a:solidFill>
                  <a:srgbClr val="002060"/>
                </a:solidFill>
              </a:rPr>
              <a:t> </a:t>
            </a:r>
            <a:r>
              <a:rPr lang="en-US" sz="2900" dirty="0">
                <a:solidFill>
                  <a:srgbClr val="002060"/>
                </a:solidFill>
              </a:rPr>
              <a:t>Department of Health and Social </a:t>
            </a:r>
            <a:r>
              <a:rPr lang="en-US" sz="2900" dirty="0" smtClean="0">
                <a:solidFill>
                  <a:srgbClr val="002060"/>
                </a:solidFill>
              </a:rPr>
              <a:t>Care</a:t>
            </a:r>
            <a:r>
              <a:rPr lang="ar-SY" sz="2900" dirty="0" smtClean="0">
                <a:solidFill>
                  <a:srgbClr val="002060"/>
                </a:solidFill>
              </a:rPr>
              <a:t> </a:t>
            </a:r>
            <a:r>
              <a:rPr lang="en-US" sz="2900" dirty="0" smtClean="0"/>
              <a:t>England</a:t>
            </a:r>
            <a:endParaRPr lang="ar-SY" sz="2900" dirty="0" smtClean="0"/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SY" sz="2900" dirty="0" smtClean="0"/>
              <a:t>والصحة </a:t>
            </a:r>
            <a:r>
              <a:rPr lang="ar-SY" sz="2900" dirty="0"/>
              <a:t>العامة </a:t>
            </a:r>
            <a:r>
              <a:rPr lang="en-US" sz="2900" dirty="0" smtClean="0"/>
              <a:t>، </a:t>
            </a:r>
            <a:r>
              <a:rPr lang="en-US" sz="2900" dirty="0">
                <a:solidFill>
                  <a:srgbClr val="002060"/>
                </a:solidFill>
              </a:rPr>
              <a:t>Public Health England</a:t>
            </a:r>
            <a:endParaRPr lang="ar-SY" sz="2900" dirty="0" smtClean="0"/>
          </a:p>
          <a:p>
            <a:pPr marL="0" indent="0" algn="ctr" rtl="1">
              <a:buNone/>
            </a:pPr>
            <a:r>
              <a:rPr lang="ar-SY" sz="3100" b="1" dirty="0" smtClean="0"/>
              <a:t>وتتفق </a:t>
            </a:r>
            <a:r>
              <a:rPr lang="ar-SY" sz="3100" b="1" dirty="0"/>
              <a:t>هذه الهيئات الثلاث على قائمة </a:t>
            </a:r>
            <a:r>
              <a:rPr lang="ar-SY" sz="3100" b="1" dirty="0" smtClean="0"/>
              <a:t>أولويات في اختيار المواضيع.</a:t>
            </a:r>
          </a:p>
          <a:p>
            <a:pPr marL="0" indent="0" algn="r" rtl="1">
              <a:buNone/>
            </a:pPr>
            <a:r>
              <a:rPr lang="ar-SY" sz="3100" dirty="0" smtClean="0"/>
              <a:t>بعدها يتم </a:t>
            </a:r>
            <a:r>
              <a:rPr lang="ar-SY" sz="3100" dirty="0"/>
              <a:t>إحالة </a:t>
            </a:r>
            <a:r>
              <a:rPr lang="ar-SY" sz="3100" dirty="0" smtClean="0"/>
              <a:t>المواضيع  </a:t>
            </a:r>
            <a:r>
              <a:rPr lang="ar-SY" sz="3100" dirty="0"/>
              <a:t>رسميًا إلى </a:t>
            </a:r>
            <a:r>
              <a:rPr lang="en-US" sz="3100" dirty="0"/>
              <a:t>NICE </a:t>
            </a:r>
            <a:r>
              <a:rPr lang="ar-SY" sz="3100" dirty="0" smtClean="0"/>
              <a:t> ومن ثم توضع في </a:t>
            </a:r>
            <a:r>
              <a:rPr lang="ar-SY" sz="3100" b="1" dirty="0"/>
              <a:t>خطط </a:t>
            </a:r>
            <a:r>
              <a:rPr lang="ar-SY" sz="3100" b="1" dirty="0" smtClean="0"/>
              <a:t>تطوير المرشدات </a:t>
            </a:r>
            <a:r>
              <a:rPr lang="ar-SY" sz="3100" b="1" dirty="0"/>
              <a:t>الخاصة بـ </a:t>
            </a:r>
            <a:r>
              <a:rPr lang="en-US" sz="3100" b="1" dirty="0"/>
              <a:t>NICE</a:t>
            </a:r>
            <a:endParaRPr lang="en-US" sz="3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8680"/>
            <a:ext cx="8534400" cy="4343400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/>
          <a:p>
            <a:pPr algn="ctr" rtl="1"/>
            <a:r>
              <a:rPr lang="ar-SY" sz="6600" b="1" dirty="0" smtClean="0">
                <a:solidFill>
                  <a:srgbClr val="FF0000"/>
                </a:solidFill>
              </a:rPr>
              <a:t>خطوات تصنيع المرشد العلاجي</a:t>
            </a:r>
            <a:br>
              <a:rPr lang="ar-SY" sz="6600" b="1" dirty="0" smtClean="0">
                <a:solidFill>
                  <a:srgbClr val="FF0000"/>
                </a:solidFill>
              </a:rPr>
            </a:br>
            <a:r>
              <a:rPr lang="ar-SY" sz="6600" b="1" dirty="0" smtClean="0">
                <a:solidFill>
                  <a:srgbClr val="FF0000"/>
                </a:solidFill>
              </a:rPr>
              <a:t>(مرشدات </a:t>
            </a:r>
            <a:r>
              <a:rPr lang="en-US" sz="6600" b="1" dirty="0" smtClean="0">
                <a:solidFill>
                  <a:srgbClr val="FF0000"/>
                </a:solidFill>
              </a:rPr>
              <a:t>NICE</a:t>
            </a:r>
            <a:r>
              <a:rPr lang="ar-SY" sz="6600" b="1" dirty="0" smtClean="0">
                <a:solidFill>
                  <a:srgbClr val="FF0000"/>
                </a:solidFill>
              </a:rPr>
              <a:t>)</a:t>
            </a:r>
            <a:br>
              <a:rPr lang="ar-SY" sz="6600" b="1" dirty="0" smtClean="0">
                <a:solidFill>
                  <a:srgbClr val="FF0000"/>
                </a:solidFill>
              </a:rPr>
            </a:br>
            <a:r>
              <a:rPr lang="ar-SY" sz="6600" b="1" dirty="0" smtClean="0">
                <a:solidFill>
                  <a:srgbClr val="FF0000"/>
                </a:solidFill>
              </a:rPr>
              <a:t>6 خطوات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95800"/>
            <a:ext cx="7543801" cy="14325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" y="59410"/>
            <a:ext cx="9067800" cy="1198534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ar-SY" sz="3600" b="1" dirty="0" smtClean="0">
                <a:solidFill>
                  <a:srgbClr val="FF0000"/>
                </a:solidFill>
              </a:rPr>
              <a:t>الخطوة الأولى: تشكيل النطاق و </a:t>
            </a:r>
            <a:r>
              <a:rPr lang="en-US" sz="3600" b="1" dirty="0" smtClean="0">
                <a:solidFill>
                  <a:srgbClr val="FF0000"/>
                </a:solidFill>
              </a:rPr>
              <a:t>GDG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Scope and guideline development  group</a:t>
            </a:r>
            <a:endParaRPr lang="ar-SY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79" y="1332857"/>
            <a:ext cx="9037320" cy="9531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Y" sz="3600" b="1" dirty="0" smtClean="0">
                <a:solidFill>
                  <a:srgbClr val="FF0000"/>
                </a:solidFill>
              </a:rPr>
              <a:t>الخطوة الثانية: البحث </a:t>
            </a:r>
            <a:r>
              <a:rPr lang="ar-SY" sz="3600" b="1" dirty="0">
                <a:solidFill>
                  <a:srgbClr val="FF0000"/>
                </a:solidFill>
              </a:rPr>
              <a:t>عن ادلة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Finding the evidence</a:t>
            </a:r>
            <a:endParaRPr lang="ar-SY" sz="3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099" y="2360914"/>
            <a:ext cx="9033445" cy="10500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Y" sz="3600" b="1" dirty="0" smtClean="0">
                <a:solidFill>
                  <a:srgbClr val="FF0000"/>
                </a:solidFill>
              </a:rPr>
              <a:t>الخطوة الثالثة: تحليل نتائج الادلة</a:t>
            </a:r>
          </a:p>
          <a:p>
            <a:pPr algn="ctr" rtl="1"/>
            <a:r>
              <a:rPr lang="en-US" sz="3600" b="1" dirty="0"/>
              <a:t>Analyzing the evidence</a:t>
            </a:r>
            <a:endParaRPr lang="ar-SY" sz="36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516" y="3428897"/>
            <a:ext cx="9036028" cy="10849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Y" sz="3600" b="1" dirty="0" smtClean="0">
                <a:solidFill>
                  <a:srgbClr val="FF0000"/>
                </a:solidFill>
              </a:rPr>
              <a:t>الخطوة الرابعة: من التوصيات الى كتابة المرشد العلاجي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from recommendations to writing the guideline</a:t>
            </a:r>
            <a:endParaRPr lang="ar-SY" sz="3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7306" y="4531867"/>
            <a:ext cx="9019238" cy="11611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Y" sz="3600" b="1" dirty="0" smtClean="0"/>
              <a:t/>
            </a:r>
            <a:br>
              <a:rPr lang="ar-SY" sz="3600" b="1" dirty="0" smtClean="0"/>
            </a:br>
            <a:r>
              <a:rPr lang="ar-SY" sz="3600" b="1" dirty="0" smtClean="0">
                <a:solidFill>
                  <a:srgbClr val="FF0000"/>
                </a:solidFill>
              </a:rPr>
              <a:t>الخطوة الخامسة: الاستشارات</a:t>
            </a:r>
            <a:r>
              <a:rPr lang="ar-SY" sz="3600" b="1" dirty="0" smtClean="0"/>
              <a:t/>
            </a:r>
            <a:br>
              <a:rPr lang="ar-SY" sz="3600" b="1" dirty="0" smtClean="0"/>
            </a:br>
            <a:r>
              <a:rPr lang="en-US" sz="3600" b="1" dirty="0" smtClean="0"/>
              <a:t>Step 5: consultation</a:t>
            </a:r>
            <a:endParaRPr lang="ar-SY" sz="36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6679" y="5693063"/>
            <a:ext cx="8977909" cy="10668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Y" sz="3600" b="1" dirty="0" smtClean="0">
                <a:solidFill>
                  <a:srgbClr val="FF0000"/>
                </a:solidFill>
              </a:rPr>
              <a:t>الخطوة السادسة :منتجات الدليل العلاجي</a:t>
            </a:r>
            <a:r>
              <a:rPr lang="ar-SY" sz="3600" dirty="0" smtClean="0"/>
              <a:t/>
            </a:r>
            <a:br>
              <a:rPr lang="ar-SY" sz="3600" dirty="0" smtClean="0"/>
            </a:br>
            <a:r>
              <a:rPr lang="en-US" sz="3600" dirty="0" smtClean="0"/>
              <a:t>Step 6: Guideline products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22630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59410"/>
            <a:ext cx="9067800" cy="121920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r-SY" dirty="0" smtClean="0"/>
              <a:t>الخطوة الاولى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Scope and guideline development  group</a:t>
            </a:r>
            <a:endParaRPr lang="ar-SY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77200" y="1672772"/>
            <a:ext cx="518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Y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443107"/>
            <a:ext cx="5791200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Generate scope of </a:t>
            </a:r>
            <a:r>
              <a:rPr lang="en-US" sz="2400" b="1" dirty="0" smtClean="0"/>
              <a:t>guideline Form </a:t>
            </a:r>
            <a:r>
              <a:rPr lang="en-US" sz="2400" b="1" dirty="0"/>
              <a:t>guide </a:t>
            </a:r>
            <a:r>
              <a:rPr lang="en-US" sz="2400" b="1" dirty="0" smtClean="0"/>
              <a:t>line</a:t>
            </a:r>
          </a:p>
          <a:p>
            <a:pPr algn="ctr"/>
            <a:r>
              <a:rPr lang="ar-SY" sz="2400" b="1" dirty="0"/>
              <a:t>تكوين نطاق (منظور) مرشد </a:t>
            </a:r>
            <a:r>
              <a:rPr lang="ar-SY" sz="2400" b="1" dirty="0" smtClean="0"/>
              <a:t>علاجي</a:t>
            </a:r>
            <a:endParaRPr lang="ar-SY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75338" y="3100864"/>
            <a:ext cx="4800600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SY" sz="2400" b="1" dirty="0"/>
              <a:t>رئيس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SY" sz="2400" b="1" dirty="0"/>
              <a:t>خبراء (متعدد التخصصات)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SY" sz="2400" b="1" dirty="0"/>
              <a:t>مستخدمي الخدمة (</a:t>
            </a:r>
            <a:r>
              <a:rPr lang="en-US" sz="2400" b="1" dirty="0"/>
              <a:t>( x2 </a:t>
            </a:r>
            <a:r>
              <a:rPr lang="ar-SY" sz="2400" b="1" dirty="0"/>
              <a:t> مقدمي الرعاية </a:t>
            </a:r>
            <a:r>
              <a:rPr lang="en-US" sz="2400" b="1" dirty="0"/>
              <a:t>x1)</a:t>
            </a:r>
            <a:r>
              <a:rPr lang="ar-SY" sz="2400" b="1" dirty="0"/>
              <a:t>)</a:t>
            </a:r>
            <a:endParaRPr lang="en-US" sz="2400" b="1" dirty="0"/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SY" sz="2400" b="1" dirty="0"/>
              <a:t>الأطباء (متعددي التخصصات)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SY" sz="2400" b="1" dirty="0"/>
              <a:t>العلماء ومديري المشاريع</a:t>
            </a:r>
            <a:endParaRPr lang="en-US" sz="2400" b="1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84838" y="2456651"/>
            <a:ext cx="5181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Y" sz="2400" b="1" dirty="0"/>
              <a:t>تشكيل مجموعة تطوير المرشد العلاجي </a:t>
            </a:r>
            <a:r>
              <a:rPr lang="en-US" sz="2400" b="1" dirty="0" smtClean="0"/>
              <a:t>(GDG):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06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237396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rtl="1"/>
            <a:r>
              <a:rPr lang="ar-SY" sz="3600" dirty="0" smtClean="0"/>
              <a:t>بعد الاتفاق على موضوع المرشد ، </a:t>
            </a:r>
            <a:r>
              <a:rPr lang="ar-SY" sz="3600" dirty="0"/>
              <a:t>يتم إنتاج النطاق </a:t>
            </a:r>
            <a:r>
              <a:rPr lang="ar-SY" sz="3600" dirty="0" smtClean="0"/>
              <a:t> </a:t>
            </a:r>
            <a:r>
              <a:rPr lang="en-GB" sz="3600" dirty="0" smtClean="0"/>
              <a:t>scope</a:t>
            </a:r>
            <a:r>
              <a:rPr lang="ar-SY" sz="3600" dirty="0" smtClean="0"/>
              <a:t> </a:t>
            </a:r>
            <a:r>
              <a:rPr lang="en-GB" sz="3600" dirty="0" smtClean="0"/>
              <a:t> </a:t>
            </a:r>
            <a:r>
              <a:rPr lang="ar-SY" sz="3600" dirty="0"/>
              <a:t>(المنظور).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7" y="4267200"/>
            <a:ext cx="8458199" cy="2031124"/>
          </a:xfrm>
        </p:spPr>
        <p:txBody>
          <a:bodyPr>
            <a:noAutofit/>
          </a:bodyPr>
          <a:lstStyle/>
          <a:p>
            <a:pPr lvl="1" algn="r" rtl="1"/>
            <a:endParaRPr lang="ar-SY" sz="2800" dirty="0" smtClean="0"/>
          </a:p>
          <a:p>
            <a:pPr lvl="1" algn="r" rtl="1"/>
            <a:r>
              <a:rPr lang="ar-SY" sz="2800" dirty="0" smtClean="0"/>
              <a:t>يتم </a:t>
            </a:r>
            <a:r>
              <a:rPr lang="ar-SY" sz="2800" dirty="0"/>
              <a:t>استخدام النطاق لإنشاء هيكل عمل لتطوير </a:t>
            </a:r>
            <a:r>
              <a:rPr lang="ar-SY" sz="2800" dirty="0" smtClean="0"/>
              <a:t>المرشد,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276" y="1524000"/>
            <a:ext cx="8763000" cy="281939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Calibri" panose="020F0502020204030204" pitchFamily="34" charset="0"/>
              <a:buNone/>
            </a:pPr>
            <a:r>
              <a:rPr lang="ar-SY" sz="2800" b="1" u="sng" dirty="0" smtClean="0"/>
              <a:t>سيعرف النطاق ما يلي: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سوف يحدد المرضى او الحالات الصحية التي سيغطيها المرشد والتي سيستبعدها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سوف يحدد ما سيأخذه المرشد بعين الاعتبار </a:t>
            </a:r>
            <a:r>
              <a:rPr lang="ar-SY" sz="2800" dirty="0" err="1" smtClean="0"/>
              <a:t>اوما</a:t>
            </a:r>
            <a:r>
              <a:rPr lang="ar-SY" sz="2800" dirty="0" smtClean="0"/>
              <a:t> لا يأخذه.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يحدد القضايا الرئيسية التي سيتم النظر فيها وسيحدد مسودة الأسئلة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سيصف وجه النظر الاقتصادية (المنظورات) التي يجب استخدامها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3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322996"/>
          </a:xfrm>
        </p:spPr>
        <p:txBody>
          <a:bodyPr>
            <a:noAutofit/>
          </a:bodyPr>
          <a:lstStyle/>
          <a:p>
            <a:pPr algn="r" rtl="1"/>
            <a:r>
              <a:rPr lang="ar-SY" sz="3200" b="1" u="sng" dirty="0" smtClean="0"/>
              <a:t>أيضا يتضمن النطاق: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09601"/>
            <a:ext cx="9014460" cy="6095999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SY" sz="2200" dirty="0" smtClean="0"/>
              <a:t>وصف </a:t>
            </a:r>
            <a:r>
              <a:rPr lang="ar-SY" sz="2200" dirty="0"/>
              <a:t>موجز </a:t>
            </a:r>
            <a:r>
              <a:rPr lang="ar-SY" sz="2200" dirty="0" smtClean="0"/>
              <a:t>لموضوع المرشد العلاجي</a:t>
            </a:r>
            <a:r>
              <a:rPr lang="en-US" sz="2200" dirty="0"/>
              <a:t> guideline topic</a:t>
            </a:r>
            <a:r>
              <a:rPr lang="ar-SY" sz="2200" dirty="0" smtClean="0"/>
              <a:t> (على </a:t>
            </a:r>
            <a:r>
              <a:rPr lang="ar-SY" sz="2200" dirty="0"/>
              <a:t>سبيل المثال ، وصف للحالة أو المرض أو خدمات الرعاية الصحية أو الاجتماعية أو تنظيم الخدمات أو مجالات ممارسة الصحة العامة</a:t>
            </a:r>
            <a:r>
              <a:rPr lang="ar-SY" sz="2200" dirty="0" smtClean="0"/>
              <a:t>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200" dirty="0" smtClean="0"/>
              <a:t>لمحة </a:t>
            </a:r>
            <a:r>
              <a:rPr lang="ar-SY" sz="2200" dirty="0"/>
              <a:t>موجزة عن </a:t>
            </a:r>
            <a:r>
              <a:rPr lang="ar-SY" sz="2200" dirty="0" smtClean="0"/>
              <a:t>السياق</a:t>
            </a:r>
            <a:r>
              <a:rPr lang="en-US" sz="2200" dirty="0"/>
              <a:t> context</a:t>
            </a:r>
            <a:r>
              <a:rPr lang="ar-SY" sz="2200" dirty="0" smtClean="0"/>
              <a:t>(السياسة </a:t>
            </a:r>
            <a:r>
              <a:rPr lang="ar-SY" sz="2200" dirty="0"/>
              <a:t>الحالية والممارسة) التي </a:t>
            </a:r>
            <a:r>
              <a:rPr lang="ar-SY" sz="2200" dirty="0" smtClean="0"/>
              <a:t>ستطور المرشد العلاجي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200" dirty="0"/>
              <a:t>ملخص عن </a:t>
            </a:r>
            <a:r>
              <a:rPr lang="ar-SY" sz="2200" dirty="0" smtClean="0"/>
              <a:t>الحاجة </a:t>
            </a:r>
            <a:r>
              <a:rPr lang="ar-SY" sz="2200" dirty="0"/>
              <a:t>إلى </a:t>
            </a:r>
            <a:r>
              <a:rPr lang="ar-SY" sz="2200" dirty="0" smtClean="0"/>
              <a:t>المرشد العلاجي وأين </a:t>
            </a:r>
            <a:r>
              <a:rPr lang="ar-SY" sz="2200" dirty="0"/>
              <a:t>سيضيف قيمة ، </a:t>
            </a:r>
            <a:endParaRPr lang="ar-SY" sz="2200" dirty="0" smtClean="0"/>
          </a:p>
          <a:p>
            <a:pPr marL="292608" lvl="1" indent="0" algn="r" rtl="1">
              <a:buNone/>
            </a:pPr>
            <a:r>
              <a:rPr lang="ar-SY" sz="2000" dirty="0" smtClean="0"/>
              <a:t>بما </a:t>
            </a:r>
            <a:r>
              <a:rPr lang="ar-SY" sz="2000" dirty="0"/>
              <a:t>في ذلك </a:t>
            </a:r>
            <a:r>
              <a:rPr lang="ar-SY" sz="2000" dirty="0" smtClean="0"/>
              <a:t>كيفية </a:t>
            </a:r>
            <a:r>
              <a:rPr lang="ar-SY" sz="2000" dirty="0" err="1" smtClean="0"/>
              <a:t>تاثير</a:t>
            </a:r>
            <a:r>
              <a:rPr lang="ar-SY" sz="2000" dirty="0"/>
              <a:t> </a:t>
            </a:r>
            <a:r>
              <a:rPr lang="ar-SY" sz="2000" dirty="0" smtClean="0"/>
              <a:t>العلاقة </a:t>
            </a:r>
            <a:r>
              <a:rPr lang="ar-SY" sz="2000" dirty="0"/>
              <a:t>بين </a:t>
            </a:r>
            <a:r>
              <a:rPr lang="ar-SY" sz="2000" dirty="0" smtClean="0"/>
              <a:t>أعضاء اللجنة المطورة للمرشد  والممولين على </a:t>
            </a:r>
            <a:r>
              <a:rPr lang="ar-SY" sz="2000" dirty="0"/>
              <a:t>النتائج </a:t>
            </a:r>
            <a:r>
              <a:rPr lang="ar-SY" sz="2000" dirty="0" smtClean="0"/>
              <a:t>والتكاليف.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200" dirty="0"/>
              <a:t>كيف سيعتمد هذا </a:t>
            </a:r>
            <a:r>
              <a:rPr lang="ar-SY" sz="2200" dirty="0" smtClean="0"/>
              <a:t>المرشد العلاجي ،، ( بالاعتماد على </a:t>
            </a:r>
            <a:r>
              <a:rPr lang="ar-SY" sz="2200" dirty="0"/>
              <a:t>الإجراءات المطلوبة بموجب التشريعات والإرشادات </a:t>
            </a:r>
            <a:r>
              <a:rPr lang="ar-SY" sz="2200" dirty="0" smtClean="0"/>
              <a:t>القانونية)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200" dirty="0" smtClean="0"/>
              <a:t>كيف </a:t>
            </a:r>
            <a:r>
              <a:rPr lang="ar-SY" sz="2200" dirty="0"/>
              <a:t>سيتم ربط </a:t>
            </a:r>
            <a:r>
              <a:rPr lang="ar-SY" sz="2200" dirty="0" smtClean="0"/>
              <a:t>المرشد العلاجي بتوصيات </a:t>
            </a:r>
            <a:r>
              <a:rPr lang="en-US" sz="2200" dirty="0"/>
              <a:t>NICE </a:t>
            </a:r>
            <a:r>
              <a:rPr lang="ar-SY" sz="2200" dirty="0"/>
              <a:t>الأخرى ومعايير الجودة المنشورة </a:t>
            </a:r>
            <a:r>
              <a:rPr lang="ar-SY" sz="2200" dirty="0" err="1" smtClean="0"/>
              <a:t>أوالتي</a:t>
            </a:r>
            <a:r>
              <a:rPr lang="ar-SY" sz="2200" dirty="0" smtClean="0"/>
              <a:t> هي  </a:t>
            </a:r>
            <a:r>
              <a:rPr lang="ar-SY" sz="2200" dirty="0"/>
              <a:t>قيد </a:t>
            </a:r>
            <a:r>
              <a:rPr lang="ar-SY" sz="2200" dirty="0" smtClean="0"/>
              <a:t>التطوير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200" dirty="0" smtClean="0"/>
              <a:t> انشاء مخطط تفصيلي لـ </a:t>
            </a:r>
            <a:r>
              <a:rPr lang="en-US" sz="2200" dirty="0" smtClean="0"/>
              <a:t>NICE Pathway</a:t>
            </a:r>
            <a:r>
              <a:rPr lang="ar-SY" sz="2200" dirty="0" smtClean="0"/>
              <a:t> </a:t>
            </a:r>
            <a:r>
              <a:rPr lang="en-US" sz="2200" dirty="0" smtClean="0"/>
              <a:t> </a:t>
            </a:r>
            <a:r>
              <a:rPr lang="ar-SY" sz="2200" dirty="0" smtClean="0"/>
              <a:t>(كل </a:t>
            </a:r>
            <a:r>
              <a:rPr lang="ar-SY" sz="2200" dirty="0"/>
              <a:t>شيء يقوله </a:t>
            </a:r>
            <a:r>
              <a:rPr lang="en-US" sz="2200" dirty="0" smtClean="0"/>
              <a:t>NICE</a:t>
            </a:r>
            <a:r>
              <a:rPr lang="ar-SY" sz="2200" dirty="0" smtClean="0"/>
              <a:t> </a:t>
            </a:r>
            <a:r>
              <a:rPr lang="en-US" sz="2200" dirty="0" smtClean="0"/>
              <a:t> </a:t>
            </a:r>
            <a:r>
              <a:rPr lang="ar-SY" sz="2200" dirty="0" smtClean="0"/>
              <a:t>حول أي  </a:t>
            </a:r>
            <a:r>
              <a:rPr lang="ar-SY" sz="2200" dirty="0"/>
              <a:t>موضوع </a:t>
            </a:r>
            <a:r>
              <a:rPr lang="ar-SY" sz="2200" dirty="0" smtClean="0"/>
              <a:t>ضمن مخطط </a:t>
            </a:r>
            <a:r>
              <a:rPr lang="ar-SY" sz="2200" dirty="0"/>
              <a:t>انسيابي تفاعلي</a:t>
            </a:r>
            <a:r>
              <a:rPr lang="ar-SY" sz="2200" dirty="0" smtClean="0"/>
              <a:t>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200" dirty="0" smtClean="0"/>
              <a:t>التفاوتات </a:t>
            </a:r>
            <a:r>
              <a:rPr lang="ar-SY" sz="2200" dirty="0"/>
              <a:t>الصحية المرتبطة بالعوامل الاجتماعية والاقتصادية وعدم المساواة في وصول مجموعات معينة إلى الرعاية الصحية والرعاية الاجتماعية ، وفرص تحسين الصحة.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68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4753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33459" cy="4954694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/>
              <a:t>يجب أن يعكس عنوان </a:t>
            </a:r>
            <a:r>
              <a:rPr lang="ar-SY" sz="2800" dirty="0" smtClean="0"/>
              <a:t>المرشد العلاجي  (</a:t>
            </a:r>
            <a:r>
              <a:rPr lang="ar-SY" sz="2800" dirty="0"/>
              <a:t>كما هو موضح في النطاق) بدقة محتوى النطاق. </a:t>
            </a:r>
            <a:endParaRPr lang="ar-SY" sz="28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عند </a:t>
            </a:r>
            <a:r>
              <a:rPr lang="ar-SY" sz="2800" dirty="0"/>
              <a:t>تحديث </a:t>
            </a:r>
            <a:r>
              <a:rPr lang="ar-SY" sz="2800" dirty="0" smtClean="0"/>
              <a:t>مرشد علاجي أو </a:t>
            </a:r>
            <a:r>
              <a:rPr lang="ar-SY" sz="2800" dirty="0"/>
              <a:t>استبداله ، يمكن استخدام نطاق </a:t>
            </a:r>
            <a:r>
              <a:rPr lang="ar-SY" sz="2800" dirty="0" smtClean="0"/>
              <a:t>المرشد العلاجي الحالي </a:t>
            </a:r>
            <a:r>
              <a:rPr lang="ar-SY" sz="2800" dirty="0"/>
              <a:t>دون تغيير ، أو تعديل </a:t>
            </a:r>
            <a:r>
              <a:rPr lang="ar-SY" sz="2800" dirty="0" smtClean="0"/>
              <a:t>النطاق الحالي </a:t>
            </a:r>
            <a:r>
              <a:rPr lang="ar-SY" sz="2800" dirty="0"/>
              <a:t>أو تطوير نطاق جديد. </a:t>
            </a:r>
            <a:endParaRPr lang="ar-SY" sz="28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يسرد </a:t>
            </a:r>
            <a:r>
              <a:rPr lang="ar-SY" sz="2800" dirty="0"/>
              <a:t>النطاق المجالات التي سيتم تحديثها وأي قسم سيتم إزالته ، </a:t>
            </a:r>
            <a:r>
              <a:rPr lang="ar-SY" sz="2800" dirty="0" smtClean="0"/>
              <a:t>(يحدد الأسباب)  ,مثال </a:t>
            </a:r>
            <a:r>
              <a:rPr lang="ar-SY" sz="2800" dirty="0"/>
              <a:t>، لأنها مشمولة الآن </a:t>
            </a:r>
            <a:r>
              <a:rPr lang="ar-SY" sz="2800" dirty="0" smtClean="0"/>
              <a:t>بمرشدات  </a:t>
            </a:r>
            <a:r>
              <a:rPr lang="en-US" sz="2800" dirty="0"/>
              <a:t>NICE </a:t>
            </a:r>
            <a:r>
              <a:rPr lang="ar-SY" sz="2800" dirty="0"/>
              <a:t>الأخرى أو بواسطة تشريعات أو مصادر أخرى </a:t>
            </a:r>
            <a:r>
              <a:rPr lang="ar-SY" sz="2800" dirty="0" smtClean="0"/>
              <a:t>منصوح بها  ، </a:t>
            </a:r>
            <a:r>
              <a:rPr lang="ar-SY" sz="2800" dirty="0"/>
              <a:t>أو لم تعد ممارسة حالية.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11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Y" sz="2800" dirty="0" smtClean="0"/>
              <a:t>أي</a:t>
            </a:r>
            <a:r>
              <a:rPr lang="en-US" sz="2800" dirty="0" smtClean="0"/>
              <a:t> </a:t>
            </a:r>
            <a:r>
              <a:rPr lang="ar-SY" sz="2800" dirty="0" smtClean="0"/>
              <a:t>وثيقة </a:t>
            </a:r>
            <a:r>
              <a:rPr lang="ar-SY" sz="2800" dirty="0"/>
              <a:t>تم إعدادها </a:t>
            </a:r>
            <a:r>
              <a:rPr lang="ar-SY" sz="2800" dirty="0" smtClean="0"/>
              <a:t> بحيث </a:t>
            </a:r>
            <a:r>
              <a:rPr lang="ar-SY" sz="2800" dirty="0"/>
              <a:t>تضم توصيات خاصة بالممارسات السريرية </a:t>
            </a:r>
            <a:r>
              <a:rPr lang="ar-SY" sz="2800" dirty="0" smtClean="0"/>
              <a:t> أو </a:t>
            </a:r>
            <a:r>
              <a:rPr lang="ar-SY" sz="2800" dirty="0"/>
              <a:t>ما يخص سياسة الصحة العمومية. </a:t>
            </a:r>
            <a:endParaRPr lang="ar-SY" sz="2800" dirty="0" smtClean="0"/>
          </a:p>
          <a:p>
            <a:pPr marL="0" indent="0" algn="r" rtl="1">
              <a:buNone/>
            </a:pPr>
            <a:r>
              <a:rPr lang="ar-SY" sz="2800" dirty="0" smtClean="0"/>
              <a:t>وتحمل </a:t>
            </a:r>
            <a:r>
              <a:rPr lang="ar-SY" sz="2800" dirty="0"/>
              <a:t>التوصية </a:t>
            </a:r>
            <a:r>
              <a:rPr lang="ar-SY" sz="2800" dirty="0" smtClean="0"/>
              <a:t>التوجيه </a:t>
            </a:r>
            <a:r>
              <a:rPr lang="en-US" sz="2800" dirty="0" smtClean="0"/>
              <a:t>)</a:t>
            </a:r>
            <a:r>
              <a:rPr lang="ar-SY" sz="2800" dirty="0" smtClean="0"/>
              <a:t>للمستخدم </a:t>
            </a:r>
            <a:r>
              <a:rPr lang="ar-SY" sz="2800" dirty="0"/>
              <a:t>النهائي الذي تم </a:t>
            </a:r>
            <a:r>
              <a:rPr lang="ar-SY" sz="2800" dirty="0" smtClean="0"/>
              <a:t>إصدار</a:t>
            </a:r>
            <a:r>
              <a:rPr lang="en-US" sz="2800" dirty="0" smtClean="0"/>
              <a:t> </a:t>
            </a:r>
            <a:r>
              <a:rPr lang="ar-SY" sz="2800" dirty="0" smtClean="0"/>
              <a:t>المرشد العلاجي إليه</a:t>
            </a:r>
            <a:r>
              <a:rPr lang="en-US" sz="2800" dirty="0" smtClean="0"/>
              <a:t>(</a:t>
            </a:r>
            <a:r>
              <a:rPr lang="ar-SY" sz="2800" dirty="0" smtClean="0"/>
              <a:t> </a:t>
            </a:r>
            <a:r>
              <a:rPr lang="ar-SY" sz="2800" b="1" dirty="0" smtClean="0"/>
              <a:t>لما </a:t>
            </a:r>
            <a:r>
              <a:rPr lang="ar-SY" sz="2800" b="1" dirty="0"/>
              <a:t>ينبغي عليه القيام به </a:t>
            </a:r>
            <a:r>
              <a:rPr lang="ar-SY" sz="2800" dirty="0"/>
              <a:t>في حالات محددة لتحقيق أفضل </a:t>
            </a:r>
            <a:r>
              <a:rPr lang="ar-SY" sz="2800" dirty="0" smtClean="0"/>
              <a:t>نتائج  ممكنة</a:t>
            </a:r>
            <a:r>
              <a:rPr lang="en-US" sz="2800" dirty="0" smtClean="0"/>
              <a:t> </a:t>
            </a:r>
            <a:r>
              <a:rPr lang="ar-SY" sz="2800" dirty="0" smtClean="0"/>
              <a:t>فيما </a:t>
            </a:r>
            <a:r>
              <a:rPr lang="ar-SY" sz="2800" dirty="0"/>
              <a:t>يتعلق بالصحة، على المستوى الفردي أو الجماعي. </a:t>
            </a:r>
            <a:endParaRPr lang="ar-SY" sz="2800" dirty="0" smtClean="0"/>
          </a:p>
          <a:p>
            <a:pPr marL="0" indent="0" algn="r" rtl="1">
              <a:buNone/>
            </a:pPr>
            <a:r>
              <a:rPr lang="ar-SY" sz="2800" dirty="0" smtClean="0"/>
              <a:t>كما </a:t>
            </a:r>
            <a:r>
              <a:rPr lang="ar-SY" sz="2800" dirty="0"/>
              <a:t>تتيح </a:t>
            </a:r>
            <a:r>
              <a:rPr lang="ar-SY" sz="2800" dirty="0" smtClean="0"/>
              <a:t>المرشدات العلاجية إمكانية الاختيار</a:t>
            </a:r>
            <a:r>
              <a:rPr lang="en-US" sz="2800" dirty="0" smtClean="0"/>
              <a:t> </a:t>
            </a:r>
            <a:r>
              <a:rPr lang="ar-SY" sz="2800" dirty="0" smtClean="0"/>
              <a:t>بين </a:t>
            </a:r>
            <a:r>
              <a:rPr lang="ar-SY" sz="2800" dirty="0"/>
              <a:t>إجراءات </a:t>
            </a:r>
            <a:r>
              <a:rPr lang="ar-SY" sz="2800" dirty="0" smtClean="0"/>
              <a:t>التداخلات </a:t>
            </a:r>
            <a:r>
              <a:rPr lang="ar-SY" sz="2800" dirty="0"/>
              <a:t>المختلفة أو التدابير التي تعود بتأثير إيجابي متوقع على الصحة، وتترك </a:t>
            </a:r>
            <a:r>
              <a:rPr lang="ar-SY" sz="2800" dirty="0" smtClean="0"/>
              <a:t>آثارًا</a:t>
            </a:r>
            <a:r>
              <a:rPr lang="en-US" sz="2800" dirty="0" smtClean="0"/>
              <a:t> </a:t>
            </a:r>
            <a:r>
              <a:rPr lang="ar-SY" sz="2800" dirty="0" smtClean="0"/>
              <a:t>مترتبة </a:t>
            </a:r>
            <a:r>
              <a:rPr lang="ar-SY" sz="2800" dirty="0"/>
              <a:t>على استخدام الموارد.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6501" y="457200"/>
            <a:ext cx="7543800" cy="11002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Y" b="1" smtClean="0">
                <a:solidFill>
                  <a:schemeClr val="tx1"/>
                </a:solidFill>
              </a:rPr>
              <a:t>تعريف المرشد العلاجي السريري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/>
          <a:lstStyle/>
          <a:p>
            <a:r>
              <a:rPr lang="ar-SY" dirty="0" smtClean="0"/>
              <a:t>من يشارك في تطوير المرشد العلاجي 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95800"/>
            <a:ext cx="7757160" cy="1524001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Y" sz="2800" dirty="0" smtClean="0"/>
              <a:t>يشارك </a:t>
            </a:r>
            <a:r>
              <a:rPr lang="ar-SY" sz="2800" dirty="0"/>
              <a:t>في هذا </a:t>
            </a:r>
            <a:r>
              <a:rPr lang="ar-SY" sz="2800" dirty="0" smtClean="0"/>
              <a:t>النطاق ايضا </a:t>
            </a:r>
          </a:p>
          <a:p>
            <a:pPr algn="r" rtl="1"/>
            <a:r>
              <a:rPr lang="ar-SY" sz="2800" dirty="0" smtClean="0"/>
              <a:t>مجموعة </a:t>
            </a:r>
            <a:r>
              <a:rPr lang="ar-SY" sz="2800" dirty="0"/>
              <a:t>واسعة من المنظمات الوطنية لأصحاب المصلحة ، بما في ذلك </a:t>
            </a:r>
            <a:r>
              <a:rPr lang="ar-SY" sz="2800" dirty="0" smtClean="0"/>
              <a:t>المهنيون </a:t>
            </a:r>
            <a:r>
              <a:rPr lang="ar-SY" sz="2800" dirty="0"/>
              <a:t>المحترفون والأكاديميون والحكوميون والصيدلانيون  و (مستخدمي / مقدمو الخدمات).</a:t>
            </a:r>
            <a:endParaRPr lang="en-US" sz="2800" dirty="0"/>
          </a:p>
          <a:p>
            <a:pPr algn="r" rtl="1"/>
            <a:endParaRPr lang="ar-SY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560" y="1447800"/>
            <a:ext cx="8610600" cy="292608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400" b="1" dirty="0" smtClean="0"/>
              <a:t>GDG</a:t>
            </a:r>
            <a:r>
              <a:rPr lang="ar-SY" sz="2400" b="1" dirty="0" smtClean="0"/>
              <a:t> مجموعة تطوير المرشد العلاجي</a:t>
            </a:r>
            <a:r>
              <a:rPr lang="ar-SY" sz="2400" dirty="0" smtClean="0"/>
              <a:t/>
            </a:r>
            <a:br>
              <a:rPr lang="ar-SY" sz="2400" dirty="0" smtClean="0"/>
            </a:br>
            <a:r>
              <a:rPr lang="ar-SY" sz="2400" dirty="0" smtClean="0"/>
              <a:t>الفريق المسؤول عن تحديد المرشد العلاجي وتحديد الأدلة ومراجعتها ، وإجراء التحليلات الاقتصادية ، ودعم اللجان الفرعية المشاركة ، وكتابة الدليل في ضوء مناقشات المجموعة  وقراراتها. </a:t>
            </a:r>
          </a:p>
          <a:p>
            <a:pPr algn="r" rtl="1"/>
            <a:r>
              <a:rPr lang="ar-SY" sz="2400" dirty="0" smtClean="0"/>
              <a:t>يضم الفريق </a:t>
            </a:r>
            <a:r>
              <a:rPr lang="ar-SY" sz="2400" b="1" dirty="0" smtClean="0"/>
              <a:t>اداريين ومنسقين ومديري مشاريع </a:t>
            </a:r>
            <a:r>
              <a:rPr lang="ar-SY" sz="2400" dirty="0" smtClean="0"/>
              <a:t>الذين يقدمون الدعم الإداري والتخطيط وجدولة العمل وترتيب الاجتماعات والتواصل مع أصحاب المصلحة وجميع الأشخاص والمنظمات الأخرى التي تساهم في تطوير المرشدات العلاجية.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886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256" y="457200"/>
            <a:ext cx="8839199" cy="5029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Y" sz="2400" b="1" u="sng" dirty="0" smtClean="0"/>
              <a:t>أصحاب المصلحة المسجلين</a:t>
            </a:r>
            <a:r>
              <a:rPr lang="en-US" sz="2400" dirty="0" smtClean="0"/>
              <a:t>Registered stakeholders</a:t>
            </a:r>
            <a:r>
              <a:rPr lang="ar-SY" sz="2400" dirty="0" smtClean="0"/>
              <a:t/>
            </a:r>
            <a:br>
              <a:rPr lang="ar-SY" sz="2400" dirty="0" smtClean="0"/>
            </a:br>
            <a:endParaRPr lang="ar-SY" sz="2400" dirty="0" smtClean="0"/>
          </a:p>
          <a:p>
            <a:pPr algn="r" rtl="1"/>
            <a:r>
              <a:rPr lang="ar-SY" sz="2400" dirty="0" smtClean="0"/>
              <a:t>هم المنظمات التي سجلت لدى </a:t>
            </a:r>
            <a:r>
              <a:rPr lang="en-US" sz="2400" dirty="0" smtClean="0"/>
              <a:t>NICE </a:t>
            </a:r>
            <a:r>
              <a:rPr lang="ar-SY" sz="2400" dirty="0" smtClean="0"/>
              <a:t> لأن لديهم مصلحة في موضوع المرشد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400" dirty="0" smtClean="0"/>
              <a:t>، أو أنهم يمثلون أشخاصًا قد تتأثر ممارستهم أو رعايتهم بشكل مباشر بالمرشد العلاجي. ويلعبون دورًا مهمًا في التطوير و يتم دعوتهم من قبل </a:t>
            </a:r>
            <a:r>
              <a:rPr lang="en-US" sz="2400" dirty="0" smtClean="0"/>
              <a:t>NICE</a:t>
            </a:r>
            <a:r>
              <a:rPr lang="ar-SY" sz="2400" dirty="0" smtClean="0"/>
              <a:t> اثناء تنفيذ مرشد علاجي.</a:t>
            </a:r>
            <a:endParaRPr lang="en-US" sz="2400" dirty="0" smtClean="0"/>
          </a:p>
          <a:p>
            <a:pPr algn="r" rtl="1"/>
            <a:r>
              <a:rPr lang="en-US" sz="2400" dirty="0" smtClean="0"/>
              <a:t>. </a:t>
            </a:r>
            <a:r>
              <a:rPr lang="ar-SY" sz="2400" dirty="0" smtClean="0"/>
              <a:t>أثناء تطوير المرشد  ، تُبقي </a:t>
            </a:r>
            <a:r>
              <a:rPr lang="en-US" sz="2400" dirty="0" smtClean="0"/>
              <a:t>NICE </a:t>
            </a:r>
            <a:r>
              <a:rPr lang="ar-SY" sz="2400" dirty="0" smtClean="0"/>
              <a:t>أصحاب المصلحة المسجلين على علم بالتقدم المحرز عبر البريد الإلكتروني. و تضيف </a:t>
            </a:r>
            <a:r>
              <a:rPr lang="en-US" sz="2400" dirty="0" smtClean="0"/>
              <a:t>NICE </a:t>
            </a:r>
            <a:r>
              <a:rPr lang="ar-SY" sz="2400" dirty="0" smtClean="0"/>
              <a:t>أيضًا معلومات عن التقدم إلى صفحة المرشد على موقع </a:t>
            </a:r>
            <a:r>
              <a:rPr lang="en-US" sz="2400" dirty="0" smtClean="0"/>
              <a:t>NICE</a:t>
            </a:r>
            <a:r>
              <a:rPr lang="ar-SY" sz="2400" dirty="0" smtClean="0"/>
              <a:t> </a:t>
            </a:r>
            <a:r>
              <a:rPr lang="en-US" sz="2400" dirty="0" smtClean="0"/>
              <a:t>. </a:t>
            </a:r>
            <a:r>
              <a:rPr lang="ar-SY" sz="2400" dirty="0" smtClean="0"/>
              <a:t>و يمكنهم الاطلاع على الجدول الزمني للمرشد العلاجي ونطاق وتفاصيل اللجنة على موقع </a:t>
            </a:r>
            <a:r>
              <a:rPr lang="en-US" sz="2400" dirty="0" smtClean="0"/>
              <a:t>NICE </a:t>
            </a:r>
            <a:r>
              <a:rPr lang="ar-SY" sz="2400" dirty="0" smtClean="0"/>
              <a:t>الإلكتروني.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22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43800" cy="822961"/>
          </a:xfrm>
        </p:spPr>
        <p:txBody>
          <a:bodyPr/>
          <a:lstStyle/>
          <a:p>
            <a:pPr algn="r" rtl="1"/>
            <a:r>
              <a:rPr lang="ar-SY" b="1" u="sng" dirty="0" smtClean="0"/>
              <a:t>بعد تحديد النطاق وتسمية المشاركين </a:t>
            </a:r>
            <a:endParaRPr lang="ar-SY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1" cy="4573694"/>
          </a:xfrm>
        </p:spPr>
        <p:txBody>
          <a:bodyPr>
            <a:noAutofit/>
          </a:bodyPr>
          <a:lstStyle/>
          <a:p>
            <a:pPr lvl="0" algn="r" rtl="1"/>
            <a:r>
              <a:rPr lang="ar-SY" sz="2800" dirty="0" smtClean="0"/>
              <a:t>يتم تعين  </a:t>
            </a:r>
            <a:r>
              <a:rPr lang="ar-SY" sz="2800" b="1" u="sng" dirty="0"/>
              <a:t>رئيس مجموعة تطوير المرشد  </a:t>
            </a:r>
            <a:r>
              <a:rPr lang="en-US" sz="2800" b="1" u="sng" dirty="0" smtClean="0"/>
              <a:t>GDG</a:t>
            </a:r>
            <a:r>
              <a:rPr lang="ar-SY" sz="2800" dirty="0" smtClean="0"/>
              <a:t>) لديه خبرة : في </a:t>
            </a:r>
            <a:r>
              <a:rPr lang="ar-SY" sz="2800" dirty="0"/>
              <a:t>عمليات المجموعة ، والممارسات القائمة على الأدلة ، وإنتاج المرشدات العلاجية وإدارة المشاريع.</a:t>
            </a:r>
            <a:endParaRPr lang="en-US" sz="2800" dirty="0"/>
          </a:p>
          <a:p>
            <a:pPr lvl="0" algn="r" rtl="1"/>
            <a:r>
              <a:rPr lang="en-US" sz="2800" dirty="0"/>
              <a:t> </a:t>
            </a:r>
            <a:r>
              <a:rPr lang="ar-SY" sz="2800" dirty="0" smtClean="0"/>
              <a:t>رئيس تطوير مجموعة المرشد هو من يحدد الاعضاء المحتملين في تطوير المرشد. </a:t>
            </a:r>
            <a:r>
              <a:rPr lang="ar-SY" sz="2800" dirty="0"/>
              <a:t>وسوف </a:t>
            </a:r>
            <a:r>
              <a:rPr lang="ar-SY" sz="2800" dirty="0" smtClean="0"/>
              <a:t>يساعده  مديرون من</a:t>
            </a:r>
            <a:r>
              <a:rPr lang="en-US" sz="2800" dirty="0" smtClean="0"/>
              <a:t>  </a:t>
            </a:r>
            <a:r>
              <a:rPr lang="en-US" sz="2800" dirty="0"/>
              <a:t>NHS </a:t>
            </a:r>
            <a:r>
              <a:rPr lang="en-US" sz="2800" dirty="0" smtClean="0"/>
              <a:t> </a:t>
            </a:r>
            <a:r>
              <a:rPr lang="ar-SY" sz="2800" dirty="0" smtClean="0"/>
              <a:t>و</a:t>
            </a:r>
            <a:r>
              <a:rPr lang="en-US" sz="2800" dirty="0" smtClean="0"/>
              <a:t>NICE </a:t>
            </a:r>
            <a:r>
              <a:rPr lang="ar-SY" sz="2800" dirty="0" smtClean="0"/>
              <a:t> والمجموعة المرجعية.</a:t>
            </a:r>
            <a:endParaRPr lang="en-US" sz="2800" dirty="0"/>
          </a:p>
          <a:p>
            <a:pPr algn="r" rtl="1"/>
            <a:r>
              <a:rPr lang="ar-SY" sz="2800" dirty="0" smtClean="0"/>
              <a:t>وتتألف المجموعة  </a:t>
            </a:r>
            <a:r>
              <a:rPr lang="ar-SY" sz="2800" dirty="0"/>
              <a:t>النهائية </a:t>
            </a:r>
            <a:r>
              <a:rPr lang="en-US" sz="2800" dirty="0" smtClean="0"/>
              <a:t>(GDG </a:t>
            </a:r>
            <a:r>
              <a:rPr lang="en-US" sz="2800" dirty="0"/>
              <a:t>)</a:t>
            </a:r>
            <a:r>
              <a:rPr lang="ar-SY" sz="2800" dirty="0" smtClean="0"/>
              <a:t>من </a:t>
            </a:r>
            <a:r>
              <a:rPr lang="ar-SY" sz="2800" dirty="0"/>
              <a:t>حوالي 10-15 شخصًا ، بما في ذلك الخبراء والأطباء ومستخدمي الخدمة / مقدمي الرعاية ، وسيتم دعمها من قبل طاقم علمي </a:t>
            </a:r>
            <a:r>
              <a:rPr lang="ar-SY" sz="2800" dirty="0" smtClean="0"/>
              <a:t>من.</a:t>
            </a:r>
            <a:r>
              <a:rPr lang="en-US" sz="2800" dirty="0"/>
              <a:t> NHS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11728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/>
          <a:lstStyle/>
          <a:p>
            <a:pPr algn="ctr" rtl="1"/>
            <a:r>
              <a:rPr lang="ar-SY" b="1" dirty="0" smtClean="0"/>
              <a:t>الاجتماعات وفترة انتاج المرشد</a:t>
            </a:r>
            <a:endParaRPr lang="ar-S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580" y="1748985"/>
            <a:ext cx="8915400" cy="4726094"/>
          </a:xfrm>
        </p:spPr>
        <p:txBody>
          <a:bodyPr>
            <a:noAutofit/>
          </a:bodyPr>
          <a:lstStyle/>
          <a:p>
            <a:pPr algn="r" rtl="1"/>
            <a:r>
              <a:rPr lang="ar-SY" sz="2800" dirty="0"/>
              <a:t>ستجتمع </a:t>
            </a:r>
            <a:r>
              <a:rPr lang="en-US" sz="2800" dirty="0"/>
              <a:t>GDG </a:t>
            </a:r>
            <a:r>
              <a:rPr lang="ar-SY" sz="2800" dirty="0" smtClean="0"/>
              <a:t> بما </a:t>
            </a:r>
            <a:r>
              <a:rPr lang="ar-SY" sz="2800" dirty="0"/>
              <a:t>يصل إلى 20 مرة أو أكثر على مدار 18 شهرًا. </a:t>
            </a:r>
            <a:endParaRPr lang="ar-SY" sz="2800" dirty="0" smtClean="0"/>
          </a:p>
          <a:p>
            <a:pPr algn="r" rtl="1"/>
            <a:r>
              <a:rPr lang="ar-SY" sz="2800" dirty="0" smtClean="0"/>
              <a:t>سيستغرق </a:t>
            </a:r>
            <a:r>
              <a:rPr lang="ar-SY" sz="2800" dirty="0"/>
              <a:t>كل اجتماع </a:t>
            </a:r>
            <a:r>
              <a:rPr lang="en-US" sz="2800" dirty="0"/>
              <a:t>GDG </a:t>
            </a:r>
            <a:r>
              <a:rPr lang="ar-SY" sz="2800" dirty="0"/>
              <a:t>أكثر من يوم واحد</a:t>
            </a:r>
            <a:r>
              <a:rPr lang="ar-SY" sz="2800" dirty="0" smtClean="0"/>
              <a:t>.</a:t>
            </a:r>
          </a:p>
          <a:p>
            <a:pPr algn="r" rtl="1"/>
            <a:r>
              <a:rPr lang="ar-SY" sz="2800" dirty="0" smtClean="0"/>
              <a:t>الاجتماعان </a:t>
            </a:r>
            <a:r>
              <a:rPr lang="ar-SY" sz="2800" dirty="0"/>
              <a:t>الأوليان تمهيديان ويوفران التدريب على طرق </a:t>
            </a:r>
            <a:r>
              <a:rPr lang="ar-SY" sz="2800" dirty="0" smtClean="0"/>
              <a:t>انتاج المرشدات والممارسة </a:t>
            </a:r>
            <a:r>
              <a:rPr lang="ar-SY" sz="2800" dirty="0"/>
              <a:t>القائمة على الأدلة</a:t>
            </a:r>
            <a:r>
              <a:rPr lang="ar-SY" sz="2800" dirty="0" smtClean="0"/>
              <a:t>.</a:t>
            </a:r>
          </a:p>
          <a:p>
            <a:pPr algn="r" rtl="1"/>
            <a:r>
              <a:rPr lang="ar-SY" sz="2800" dirty="0" smtClean="0"/>
              <a:t> </a:t>
            </a:r>
            <a:r>
              <a:rPr lang="ar-SY" sz="2800" dirty="0"/>
              <a:t>ينتهي الاجتماع الثاني ببدء أعضاء </a:t>
            </a:r>
            <a:r>
              <a:rPr lang="ar-SY" sz="2800" dirty="0" smtClean="0"/>
              <a:t> </a:t>
            </a:r>
            <a:r>
              <a:rPr lang="en-US" sz="2800" dirty="0" smtClean="0"/>
              <a:t>GDG</a:t>
            </a:r>
            <a:r>
              <a:rPr lang="ar-SY" sz="2800" dirty="0" smtClean="0"/>
              <a:t> </a:t>
            </a:r>
            <a:r>
              <a:rPr lang="en-US" sz="2800" dirty="0" smtClean="0"/>
              <a:t> </a:t>
            </a:r>
            <a:r>
              <a:rPr lang="ar-SY" sz="2800" dirty="0"/>
              <a:t>في تحديد أهم الأسئلة السريرية </a:t>
            </a:r>
            <a:r>
              <a:rPr lang="ar-SY" sz="2800" dirty="0" smtClean="0"/>
              <a:t>للمرشد العلاجي لمعالجتها </a:t>
            </a:r>
            <a:r>
              <a:rPr lang="ar-SY" sz="2800" dirty="0"/>
              <a:t>والإجابة عليها</a:t>
            </a:r>
            <a:r>
              <a:rPr lang="ar-SY" sz="2800" dirty="0" smtClean="0"/>
              <a:t>.</a:t>
            </a:r>
          </a:p>
          <a:p>
            <a:pPr algn="r" rtl="1"/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31412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9443"/>
            <a:ext cx="7848600" cy="126819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Step 2 </a:t>
            </a:r>
            <a:r>
              <a:rPr lang="ar-SY" sz="4000" b="1" dirty="0" smtClean="0"/>
              <a:t>الخطوة الثانية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Finding the evidence </a:t>
            </a:r>
            <a:r>
              <a:rPr lang="ar-SY" sz="4000" b="1" dirty="0" smtClean="0"/>
              <a:t>البحث عن ادلة </a:t>
            </a:r>
            <a:endParaRPr lang="ar-SY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72600" y="17526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SY" dirty="0"/>
          </a:p>
        </p:txBody>
      </p:sp>
      <p:sp>
        <p:nvSpPr>
          <p:cNvPr id="4" name="TextBox 3"/>
          <p:cNvSpPr txBox="1"/>
          <p:nvPr/>
        </p:nvSpPr>
        <p:spPr>
          <a:xfrm>
            <a:off x="2628900" y="1600200"/>
            <a:ext cx="3886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Y" sz="2800" b="1" dirty="0"/>
              <a:t>تحديد الأسئلة </a:t>
            </a:r>
            <a:r>
              <a:rPr lang="ar-SY" sz="2800" b="1" dirty="0" smtClean="0"/>
              <a:t>السريرية</a:t>
            </a:r>
            <a:endParaRPr lang="ar-SY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8900" y="2305982"/>
            <a:ext cx="3886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Y" sz="2800" b="1" dirty="0"/>
              <a:t>تحديد التداخل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900" y="3104170"/>
            <a:ext cx="3886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Y" sz="2800" b="1" dirty="0"/>
              <a:t>تحديد العلاج المقارن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8900" y="3957379"/>
            <a:ext cx="3886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Y" sz="2800" b="1" dirty="0"/>
              <a:t>البحث عن أدلة مستوى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8900" y="4810588"/>
            <a:ext cx="38862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Y" sz="2800" b="1" dirty="0"/>
              <a:t>البحث عن مستويات أدنى من الأدلة إذا لزم الأمر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8900" y="5995765"/>
            <a:ext cx="3886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Y" sz="2800" b="1" dirty="0"/>
              <a:t>القيام بتوافق الآراء</a:t>
            </a:r>
          </a:p>
        </p:txBody>
      </p:sp>
    </p:spTree>
    <p:extLst>
      <p:ext uri="{BB962C8B-B14F-4D97-AF65-F5344CB8AC3E}">
        <p14:creationId xmlns:p14="http://schemas.microsoft.com/office/powerpoint/2010/main" val="39979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/>
          <a:lstStyle/>
          <a:p>
            <a:pPr algn="ctr" rtl="1"/>
            <a:r>
              <a:rPr lang="ar-SY" dirty="0" smtClean="0"/>
              <a:t>الاجتماع الثاني: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45734"/>
            <a:ext cx="8839200" cy="4023360"/>
          </a:xfrm>
        </p:spPr>
        <p:txBody>
          <a:bodyPr>
            <a:noAutofit/>
          </a:bodyPr>
          <a:lstStyle/>
          <a:p>
            <a:pPr algn="r" rtl="1"/>
            <a:r>
              <a:rPr lang="ar-SY" sz="3200" dirty="0"/>
              <a:t>ينتهي الاجتماع الثاني ببدء أعضاء </a:t>
            </a:r>
            <a:r>
              <a:rPr lang="en-US" sz="3200" dirty="0" smtClean="0"/>
              <a:t> GDG  </a:t>
            </a:r>
            <a:r>
              <a:rPr lang="ar-SY" sz="3200" dirty="0"/>
              <a:t>في تحديد أهم الأسئلة السريرية للمرشد العلاجي لمعالجتها والإجابة عليها.</a:t>
            </a:r>
          </a:p>
          <a:p>
            <a:pPr lvl="1" algn="r" rtl="1"/>
            <a:r>
              <a:rPr lang="ar-SY" sz="3200" dirty="0"/>
              <a:t> لا </a:t>
            </a:r>
            <a:r>
              <a:rPr lang="ar-SY" sz="3200" dirty="0" smtClean="0"/>
              <a:t>يقتصر البحث عن الأسئلة السريرية التي لها </a:t>
            </a:r>
            <a:r>
              <a:rPr lang="ar-SY" sz="3200" dirty="0"/>
              <a:t>ادلة </a:t>
            </a:r>
            <a:r>
              <a:rPr lang="ar-SY" sz="3200" dirty="0" smtClean="0"/>
              <a:t>متوفرة فقط  </a:t>
            </a:r>
            <a:r>
              <a:rPr lang="ar-SY" sz="3200" dirty="0"/>
              <a:t>ولكن  </a:t>
            </a:r>
            <a:r>
              <a:rPr lang="ar-SY" sz="3200" dirty="0" smtClean="0"/>
              <a:t> </a:t>
            </a:r>
            <a:r>
              <a:rPr lang="ar-SY" sz="3200" b="1" dirty="0" smtClean="0"/>
              <a:t>يبحث عن </a:t>
            </a:r>
            <a:r>
              <a:rPr lang="ar-SY" sz="3200" b="1" dirty="0"/>
              <a:t>أهميتها </a:t>
            </a:r>
            <a:r>
              <a:rPr lang="ar-SY" sz="3200" dirty="0"/>
              <a:t>في العلاج الشامل للحالة المعينة واحتياجات </a:t>
            </a:r>
            <a:r>
              <a:rPr lang="ar-SY" sz="3200" dirty="0" smtClean="0"/>
              <a:t> المرضى (مستخدمي </a:t>
            </a:r>
            <a:r>
              <a:rPr lang="ar-SY" sz="3200" dirty="0"/>
              <a:t>الخدمة </a:t>
            </a:r>
            <a:r>
              <a:rPr lang="ar-SY" sz="3200" dirty="0" smtClean="0"/>
              <a:t>المصابين) </a:t>
            </a:r>
            <a:endParaRPr lang="ar-SY" sz="3200" dirty="0"/>
          </a:p>
          <a:p>
            <a:pPr lvl="1" algn="r" rtl="1"/>
            <a:r>
              <a:rPr lang="ar-SY" sz="3200" dirty="0"/>
              <a:t> سوف تهتم الأسئلة السريرية عن فعالية العلاجات </a:t>
            </a:r>
            <a:r>
              <a:rPr lang="ar-SY" sz="3200" dirty="0" smtClean="0"/>
              <a:t>و التداخلات </a:t>
            </a:r>
            <a:r>
              <a:rPr lang="ar-SY" sz="3200" b="1" dirty="0" smtClean="0"/>
              <a:t>بالمقارنة</a:t>
            </a:r>
            <a:r>
              <a:rPr lang="ar-SY" sz="3200" dirty="0" smtClean="0"/>
              <a:t> </a:t>
            </a:r>
            <a:r>
              <a:rPr lang="ar-SY" sz="3200" dirty="0"/>
              <a:t>بأنواع الرعاية الأخرى </a:t>
            </a:r>
            <a:r>
              <a:rPr lang="ar-SY" sz="3200" dirty="0" smtClean="0"/>
              <a:t>للاضطرابات </a:t>
            </a:r>
            <a:r>
              <a:rPr lang="ar-SY" sz="3200" dirty="0"/>
              <a:t>أو المرض.</a:t>
            </a:r>
            <a:endParaRPr lang="en-US" sz="3200" dirty="0"/>
          </a:p>
          <a:p>
            <a:pPr algn="r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58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990600"/>
            <a:ext cx="876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3000" dirty="0" smtClean="0">
                <a:latin typeface="ArialMT"/>
              </a:rPr>
              <a:t>￼</a:t>
            </a:r>
            <a:r>
              <a:rPr lang="ar-SY" sz="4000" b="1" u="sng" dirty="0" smtClean="0">
                <a:latin typeface="ArialMT"/>
              </a:rPr>
              <a:t>صياغة الأسئلة:</a:t>
            </a:r>
            <a:endParaRPr lang="en-US" sz="4000" b="1" u="sng" dirty="0">
              <a:latin typeface="ArialMT"/>
            </a:endParaRPr>
          </a:p>
          <a:p>
            <a:pPr algn="r" rtl="1"/>
            <a:r>
              <a:rPr lang="ar-SY" sz="3000" dirty="0">
                <a:latin typeface="ArialMT"/>
              </a:rPr>
              <a:t>إن صياغة </a:t>
            </a:r>
            <a:r>
              <a:rPr lang="ar-SY" sz="3000" dirty="0" smtClean="0">
                <a:latin typeface="ArialMT"/>
              </a:rPr>
              <a:t>الأسئلة (التي </a:t>
            </a:r>
            <a:r>
              <a:rPr lang="ar-SY" sz="3000" dirty="0">
                <a:latin typeface="ArialMT"/>
              </a:rPr>
              <a:t>تحتاج </a:t>
            </a:r>
            <a:r>
              <a:rPr lang="ar-SY" sz="3000" dirty="0" smtClean="0">
                <a:latin typeface="ArialMT"/>
              </a:rPr>
              <a:t>المرشدات العلاجية لمناقشتها)  </a:t>
            </a:r>
            <a:r>
              <a:rPr lang="ar-SY" sz="3000" dirty="0">
                <a:latin typeface="ArialMT"/>
              </a:rPr>
              <a:t>تؤثر تأثيرًا قويًا على التوصيات النهائية، لذا فصياغتها على النحو الصحيح أمر بالغ الأهمية. </a:t>
            </a:r>
            <a:endParaRPr lang="ar-SY" sz="3000" dirty="0" smtClean="0">
              <a:latin typeface="ArialMT"/>
            </a:endParaRPr>
          </a:p>
          <a:p>
            <a:pPr algn="r" rtl="1"/>
            <a:r>
              <a:rPr lang="ar-SY" sz="3000" dirty="0" smtClean="0">
                <a:latin typeface="ArialMT"/>
              </a:rPr>
              <a:t>والهدف من </a:t>
            </a:r>
            <a:r>
              <a:rPr lang="ar-SY" sz="3000" dirty="0" err="1" smtClean="0">
                <a:latin typeface="ArialMT"/>
              </a:rPr>
              <a:t>الأسئلة:هو</a:t>
            </a:r>
            <a:r>
              <a:rPr lang="ar-SY" sz="3000" dirty="0" smtClean="0">
                <a:latin typeface="ArialMT"/>
              </a:rPr>
              <a:t> البحث (بشكل </a:t>
            </a:r>
            <a:r>
              <a:rPr lang="ar-SY" sz="3000" dirty="0">
                <a:latin typeface="ArialMT"/>
              </a:rPr>
              <a:t>منظم </a:t>
            </a:r>
            <a:r>
              <a:rPr lang="ar-SY" sz="3000" dirty="0" smtClean="0">
                <a:latin typeface="ArialMT"/>
              </a:rPr>
              <a:t>في قاعدة الأدلة)عن </a:t>
            </a:r>
            <a:r>
              <a:rPr lang="ar-SY" sz="3000" dirty="0">
                <a:latin typeface="ArialMT"/>
              </a:rPr>
              <a:t>إجابات في الجوانب التي يسودها </a:t>
            </a:r>
            <a:r>
              <a:rPr lang="ar-SY" sz="3000" b="1" dirty="0">
                <a:latin typeface="ArialMT"/>
              </a:rPr>
              <a:t>عدم اليقين أو الجدل </a:t>
            </a:r>
            <a:r>
              <a:rPr lang="ar-SY" sz="3000" dirty="0">
                <a:latin typeface="ArialMT"/>
              </a:rPr>
              <a:t>والتي تسعى </a:t>
            </a:r>
            <a:r>
              <a:rPr lang="ar-SY" sz="3000" dirty="0" smtClean="0">
                <a:latin typeface="ArialMT"/>
              </a:rPr>
              <a:t>المرشدات العلاجية إلى </a:t>
            </a:r>
            <a:r>
              <a:rPr lang="ar-SY" sz="3000" dirty="0">
                <a:latin typeface="ArialMT"/>
              </a:rPr>
              <a:t>إيضاحها. </a:t>
            </a:r>
            <a:endParaRPr lang="ar-SY" sz="3000" dirty="0" smtClean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7143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999" y="685800"/>
            <a:ext cx="85873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2800" dirty="0">
                <a:latin typeface="ArialMT"/>
              </a:rPr>
              <a:t>هناك نوعان أساسيان من </a:t>
            </a:r>
            <a:r>
              <a:rPr lang="ar-SY" sz="2800" dirty="0" smtClean="0">
                <a:latin typeface="ArialMT"/>
              </a:rPr>
              <a:t>الأسئلة</a:t>
            </a:r>
            <a:r>
              <a:rPr lang="ar-SY" sz="2800" dirty="0">
                <a:latin typeface="ArialMT"/>
              </a:rPr>
              <a:t>:</a:t>
            </a:r>
            <a:endParaRPr lang="ar-SY" sz="2800" dirty="0" smtClean="0">
              <a:latin typeface="ArialMT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Y" sz="2800" dirty="0" smtClean="0">
                <a:latin typeface="ArialMT"/>
              </a:rPr>
              <a:t>الأسئلة </a:t>
            </a:r>
            <a:r>
              <a:rPr lang="ar-SY" sz="2800" dirty="0">
                <a:latin typeface="ArialMT"/>
              </a:rPr>
              <a:t>الطبية العامة التي تُعرف باسم </a:t>
            </a:r>
            <a:r>
              <a:rPr lang="ar-SY" sz="2800" b="1" u="sng" dirty="0">
                <a:latin typeface="ArialMT"/>
              </a:rPr>
              <a:t>الأسئلة </a:t>
            </a:r>
            <a:r>
              <a:rPr lang="ar-SY" sz="2800" b="1" u="sng" dirty="0" smtClean="0">
                <a:latin typeface="ArialMT"/>
              </a:rPr>
              <a:t>التمهيدية </a:t>
            </a:r>
            <a:r>
              <a:rPr lang="en-US" sz="2800" dirty="0" smtClean="0">
                <a:latin typeface="ArialMT"/>
              </a:rPr>
              <a:t>Background </a:t>
            </a:r>
            <a:r>
              <a:rPr lang="en-US" sz="2800" dirty="0">
                <a:latin typeface="ArialMT"/>
              </a:rPr>
              <a:t>Questions( (، </a:t>
            </a:r>
            <a:endParaRPr lang="ar-SY" sz="2800" dirty="0" smtClean="0">
              <a:latin typeface="ArialMT"/>
            </a:endParaRPr>
          </a:p>
          <a:p>
            <a:pPr marL="914400" lvl="1" indent="-457200" algn="r" rtl="1">
              <a:buFont typeface="Wingdings" panose="05000000000000000000" pitchFamily="2" charset="2"/>
              <a:buChar char="§"/>
            </a:pPr>
            <a:r>
              <a:rPr lang="ar-SY" sz="2800" dirty="0">
                <a:latin typeface="ArialMT"/>
              </a:rPr>
              <a:t>توفر الأسئلة التمهيدية السياق والأساس المنطقي للمرشد العلاجي </a:t>
            </a:r>
            <a:endParaRPr lang="ar-SY" sz="2800" dirty="0" smtClean="0">
              <a:latin typeface="ArialMT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SY" sz="2800" dirty="0"/>
              <a:t>تتعلق هذه الأسئلة بالمعلومات المرجعية الهامة الخاصة بالمشكلات </a:t>
            </a:r>
            <a:r>
              <a:rPr lang="ar-SY" sz="2800" dirty="0" smtClean="0"/>
              <a:t>الموضوعة.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SY" sz="2800" dirty="0" smtClean="0"/>
              <a:t>تتعلق </a:t>
            </a:r>
            <a:r>
              <a:rPr lang="ar-SY" sz="2800" dirty="0"/>
              <a:t>الأسئلة التمهيدية، </a:t>
            </a:r>
            <a:r>
              <a:rPr lang="ar-SY" sz="2800" dirty="0" smtClean="0"/>
              <a:t>(على </a:t>
            </a:r>
            <a:r>
              <a:rPr lang="ar-SY" sz="2800" dirty="0"/>
              <a:t>سبيل </a:t>
            </a:r>
            <a:r>
              <a:rPr lang="ar-SY" sz="2800" dirty="0" smtClean="0"/>
              <a:t>المثال)، </a:t>
            </a:r>
            <a:r>
              <a:rPr lang="ar-SY" sz="2800" dirty="0"/>
              <a:t>بالتعاريف؛ أو بالانتشار، أو أعباء المشكلة أو </a:t>
            </a:r>
            <a:r>
              <a:rPr lang="ar-SY" sz="2800" dirty="0" smtClean="0"/>
              <a:t>المرض المعني </a:t>
            </a:r>
            <a:r>
              <a:rPr lang="ar-SY" sz="2800" dirty="0"/>
              <a:t>ومدى انتشاره؛ أو الآليات </a:t>
            </a:r>
            <a:r>
              <a:rPr lang="ar-SY" sz="2800" dirty="0" smtClean="0"/>
              <a:t>الفيزيولوجية </a:t>
            </a:r>
            <a:r>
              <a:rPr lang="ar-SY" sz="2800" dirty="0"/>
              <a:t>المَرَضية الكامنة وراء آثار التعرض أو </a:t>
            </a:r>
            <a:r>
              <a:rPr lang="ar-SY" sz="2800" dirty="0" smtClean="0"/>
              <a:t>التدخلات المحتملة</a:t>
            </a:r>
            <a:r>
              <a:rPr lang="ar-SY" sz="2800" dirty="0"/>
              <a:t>.</a:t>
            </a:r>
            <a:endParaRPr lang="ar-SY" sz="2800" dirty="0" smtClean="0">
              <a:latin typeface="ArialMT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Y" sz="2800" b="1" u="sng" dirty="0">
                <a:latin typeface="ArialMT"/>
              </a:rPr>
              <a:t>الأسئلة </a:t>
            </a:r>
            <a:r>
              <a:rPr lang="ar-SY" sz="2800" b="1" u="sng" dirty="0" smtClean="0">
                <a:latin typeface="ArialMT"/>
              </a:rPr>
              <a:t>الاستطلاعية</a:t>
            </a:r>
            <a:endParaRPr lang="ar-SY" sz="280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507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55" y="76200"/>
            <a:ext cx="8915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2800" b="1" u="sng" dirty="0" smtClean="0">
                <a:latin typeface="ArialMT"/>
              </a:rPr>
              <a:t>الأسئلة الاستطلاعية:</a:t>
            </a:r>
            <a:r>
              <a:rPr lang="en-US" sz="2800" dirty="0">
                <a:latin typeface="ArialMT"/>
              </a:rPr>
              <a:t>Foreground </a:t>
            </a:r>
            <a:r>
              <a:rPr lang="en-US" sz="2800" dirty="0" smtClean="0">
                <a:latin typeface="ArialMT"/>
              </a:rPr>
              <a:t>Questions</a:t>
            </a:r>
            <a:endParaRPr lang="ar-SY" sz="2800" b="1" u="sng" dirty="0" smtClean="0">
              <a:latin typeface="ArialMT"/>
            </a:endParaRPr>
          </a:p>
          <a:p>
            <a:pPr marL="0" lvl="1" algn="r" rtl="1"/>
            <a:r>
              <a:rPr lang="ar-SY" sz="2800" dirty="0">
                <a:latin typeface="ArialMT"/>
              </a:rPr>
              <a:t>هي الأسئلة النوعية التي تركز على </a:t>
            </a:r>
            <a:r>
              <a:rPr lang="ar-SY" sz="2800" dirty="0" smtClean="0">
                <a:latin typeface="ArialMT"/>
              </a:rPr>
              <a:t>المريض ( وهي الأسئلة الأساسية)</a:t>
            </a:r>
            <a:endParaRPr lang="ar-SY" sz="2800" b="1" u="sng" dirty="0" smtClean="0">
              <a:latin typeface="ArialMT"/>
            </a:endParaRPr>
          </a:p>
          <a:p>
            <a:pPr algn="r" rtl="1"/>
            <a:r>
              <a:rPr lang="ar-SY" sz="2800" dirty="0" smtClean="0">
                <a:latin typeface="ArialMT"/>
              </a:rPr>
              <a:t>تشكل </a:t>
            </a:r>
            <a:r>
              <a:rPr lang="ar-SY" sz="2800" dirty="0">
                <a:latin typeface="ArialMT"/>
              </a:rPr>
              <a:t>هذه الأسئلة </a:t>
            </a:r>
            <a:r>
              <a:rPr lang="ar-SY" sz="2800" b="1" dirty="0">
                <a:latin typeface="ArialMT"/>
              </a:rPr>
              <a:t>الأساس للبحث عن الدليل الذي سيدعم </a:t>
            </a:r>
            <a:r>
              <a:rPr lang="ar-SY" sz="2800" b="1" dirty="0" smtClean="0">
                <a:latin typeface="ArialMT"/>
              </a:rPr>
              <a:t>التوصيات</a:t>
            </a:r>
            <a:r>
              <a:rPr lang="ar-SY" sz="2800" dirty="0" smtClean="0">
                <a:latin typeface="ArialMT"/>
              </a:rPr>
              <a:t>. وستكون </a:t>
            </a:r>
            <a:r>
              <a:rPr lang="ar-SY" sz="2800" dirty="0">
                <a:latin typeface="ArialMT"/>
              </a:rPr>
              <a:t>من أنواع </a:t>
            </a:r>
            <a:r>
              <a:rPr lang="ar-SY" sz="2800" dirty="0" smtClean="0">
                <a:latin typeface="ArialMT"/>
              </a:rPr>
              <a:t>مختلفة، اعتمادًا </a:t>
            </a:r>
            <a:r>
              <a:rPr lang="ar-SY" sz="2800" dirty="0">
                <a:latin typeface="ArialMT"/>
              </a:rPr>
              <a:t>على طبيعة </a:t>
            </a:r>
            <a:r>
              <a:rPr lang="ar-SY" sz="2800" dirty="0" smtClean="0">
                <a:latin typeface="ArialMT"/>
              </a:rPr>
              <a:t>المرشد العلاجي والموضوعات </a:t>
            </a:r>
            <a:r>
              <a:rPr lang="ar-SY" sz="2800" dirty="0">
                <a:latin typeface="ArialMT"/>
              </a:rPr>
              <a:t>المحددة التي سيغطيها. </a:t>
            </a:r>
            <a:endParaRPr lang="ar-SY" sz="2800" dirty="0" smtClean="0">
              <a:latin typeface="ArialMT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Y" sz="2800" dirty="0" smtClean="0">
                <a:latin typeface="ArialMT"/>
              </a:rPr>
              <a:t>عندما </a:t>
            </a:r>
            <a:r>
              <a:rPr lang="ar-SY" sz="2800" dirty="0">
                <a:latin typeface="ArialMT"/>
              </a:rPr>
              <a:t>تركز </a:t>
            </a:r>
            <a:r>
              <a:rPr lang="ar-SY" sz="2800" dirty="0" smtClean="0">
                <a:latin typeface="ArialMT"/>
              </a:rPr>
              <a:t>التوصية المحتملة </a:t>
            </a:r>
            <a:r>
              <a:rPr lang="ar-SY" sz="2800" dirty="0">
                <a:latin typeface="ArialMT"/>
              </a:rPr>
              <a:t>على </a:t>
            </a:r>
            <a:r>
              <a:rPr lang="ar-SY" sz="2800" b="1" dirty="0">
                <a:latin typeface="ArialMT"/>
              </a:rPr>
              <a:t>التدخل</a:t>
            </a:r>
            <a:r>
              <a:rPr lang="ar-SY" sz="2800" dirty="0">
                <a:latin typeface="ArialMT"/>
              </a:rPr>
              <a:t>، فإن الأسئلة الأساسية تتعلق </a:t>
            </a:r>
            <a:r>
              <a:rPr lang="ar-SY" sz="2800" b="1" dirty="0">
                <a:latin typeface="ArialMT"/>
              </a:rPr>
              <a:t>بالفاعلية </a:t>
            </a:r>
            <a:r>
              <a:rPr lang="ar-SY" sz="2800" b="1" dirty="0" smtClean="0">
                <a:latin typeface="ArialMT"/>
              </a:rPr>
              <a:t>والأضرار المحتملة من </a:t>
            </a:r>
            <a:r>
              <a:rPr lang="ar-SY" sz="2800" b="1" dirty="0">
                <a:latin typeface="ArialMT"/>
              </a:rPr>
              <a:t>التدخل</a:t>
            </a:r>
            <a:r>
              <a:rPr lang="ar-SY" sz="2800" dirty="0">
                <a:latin typeface="ArialMT"/>
              </a:rPr>
              <a:t>، فضلاً عن عوامل مثل المقبولية والجدوى والتكلفة وفعالية التكلفة، كما </a:t>
            </a:r>
            <a:r>
              <a:rPr lang="ar-SY" sz="2800" dirty="0" smtClean="0">
                <a:latin typeface="ArialMT"/>
              </a:rPr>
              <a:t>تتعلق بالقيم </a:t>
            </a:r>
            <a:r>
              <a:rPr lang="ar-SY" sz="2800" dirty="0">
                <a:latin typeface="ArialMT"/>
              </a:rPr>
              <a:t>والأفضليات للأشخاص الذين سيتأثرون بالتوصيات. </a:t>
            </a:r>
            <a:endParaRPr lang="ar-SY" sz="2800" dirty="0" smtClean="0">
              <a:latin typeface="ArialMT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Y" sz="2800" dirty="0" smtClean="0">
                <a:latin typeface="ArialMT"/>
              </a:rPr>
              <a:t>عندما </a:t>
            </a:r>
            <a:r>
              <a:rPr lang="ar-SY" sz="2800" dirty="0">
                <a:latin typeface="ArialMT"/>
              </a:rPr>
              <a:t>يركز الموضوع على </a:t>
            </a:r>
            <a:r>
              <a:rPr lang="ar-SY" sz="2800" b="1" dirty="0" smtClean="0">
                <a:latin typeface="ArialMT"/>
              </a:rPr>
              <a:t>اختبار تشخيصي</a:t>
            </a:r>
            <a:r>
              <a:rPr lang="ar-SY" sz="2800" dirty="0">
                <a:latin typeface="ArialMT"/>
              </a:rPr>
              <a:t>، فإن الأسئلة الأساسية ستدور </a:t>
            </a:r>
            <a:r>
              <a:rPr lang="ar-SY" sz="2800" b="1" dirty="0">
                <a:latin typeface="ArialMT"/>
              </a:rPr>
              <a:t>حول الحساسية والنوعية والقيمة </a:t>
            </a:r>
            <a:r>
              <a:rPr lang="ar-SY" sz="2800" b="1" dirty="0" err="1">
                <a:latin typeface="ArialMT"/>
              </a:rPr>
              <a:t>التنبؤية</a:t>
            </a:r>
            <a:r>
              <a:rPr lang="ar-SY" sz="2800" b="1" dirty="0">
                <a:latin typeface="ArialMT"/>
              </a:rPr>
              <a:t> </a:t>
            </a:r>
            <a:r>
              <a:rPr lang="ar-SY" sz="2800" b="1" dirty="0" smtClean="0">
                <a:latin typeface="ArialMT"/>
              </a:rPr>
              <a:t>الإيجابية والسلبية </a:t>
            </a:r>
            <a:r>
              <a:rPr lang="ar-SY" sz="2800" dirty="0">
                <a:latin typeface="ArialMT"/>
              </a:rPr>
              <a:t>وغيرها من المعالم ذات الصلة. </a:t>
            </a:r>
            <a:endParaRPr lang="ar-SY" sz="2800" dirty="0" smtClean="0">
              <a:latin typeface="ArialMT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Y" sz="2800" dirty="0" smtClean="0">
                <a:latin typeface="ArialMT"/>
              </a:rPr>
              <a:t>أما </a:t>
            </a:r>
            <a:r>
              <a:rPr lang="ar-SY" sz="2800" dirty="0">
                <a:latin typeface="ArialMT"/>
              </a:rPr>
              <a:t>بالنسبة للتوصيات المتعلقة بالتعرض للعوامل </a:t>
            </a:r>
            <a:r>
              <a:rPr lang="ar-SY" sz="2800" dirty="0" smtClean="0">
                <a:latin typeface="ArialMT"/>
              </a:rPr>
              <a:t>البيئية والجينية </a:t>
            </a:r>
            <a:r>
              <a:rPr lang="ar-SY" sz="2800" dirty="0">
                <a:latin typeface="ArialMT"/>
              </a:rPr>
              <a:t>وغيرها، فستتعلق الأسئلة الرئيسية </a:t>
            </a:r>
            <a:r>
              <a:rPr lang="ar-SY" sz="2800" b="1" dirty="0">
                <a:latin typeface="ArialMT"/>
              </a:rPr>
              <a:t>بالخطر الأساسي أو التكهن بالمرض </a:t>
            </a:r>
            <a:r>
              <a:rPr lang="ar-SY" sz="2800" b="1" dirty="0" smtClean="0">
                <a:latin typeface="ArialMT"/>
              </a:rPr>
              <a:t>وبالخطر النسبي </a:t>
            </a:r>
            <a:r>
              <a:rPr lang="ar-SY" sz="2800" b="1" dirty="0">
                <a:latin typeface="ArialMT"/>
              </a:rPr>
              <a:t>للنتائج المحددة من التعرض</a:t>
            </a:r>
            <a:r>
              <a:rPr lang="ar-SY" sz="2800" dirty="0">
                <a:latin typeface="ArialMT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07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93" y="3830636"/>
            <a:ext cx="873458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2500" b="1" u="sng" dirty="0" smtClean="0">
                <a:solidFill>
                  <a:srgbClr val="000000"/>
                </a:solidFill>
                <a:latin typeface="ArialMT"/>
              </a:rPr>
              <a:t>امثلة عن الأسئلة الاستطلاعية: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Y" sz="2500" dirty="0" smtClean="0">
                <a:solidFill>
                  <a:srgbClr val="000000"/>
                </a:solidFill>
                <a:latin typeface="ArialMT"/>
              </a:rPr>
              <a:t>ما </a:t>
            </a:r>
            <a:r>
              <a:rPr lang="ar-SY" sz="2500" dirty="0">
                <a:solidFill>
                  <a:srgbClr val="000000"/>
                </a:solidFill>
                <a:latin typeface="ArialMT"/>
              </a:rPr>
              <a:t>هو</a:t>
            </a:r>
            <a:r>
              <a:rPr lang="ar-SY" sz="2500" b="1" dirty="0">
                <a:solidFill>
                  <a:srgbClr val="000000"/>
                </a:solidFill>
                <a:latin typeface="ArialMT"/>
              </a:rPr>
              <a:t> تأثير </a:t>
            </a:r>
            <a:r>
              <a:rPr lang="ar-SY" sz="2500" dirty="0">
                <a:solidFill>
                  <a:srgbClr val="000000"/>
                </a:solidFill>
                <a:latin typeface="ArialMT"/>
              </a:rPr>
              <a:t>التطعيم ضد فيروس الورم </a:t>
            </a:r>
            <a:r>
              <a:rPr lang="ar-SY" sz="2500" dirty="0" err="1">
                <a:solidFill>
                  <a:srgbClr val="000000"/>
                </a:solidFill>
                <a:latin typeface="ArialMT"/>
              </a:rPr>
              <a:t>الحُليمي</a:t>
            </a:r>
            <a:r>
              <a:rPr lang="ar-SY" sz="2500" dirty="0">
                <a:solidFill>
                  <a:srgbClr val="000000"/>
                </a:solidFill>
                <a:latin typeface="ArialMT"/>
              </a:rPr>
              <a:t> البشري عند </a:t>
            </a:r>
            <a:r>
              <a:rPr lang="ar-SY" sz="2500" dirty="0" smtClean="0">
                <a:solidFill>
                  <a:srgbClr val="000000"/>
                </a:solidFill>
                <a:latin typeface="ArialMT"/>
              </a:rPr>
              <a:t>الإصابة بسرطان </a:t>
            </a:r>
            <a:r>
              <a:rPr lang="ar-SY" sz="2500" dirty="0">
                <a:solidFill>
                  <a:srgbClr val="000000"/>
                </a:solidFill>
                <a:latin typeface="ArialMT"/>
              </a:rPr>
              <a:t>عنق </a:t>
            </a:r>
            <a:r>
              <a:rPr lang="ar-SY" sz="2500" dirty="0" smtClean="0">
                <a:solidFill>
                  <a:srgbClr val="000000"/>
                </a:solidFill>
                <a:latin typeface="ArialMT"/>
              </a:rPr>
              <a:t>الرحم؟ ما </a:t>
            </a:r>
            <a:r>
              <a:rPr lang="ar-SY" sz="2500" dirty="0">
                <a:solidFill>
                  <a:srgbClr val="000000"/>
                </a:solidFill>
                <a:latin typeface="ArialMT"/>
              </a:rPr>
              <a:t>هي الآثار السلبية المحتملة لمثل هذا التطعيم؟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Y" sz="2500" dirty="0" smtClean="0">
                <a:solidFill>
                  <a:srgbClr val="000000"/>
                </a:solidFill>
                <a:latin typeface="ArialMT"/>
              </a:rPr>
              <a:t>ما </a:t>
            </a:r>
            <a:r>
              <a:rPr lang="ar-SY" sz="2500" dirty="0">
                <a:solidFill>
                  <a:srgbClr val="000000"/>
                </a:solidFill>
                <a:latin typeface="ArialMT"/>
              </a:rPr>
              <a:t>هو ا</a:t>
            </a:r>
            <a:r>
              <a:rPr lang="ar-SY" sz="2500" b="1" dirty="0">
                <a:solidFill>
                  <a:srgbClr val="000000"/>
                </a:solidFill>
                <a:latin typeface="ArialMT"/>
              </a:rPr>
              <a:t>لخطر</a:t>
            </a:r>
            <a:r>
              <a:rPr lang="ar-SY" sz="2500" dirty="0">
                <a:solidFill>
                  <a:srgbClr val="000000"/>
                </a:solidFill>
                <a:latin typeface="ArialMT"/>
              </a:rPr>
              <a:t> الناتج عن داء السكري من النوع الثاني بين الإناث الذين تتراوح </a:t>
            </a:r>
            <a:r>
              <a:rPr lang="ar-SY" sz="2500" dirty="0" smtClean="0">
                <a:solidFill>
                  <a:srgbClr val="000000"/>
                </a:solidFill>
                <a:latin typeface="ArialMT"/>
              </a:rPr>
              <a:t>أعمارهن ما </a:t>
            </a:r>
            <a:r>
              <a:rPr lang="ar-SY" sz="2500" dirty="0">
                <a:solidFill>
                  <a:srgbClr val="000000"/>
                </a:solidFill>
                <a:latin typeface="ArialMT"/>
              </a:rPr>
              <a:t>بين 45 إلى 65 عامًا مع مؤشر كتلة الجسم ما بين 25 - 0 و 30 - 0 كلغ/م؟ هل </a:t>
            </a:r>
            <a:r>
              <a:rPr lang="ar-SY" sz="2500" dirty="0" smtClean="0">
                <a:solidFill>
                  <a:srgbClr val="000000"/>
                </a:solidFill>
                <a:latin typeface="ArialMT"/>
              </a:rPr>
              <a:t>يختلف الخطر </a:t>
            </a:r>
            <a:r>
              <a:rPr lang="ar-SY" sz="2500" dirty="0">
                <a:solidFill>
                  <a:srgbClr val="000000"/>
                </a:solidFill>
                <a:latin typeface="ArialMT"/>
              </a:rPr>
              <a:t>عبر الشرائح السكانية المختلفة والظروف الاجتماعية والاقتصادية المختلفة؟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228600" y="14207"/>
            <a:ext cx="87345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2600" b="1" u="sng" dirty="0" smtClean="0">
                <a:solidFill>
                  <a:srgbClr val="5A5A5A"/>
                </a:solidFill>
                <a:latin typeface="ArialMT"/>
              </a:rPr>
              <a:t>امثلة عن الأسئلة التمهيدية: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Y" sz="2600" dirty="0" smtClean="0">
                <a:solidFill>
                  <a:srgbClr val="000000"/>
                </a:solidFill>
                <a:latin typeface="ArialMT"/>
              </a:rPr>
              <a:t>ما </a:t>
            </a:r>
            <a:r>
              <a:rPr lang="ar-SY" sz="2600" dirty="0">
                <a:solidFill>
                  <a:srgbClr val="000000"/>
                </a:solidFill>
                <a:latin typeface="ArialMT"/>
              </a:rPr>
              <a:t>هي </a:t>
            </a:r>
            <a:r>
              <a:rPr lang="ar-SY" sz="2600" b="1" dirty="0">
                <a:solidFill>
                  <a:srgbClr val="000000"/>
                </a:solidFill>
                <a:latin typeface="ArialMT"/>
              </a:rPr>
              <a:t>الآليات المحتملة </a:t>
            </a:r>
            <a:r>
              <a:rPr lang="ar-SY" sz="2600" dirty="0">
                <a:solidFill>
                  <a:srgbClr val="000000"/>
                </a:solidFill>
                <a:latin typeface="ArialMT"/>
              </a:rPr>
              <a:t>التي تتسبب من خلالها عدوى فيروس الورم </a:t>
            </a:r>
            <a:r>
              <a:rPr lang="ar-SY" sz="2600" dirty="0" err="1">
                <a:solidFill>
                  <a:srgbClr val="000000"/>
                </a:solidFill>
                <a:latin typeface="ArialMT"/>
              </a:rPr>
              <a:t>الحليمي</a:t>
            </a:r>
            <a:r>
              <a:rPr lang="ar-SY" sz="2600" dirty="0">
                <a:solidFill>
                  <a:srgbClr val="000000"/>
                </a:solidFill>
                <a:latin typeface="ArialMT"/>
              </a:rPr>
              <a:t> البشري </a:t>
            </a:r>
            <a:r>
              <a:rPr lang="ar-SY" sz="2600" dirty="0" smtClean="0">
                <a:solidFill>
                  <a:srgbClr val="000000"/>
                </a:solidFill>
                <a:latin typeface="ArialMT"/>
              </a:rPr>
              <a:t>في الإصابة </a:t>
            </a:r>
            <a:r>
              <a:rPr lang="ar-SY" sz="2600" dirty="0">
                <a:solidFill>
                  <a:srgbClr val="000000"/>
                </a:solidFill>
                <a:latin typeface="ArialMT"/>
              </a:rPr>
              <a:t>بسرطان عنق الرحم؟ ما هو الخطر النسبي للإصابة بسرطان عنق الرحم </a:t>
            </a:r>
            <a:r>
              <a:rPr lang="ar-SY" sz="2600" dirty="0" smtClean="0">
                <a:solidFill>
                  <a:srgbClr val="000000"/>
                </a:solidFill>
                <a:latin typeface="ArialMT"/>
              </a:rPr>
              <a:t>بين النساء </a:t>
            </a:r>
            <a:r>
              <a:rPr lang="ar-SY" sz="2600" dirty="0">
                <a:solidFill>
                  <a:srgbClr val="000000"/>
                </a:solidFill>
                <a:latin typeface="ArialMT"/>
              </a:rPr>
              <a:t>اللاتي كشفت الأدلة </a:t>
            </a:r>
            <a:r>
              <a:rPr lang="ar-SY" sz="2600" dirty="0" smtClean="0">
                <a:solidFill>
                  <a:srgbClr val="000000"/>
                </a:solidFill>
                <a:latin typeface="ArialMT"/>
              </a:rPr>
              <a:t>المخبرية عن </a:t>
            </a:r>
            <a:r>
              <a:rPr lang="ar-SY" sz="2600" dirty="0">
                <a:solidFill>
                  <a:srgbClr val="000000"/>
                </a:solidFill>
                <a:latin typeface="ArialMT"/>
              </a:rPr>
              <a:t>إصابتهن بعدوى فيروس الورم </a:t>
            </a:r>
            <a:r>
              <a:rPr lang="ar-SY" sz="2600" dirty="0" err="1">
                <a:solidFill>
                  <a:srgbClr val="000000"/>
                </a:solidFill>
                <a:latin typeface="ArialMT"/>
              </a:rPr>
              <a:t>الحليمي</a:t>
            </a:r>
            <a:r>
              <a:rPr lang="ar-SY" sz="26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ar-SY" sz="2600" dirty="0" smtClean="0">
                <a:solidFill>
                  <a:srgbClr val="000000"/>
                </a:solidFill>
                <a:latin typeface="ArialMT"/>
              </a:rPr>
              <a:t>البشري؟ هل </a:t>
            </a:r>
            <a:r>
              <a:rPr lang="ar-SY" sz="2600" dirty="0">
                <a:solidFill>
                  <a:srgbClr val="000000"/>
                </a:solidFill>
                <a:latin typeface="ArialMT"/>
              </a:rPr>
              <a:t>تختلف درجة الخطر حسب الفئة العمرية، أو الوضع الاجتماعي والاقتصادي، </a:t>
            </a:r>
            <a:r>
              <a:rPr lang="ar-SY" sz="2600" dirty="0" smtClean="0">
                <a:solidFill>
                  <a:srgbClr val="000000"/>
                </a:solidFill>
                <a:latin typeface="ArialMT"/>
              </a:rPr>
              <a:t>أو </a:t>
            </a:r>
            <a:r>
              <a:rPr lang="ar-SY" sz="2600" dirty="0" err="1" smtClean="0">
                <a:solidFill>
                  <a:srgbClr val="000000"/>
                </a:solidFill>
                <a:latin typeface="ArialMT"/>
              </a:rPr>
              <a:t>المراضة</a:t>
            </a:r>
            <a:r>
              <a:rPr lang="ar-SY" sz="26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ar-SY" sz="2600" dirty="0">
                <a:solidFill>
                  <a:srgbClr val="000000"/>
                </a:solidFill>
                <a:latin typeface="ArialMT"/>
              </a:rPr>
              <a:t>المشتركة ) </a:t>
            </a:r>
            <a:r>
              <a:rPr lang="en-US" sz="2600" dirty="0">
                <a:solidFill>
                  <a:srgbClr val="000000"/>
                </a:solidFill>
                <a:latin typeface="ArialMT"/>
              </a:rPr>
              <a:t>Comorbidity (، </a:t>
            </a:r>
            <a:r>
              <a:rPr lang="ar-SY" sz="2600" dirty="0">
                <a:solidFill>
                  <a:srgbClr val="000000"/>
                </a:solidFill>
                <a:latin typeface="ArialMT"/>
              </a:rPr>
              <a:t>أو غيرها من العوامل الأخرى</a:t>
            </a:r>
            <a:r>
              <a:rPr lang="ar-SY" sz="2600" dirty="0" smtClean="0">
                <a:solidFill>
                  <a:srgbClr val="000000"/>
                </a:solidFill>
                <a:latin typeface="ArialMT"/>
              </a:rPr>
              <a:t>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Y" sz="32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ar-SY" sz="2600" dirty="0"/>
              <a:t>ما مدى</a:t>
            </a:r>
            <a:r>
              <a:rPr lang="ar-SY" sz="2600" b="1" dirty="0"/>
              <a:t> انتشار </a:t>
            </a:r>
            <a:r>
              <a:rPr lang="ar-SY" sz="2600" dirty="0"/>
              <a:t>عدوى فيروس نقص المناعة البشرية بين الأفراد في منطقة أفريقيا </a:t>
            </a:r>
            <a:r>
              <a:rPr lang="ar-SY" sz="2600" dirty="0" smtClean="0"/>
              <a:t>من المصابين </a:t>
            </a:r>
            <a:r>
              <a:rPr lang="ar-SY" sz="2600" dirty="0"/>
              <a:t>بالسل المقاوم للأدوية المتعددة؟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189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Y" sz="3200" dirty="0"/>
              <a:t>تساعد التوصيات </a:t>
            </a:r>
            <a:r>
              <a:rPr lang="ar-SY" sz="3200" dirty="0" smtClean="0"/>
              <a:t>مستخدمي المرشدات العلاجية في </a:t>
            </a:r>
            <a:r>
              <a:rPr lang="ar-SY" sz="3200" dirty="0"/>
              <a:t>اتخاذ قرارات مستنيرة </a:t>
            </a:r>
            <a:r>
              <a:rPr lang="ar-SY" sz="3200" dirty="0" smtClean="0"/>
              <a:t>بشأن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3200" dirty="0" smtClean="0"/>
              <a:t> </a:t>
            </a:r>
            <a:r>
              <a:rPr lang="ar-SY" sz="3200" dirty="0"/>
              <a:t>ما إذا </a:t>
            </a:r>
            <a:r>
              <a:rPr lang="ar-SY" sz="3200" dirty="0" smtClean="0"/>
              <a:t>كان يجب </a:t>
            </a:r>
            <a:r>
              <a:rPr lang="ar-SY" sz="3200" dirty="0"/>
              <a:t>إجراء عمليات </a:t>
            </a:r>
            <a:r>
              <a:rPr lang="ar-SY" sz="3200" dirty="0" smtClean="0"/>
              <a:t>تداخل </a:t>
            </a:r>
            <a:r>
              <a:rPr lang="ar-SY" sz="3200" dirty="0"/>
              <a:t>محددة، أو تنفيذ اختبارات </a:t>
            </a:r>
            <a:r>
              <a:rPr lang="ar-SY" sz="3200" dirty="0" smtClean="0"/>
              <a:t>سريرية ، </a:t>
            </a:r>
            <a:r>
              <a:rPr lang="ar-SY" sz="3200" dirty="0"/>
              <a:t>أو تدابير للصحة العمومية، </a:t>
            </a:r>
            <a:r>
              <a:rPr lang="ar-SY" sz="3200" b="1" dirty="0" smtClean="0"/>
              <a:t>وأين ومتى </a:t>
            </a:r>
            <a:r>
              <a:rPr lang="ar-SY" sz="3200" b="1" dirty="0"/>
              <a:t>يجب القيام بذلك</a:t>
            </a:r>
            <a:r>
              <a:rPr lang="ar-SY" sz="3200" b="1" dirty="0" smtClean="0"/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3200" dirty="0" smtClean="0"/>
              <a:t> </a:t>
            </a:r>
            <a:r>
              <a:rPr lang="ar-SY" sz="3200" dirty="0"/>
              <a:t>كما تساعد التوصيات المستخدم أيضًا على تحديد وترتيب الأولويات </a:t>
            </a:r>
            <a:r>
              <a:rPr lang="ar-SY" sz="3200" dirty="0" smtClean="0"/>
              <a:t>عبر مجموعة </a:t>
            </a:r>
            <a:r>
              <a:rPr lang="ar-SY" sz="3200" dirty="0"/>
              <a:t>من التدخلات المرتقبة.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تعريف المرشد العلاجي السريري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5806" y="224724"/>
            <a:ext cx="9751516" cy="57416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38171" y="929754"/>
            <a:ext cx="1131376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8016487" y="2059366"/>
            <a:ext cx="1131376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8111808" y="3059170"/>
            <a:ext cx="1131376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8016487" y="4114607"/>
            <a:ext cx="1131376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482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712" y="1148533"/>
            <a:ext cx="9285129" cy="33476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99544" y="1720975"/>
            <a:ext cx="1131376" cy="8394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7946293" y="2965166"/>
            <a:ext cx="1131376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326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37361"/>
            <a:ext cx="8915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2800" b="1" u="sng" dirty="0" smtClean="0">
                <a:solidFill>
                  <a:srgbClr val="000000"/>
                </a:solidFill>
                <a:latin typeface="Arial-BoldMT"/>
              </a:rPr>
              <a:t>بعد إتمام </a:t>
            </a:r>
            <a:r>
              <a:rPr lang="ar-SY" sz="2800" b="1" u="sng" dirty="0">
                <a:solidFill>
                  <a:srgbClr val="000000"/>
                </a:solidFill>
                <a:latin typeface="Arial-BoldMT"/>
              </a:rPr>
              <a:t>الأسئلة الأساسية لعلاج المريض والنتائج الهامة والضرورية</a:t>
            </a:r>
          </a:p>
          <a:p>
            <a:pPr algn="r" rtl="1"/>
            <a:r>
              <a:rPr lang="ar-SY" sz="3200" dirty="0">
                <a:solidFill>
                  <a:srgbClr val="000000"/>
                </a:solidFill>
                <a:latin typeface="ArialMT"/>
              </a:rPr>
              <a:t>ينبغي على </a:t>
            </a:r>
            <a:r>
              <a:rPr lang="ar-SY" sz="3200" dirty="0" smtClean="0">
                <a:solidFill>
                  <a:srgbClr val="000000"/>
                </a:solidFill>
                <a:latin typeface="ArialMT"/>
              </a:rPr>
              <a:t>مجموعة تطوير المرشد العلاجي وضع </a:t>
            </a:r>
            <a:r>
              <a:rPr lang="ar-SY" sz="3200" dirty="0">
                <a:solidFill>
                  <a:srgbClr val="000000"/>
                </a:solidFill>
                <a:latin typeface="ArialMT"/>
              </a:rPr>
              <a:t>قائمة الأسئلة الأساسية لعلاج المريض ذات الأولوية </a:t>
            </a:r>
            <a:r>
              <a:rPr lang="ar-SY" sz="3200" dirty="0" smtClean="0">
                <a:solidFill>
                  <a:srgbClr val="000000"/>
                </a:solidFill>
                <a:latin typeface="ArialMT"/>
              </a:rPr>
              <a:t>العليا والنتائج </a:t>
            </a:r>
            <a:r>
              <a:rPr lang="ar-SY" sz="3200" dirty="0">
                <a:solidFill>
                  <a:srgbClr val="000000"/>
                </a:solidFill>
                <a:latin typeface="ArialMT"/>
              </a:rPr>
              <a:t>التي ستستخدمها مجموعة تطوير المرشد العلاجي </a:t>
            </a:r>
            <a:r>
              <a:rPr lang="ar-SY" sz="3200" dirty="0" smtClean="0">
                <a:solidFill>
                  <a:srgbClr val="000000"/>
                </a:solidFill>
                <a:latin typeface="ArialMT"/>
              </a:rPr>
              <a:t>لصياغة </a:t>
            </a:r>
            <a:r>
              <a:rPr lang="ar-SY" sz="3200" dirty="0">
                <a:solidFill>
                  <a:srgbClr val="000000"/>
                </a:solidFill>
                <a:latin typeface="ArialMT"/>
              </a:rPr>
              <a:t>التوصيات.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97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077199" cy="5562600"/>
          </a:xfrm>
        </p:spPr>
        <p:txBody>
          <a:bodyPr>
            <a:noAutofit/>
          </a:bodyPr>
          <a:lstStyle/>
          <a:p>
            <a:pPr algn="r" rtl="1"/>
            <a:r>
              <a:rPr lang="ar-SY" sz="3200" b="1" u="sng" dirty="0" smtClean="0"/>
              <a:t>يحدد البحث </a:t>
            </a: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SY" sz="2600" dirty="0" smtClean="0"/>
              <a:t>عن  </a:t>
            </a:r>
            <a:r>
              <a:rPr lang="ar-SY" sz="2600" dirty="0"/>
              <a:t>الأسئلة السريرية </a:t>
            </a:r>
            <a:r>
              <a:rPr lang="ar-SY" sz="2600" b="1" dirty="0" smtClean="0"/>
              <a:t>لكل </a:t>
            </a:r>
            <a:r>
              <a:rPr lang="ar-SY" sz="2600" b="1" dirty="0"/>
              <a:t>علاج / </a:t>
            </a:r>
            <a:r>
              <a:rPr lang="ar-SY" sz="2600" b="1" dirty="0" smtClean="0"/>
              <a:t>تداخل</a:t>
            </a:r>
            <a:r>
              <a:rPr lang="ar-SY" sz="2600" dirty="0" smtClean="0"/>
              <a:t> </a:t>
            </a:r>
            <a:r>
              <a:rPr lang="ar-SY" sz="2600" dirty="0"/>
              <a:t>ترغب</a:t>
            </a:r>
            <a:r>
              <a:rPr lang="en-US" sz="2600" dirty="0"/>
              <a:t> GDG </a:t>
            </a:r>
            <a:r>
              <a:rPr lang="ar-SY" sz="2600" dirty="0"/>
              <a:t>في معالجته ، </a:t>
            </a:r>
            <a:endParaRPr lang="ar-SY" sz="2600" dirty="0" smtClean="0"/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SY" sz="2600" dirty="0" smtClean="0"/>
              <a:t>والعلاجات / التداخلات التي </a:t>
            </a:r>
            <a:r>
              <a:rPr lang="ar-SY" sz="2600" b="1" dirty="0" smtClean="0"/>
              <a:t>سيتم </a:t>
            </a:r>
            <a:r>
              <a:rPr lang="ar-SY" sz="2600" b="1" dirty="0" err="1" smtClean="0"/>
              <a:t>مقارنتة</a:t>
            </a:r>
            <a:r>
              <a:rPr lang="ar-SY" sz="2600" b="1" dirty="0" smtClean="0"/>
              <a:t>  </a:t>
            </a:r>
            <a:r>
              <a:rPr lang="ar-SY" sz="2600" dirty="0" smtClean="0"/>
              <a:t>مع كل تداخل </a:t>
            </a:r>
          </a:p>
          <a:p>
            <a:pPr lvl="1" algn="r" rtl="1">
              <a:buFont typeface="Wingdings" panose="05000000000000000000" pitchFamily="2" charset="2"/>
              <a:buChar char="§"/>
            </a:pPr>
            <a:endParaRPr lang="ar-SY" sz="24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600" dirty="0" smtClean="0"/>
              <a:t>تحديد </a:t>
            </a:r>
            <a:r>
              <a:rPr lang="ar-SY" sz="2600" b="1" u="sng" dirty="0"/>
              <a:t>معايير القبول والاستبعاد</a:t>
            </a:r>
            <a:r>
              <a:rPr lang="ar-SY" sz="2600" dirty="0"/>
              <a:t> حسب المطلوب (موضوع المرشد المطلوب معالجته</a:t>
            </a:r>
            <a:r>
              <a:rPr lang="ar-SY" sz="2600" dirty="0" smtClean="0"/>
              <a:t>)</a:t>
            </a:r>
            <a:endParaRPr lang="ar-SY" sz="28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3200" b="1" u="sng" dirty="0" smtClean="0"/>
              <a:t>البحث يتم عادة بطريقة (</a:t>
            </a:r>
            <a:r>
              <a:rPr lang="ar-SY" sz="3200" b="1" u="sng" dirty="0" err="1" smtClean="0"/>
              <a:t>البيكو</a:t>
            </a:r>
            <a:r>
              <a:rPr lang="ar-SY" sz="3200" b="1" u="sng" dirty="0" smtClean="0"/>
              <a:t>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يتم البحث :</a:t>
            </a: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SY" sz="2600" dirty="0" smtClean="0"/>
              <a:t>عن </a:t>
            </a:r>
            <a:r>
              <a:rPr lang="ar-SY" sz="2600" dirty="0"/>
              <a:t>المراجعات المنهجية </a:t>
            </a:r>
            <a:r>
              <a:rPr lang="ar-SY" sz="2600" dirty="0" smtClean="0"/>
              <a:t>والتجارب السريرية المعشاة (</a:t>
            </a:r>
            <a:r>
              <a:rPr lang="ar-SY" sz="2600" dirty="0"/>
              <a:t>أدلة المستوى </a:t>
            </a:r>
            <a:r>
              <a:rPr lang="ar-SY" sz="2600" dirty="0" smtClean="0"/>
              <a:t>الأول) ،</a:t>
            </a: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ar-SY" sz="2600" dirty="0" smtClean="0"/>
              <a:t> </a:t>
            </a:r>
            <a:r>
              <a:rPr lang="ar-SY" sz="2600" dirty="0"/>
              <a:t>أو البحث عن أنواع أخرى من الأدلة إذا لم تكن </a:t>
            </a:r>
            <a:r>
              <a:rPr lang="ar-SY" sz="2600" dirty="0" smtClean="0"/>
              <a:t>متوفرة ادلة المستوى الاول.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 </a:t>
            </a:r>
            <a:r>
              <a:rPr lang="ar-SY" sz="2800" dirty="0"/>
              <a:t>في الحالات التي </a:t>
            </a:r>
            <a:r>
              <a:rPr lang="ar-SY" sz="2800" dirty="0" smtClean="0"/>
              <a:t>لا يوجد لها اي دليل، </a:t>
            </a:r>
            <a:r>
              <a:rPr lang="ar-SY" sz="2800" dirty="0"/>
              <a:t>يتم استخدام طرق الإجماع حسب الاقتضاء</a:t>
            </a:r>
            <a:r>
              <a:rPr lang="en-US" sz="2800" dirty="0" smtClean="0"/>
              <a:t>.</a:t>
            </a:r>
            <a:endParaRPr lang="ar-SY" sz="2800" dirty="0" smtClean="0"/>
          </a:p>
          <a:p>
            <a:pPr algn="r" rtl="1"/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1861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24083"/>
            <a:ext cx="6553200" cy="7192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7128" y="369332"/>
            <a:ext cx="410754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Y" b="1" dirty="0" smtClean="0"/>
              <a:t>تحديد سؤال الرعاية الصحية السريري او الاجتماعي</a:t>
            </a:r>
            <a:endParaRPr lang="ar-SY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8493" y="958334"/>
            <a:ext cx="368481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Y" b="1" dirty="0" smtClean="0"/>
              <a:t>اختيار عبارات البحث وقواعد البيانات للبحث</a:t>
            </a:r>
            <a:endParaRPr lang="ar-SY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607395" y="1327666"/>
            <a:ext cx="14478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b="1" dirty="0" smtClean="0"/>
              <a:t>تحديد الهوية</a:t>
            </a:r>
            <a:endParaRPr lang="ar-SY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8494" y="1895732"/>
            <a:ext cx="368481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b="1" dirty="0" smtClean="0"/>
              <a:t>المقالات التي تم تحديدها من البحث في قواعد البيانات (عدد=)</a:t>
            </a:r>
            <a:endParaRPr lang="ar-SY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07396" y="3663434"/>
            <a:ext cx="1447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b="1" dirty="0" smtClean="0"/>
              <a:t>فحص وغربلة</a:t>
            </a:r>
            <a:endParaRPr lang="ar-SY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3198300"/>
            <a:ext cx="262345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Y" b="1" dirty="0" smtClean="0"/>
              <a:t>المقالات بعد ازالة التكرار(عدد=)</a:t>
            </a:r>
            <a:endParaRPr lang="ar-SY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3903452"/>
            <a:ext cx="1676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b="1" dirty="0" smtClean="0"/>
              <a:t>المقالات  المفحوصة (عدد=)</a:t>
            </a:r>
            <a:endParaRPr lang="ar-SY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3903451"/>
            <a:ext cx="1676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b="1" dirty="0" smtClean="0"/>
              <a:t>المقالات  المستبعدة (عدد=)</a:t>
            </a:r>
            <a:endParaRPr lang="ar-SY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61436" y="5099957"/>
            <a:ext cx="10131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b="1" dirty="0" smtClean="0"/>
              <a:t>الاهلية</a:t>
            </a:r>
            <a:endParaRPr lang="ar-SY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30086" y="4822958"/>
            <a:ext cx="189411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b="1" dirty="0"/>
              <a:t>مقالات النص الكامل المقررة للأهلية(عدد</a:t>
            </a:r>
            <a:r>
              <a:rPr lang="ar-SY" b="1" dirty="0" smtClean="0"/>
              <a:t>=)</a:t>
            </a:r>
            <a:endParaRPr lang="ar-SY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41056" y="4792756"/>
            <a:ext cx="265974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b="1" dirty="0"/>
              <a:t>مقالات النص الكامل </a:t>
            </a:r>
            <a:r>
              <a:rPr lang="ar-SY" b="1" dirty="0" smtClean="0"/>
              <a:t>المستبعدة </a:t>
            </a:r>
            <a:r>
              <a:rPr lang="ar-SY" b="1" dirty="0"/>
              <a:t>، مع </a:t>
            </a:r>
            <a:r>
              <a:rPr lang="ar-SY" b="1" dirty="0" smtClean="0"/>
              <a:t>الأسباب (عدد=)</a:t>
            </a:r>
            <a:endParaRPr lang="ar-SY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361436" y="6265511"/>
            <a:ext cx="10131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b="1" dirty="0" smtClean="0"/>
              <a:t>المشمولة</a:t>
            </a:r>
            <a:endParaRPr lang="ar-SY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30086" y="5926044"/>
            <a:ext cx="189411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b="1" dirty="0" smtClean="0"/>
              <a:t>المقالات المشمولة في البحث النهائية (عدد=)</a:t>
            </a:r>
            <a:endParaRPr lang="ar-SY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0"/>
            <a:ext cx="4648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Y" b="1" dirty="0" smtClean="0"/>
              <a:t>شكل الاداء والبحث عن المراجعات المنهجية في الادب الطبي</a:t>
            </a:r>
            <a:endParaRPr lang="ar-SY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657521" y="610274"/>
            <a:ext cx="225787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dirty="0" smtClean="0"/>
              <a:t>دائما البحث عن المراجعات المنهجية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29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en-US"/>
              <a:t>د. أديب العسالي - مستويات الممارسة المسندة</a:t>
            </a:r>
            <a:endParaRPr lang="en-US" altLang="en-US"/>
          </a:p>
        </p:txBody>
      </p:sp>
      <p:pic>
        <p:nvPicPr>
          <p:cNvPr id="176130" name="Picture 2" descr="overloaded cart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9588"/>
          </a:xfrm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5060950" y="838200"/>
            <a:ext cx="3244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US" sz="2400">
                <a:latin typeface="Times New Roman" panose="02020603050405020304" pitchFamily="18" charset="0"/>
              </a:rPr>
              <a:t>1. Too much information</a:t>
            </a:r>
          </a:p>
          <a:p>
            <a:pPr algn="l" rtl="0"/>
            <a:r>
              <a:rPr lang="en-US" altLang="en-US" sz="2400">
                <a:latin typeface="Times New Roman" panose="02020603050405020304" pitchFamily="18" charset="0"/>
              </a:rPr>
              <a:t>2. Too much information</a:t>
            </a:r>
          </a:p>
          <a:p>
            <a:pPr algn="l" rtl="0"/>
            <a:r>
              <a:rPr lang="en-US" altLang="en-US" sz="2400">
                <a:latin typeface="Times New Roman" panose="02020603050405020304" pitchFamily="18" charset="0"/>
              </a:rPr>
              <a:t>3. Too much information</a:t>
            </a:r>
          </a:p>
        </p:txBody>
      </p:sp>
    </p:spTree>
    <p:extLst>
      <p:ext uri="{BB962C8B-B14F-4D97-AF65-F5344CB8AC3E}">
        <p14:creationId xmlns:p14="http://schemas.microsoft.com/office/powerpoint/2010/main" val="3364216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763000" y="17526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33445" cy="10500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Y" sz="3600" b="1" dirty="0" smtClean="0">
                <a:solidFill>
                  <a:srgbClr val="FF0000"/>
                </a:solidFill>
              </a:rPr>
              <a:t>الخطوة الثالثة: تحليل نتائج الادلة</a:t>
            </a:r>
          </a:p>
          <a:p>
            <a:pPr algn="ctr" rtl="1"/>
            <a:r>
              <a:rPr lang="en-US" sz="3600" b="1" dirty="0"/>
              <a:t>Analyzing the evidence</a:t>
            </a:r>
            <a:endParaRPr lang="ar-SY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2583280" y="1517416"/>
            <a:ext cx="4371711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3200" b="1" dirty="0"/>
              <a:t>التحليل البعدي والدليل التجميعي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3270" y="2564570"/>
            <a:ext cx="609173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2800" b="1" dirty="0"/>
              <a:t>إنتاج وتصنيف البيانات القائمة على الأدلة والإجماع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4450" y="3504993"/>
            <a:ext cx="2930610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3200" b="1" dirty="0"/>
              <a:t>علم الاقتصاد الصحي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2949" y="4648200"/>
            <a:ext cx="4533613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2800" b="1" dirty="0"/>
              <a:t>تكوين ملخص سريري قائم على الأدلة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572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Y" b="1" dirty="0" smtClean="0"/>
              <a:t>تقييم ونقد الدراسات المستخرجة  و تصنيفها حسب قوة الدليل</a:t>
            </a:r>
            <a:endParaRPr lang="ar-SY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SY" sz="3200" dirty="0" smtClean="0"/>
              <a:t>كل المقالات المستخرجة  </a:t>
            </a:r>
            <a:r>
              <a:rPr lang="ar-SY" sz="3200" dirty="0"/>
              <a:t>(الحاصل) </a:t>
            </a:r>
            <a:r>
              <a:rPr lang="ar-SY" sz="3200" dirty="0" smtClean="0"/>
              <a:t> يتم تصنيفها </a:t>
            </a:r>
            <a:r>
              <a:rPr lang="ar-SY" sz="3200" dirty="0"/>
              <a:t>حسب </a:t>
            </a:r>
            <a:r>
              <a:rPr lang="ar-SY" sz="3200" dirty="0" smtClean="0"/>
              <a:t>نوع الدراسة  (مراجعات </a:t>
            </a:r>
            <a:r>
              <a:rPr lang="ar-SY" sz="3200" dirty="0"/>
              <a:t>منهجية او تجارب سريرية </a:t>
            </a:r>
            <a:r>
              <a:rPr lang="ar-SY" sz="3200" dirty="0" err="1"/>
              <a:t>معشاة</a:t>
            </a:r>
            <a:r>
              <a:rPr lang="ar-SY" sz="3200" dirty="0"/>
              <a:t> ) لكل تداخل مطلوب </a:t>
            </a:r>
            <a:r>
              <a:rPr lang="ar-SY" sz="3200" dirty="0" smtClean="0"/>
              <a:t>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Y" sz="3200" dirty="0" smtClean="0"/>
              <a:t>يتم </a:t>
            </a:r>
            <a:r>
              <a:rPr lang="ar-SY" sz="3200" dirty="0"/>
              <a:t>اجراء  </a:t>
            </a:r>
            <a:r>
              <a:rPr lang="ar-SY" sz="3200" b="1" dirty="0"/>
              <a:t>تحليل بعدي وتقييم </a:t>
            </a:r>
            <a:r>
              <a:rPr lang="ar-SY" sz="3200" b="1" dirty="0" smtClean="0"/>
              <a:t>ناقد  لكافة النتائج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Y" sz="3200" dirty="0" smtClean="0"/>
              <a:t>( يتم تصنيف قوة الدليل حسب </a:t>
            </a:r>
            <a:r>
              <a:rPr lang="ar-SY" sz="3200" dirty="0"/>
              <a:t>تصنيف </a:t>
            </a:r>
            <a:r>
              <a:rPr lang="en-US" sz="3200" dirty="0"/>
              <a:t>GRADE</a:t>
            </a:r>
            <a:r>
              <a:rPr lang="ar-SY" sz="3200" dirty="0"/>
              <a:t> او ٍ </a:t>
            </a:r>
            <a:r>
              <a:rPr lang="en-US" sz="3200" dirty="0"/>
              <a:t>SIGN</a:t>
            </a:r>
            <a:r>
              <a:rPr lang="ar-SY" sz="3200" dirty="0" smtClean="0"/>
              <a:t>)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Y" sz="3200" b="1" dirty="0"/>
              <a:t>لضمان الدقة</a:t>
            </a:r>
            <a:r>
              <a:rPr lang="ar-SY" sz="3200" dirty="0"/>
              <a:t>، يجب على شخصين على الأقل إجراء تقييم مستقل لأهلية الدراسات التي تم تحديدها واستخراج البيانات من تقارير الدراسة</a:t>
            </a:r>
            <a:r>
              <a:rPr lang="ar-SY" sz="3200" dirty="0" smtClean="0"/>
              <a:t>.</a:t>
            </a:r>
            <a:endParaRPr lang="ar-SY" sz="3200" b="1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Y" sz="3200" dirty="0" smtClean="0"/>
              <a:t>وبعدها يتم ترتيب  البيانات  </a:t>
            </a:r>
            <a:r>
              <a:rPr lang="ar-SY" sz="3200" dirty="0"/>
              <a:t>حسب الأولوية</a:t>
            </a:r>
          </a:p>
          <a:p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30972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76097"/>
              </p:ext>
            </p:extLst>
          </p:nvPr>
        </p:nvGraphicFramePr>
        <p:xfrm>
          <a:off x="1" y="0"/>
          <a:ext cx="9144000" cy="5699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49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Table 3.1: SIGN Grading of Evidence</a:t>
                      </a:r>
                      <a:endParaRPr lang="ar-S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Y" sz="2200" dirty="0" smtClean="0"/>
                        <a:t>نوع الدليل</a:t>
                      </a:r>
                      <a:endParaRPr lang="ar-SY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2200" dirty="0" smtClean="0"/>
                        <a:t>المستوى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Y" sz="2200" dirty="0" smtClean="0"/>
                        <a:t>تحليل بعدي ومراجعات منهجية ذات</a:t>
                      </a:r>
                      <a:r>
                        <a:rPr lang="ar-SY" sz="2200" baseline="0" dirty="0" smtClean="0"/>
                        <a:t> جودة تصميم عالية مصنعة من تجارب سريرية </a:t>
                      </a:r>
                      <a:r>
                        <a:rPr lang="ar-SY" sz="2200" baseline="0" dirty="0" err="1" smtClean="0"/>
                        <a:t>معشاة</a:t>
                      </a:r>
                      <a:r>
                        <a:rPr lang="ar-SY" sz="2200" baseline="0" dirty="0" smtClean="0"/>
                        <a:t>  او تجارب سريرية </a:t>
                      </a:r>
                      <a:r>
                        <a:rPr lang="ar-SY" sz="2200" baseline="0" dirty="0" err="1" smtClean="0"/>
                        <a:t>معشاة</a:t>
                      </a:r>
                      <a:r>
                        <a:rPr lang="ar-SY" sz="2200" baseline="0" dirty="0" smtClean="0"/>
                        <a:t> درجة الانحياز فيها قليلة جدا</a:t>
                      </a:r>
                      <a:endParaRPr lang="ar-SY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2200" dirty="0" smtClean="0"/>
                        <a:t>1+++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/>
                        <a:t>تحليل بعدي ومراجعات منهجية ذات</a:t>
                      </a:r>
                      <a:r>
                        <a:rPr lang="ar-SY" sz="2200" baseline="0" dirty="0" smtClean="0"/>
                        <a:t> جودة تصميم عالية مصنعة من تجارب سريرية </a:t>
                      </a:r>
                      <a:r>
                        <a:rPr lang="ar-SY" sz="2200" baseline="0" dirty="0" err="1" smtClean="0"/>
                        <a:t>معشاة</a:t>
                      </a:r>
                      <a:r>
                        <a:rPr lang="ar-SY" sz="2200" baseline="0" dirty="0" smtClean="0"/>
                        <a:t>  او تجارب سريرية </a:t>
                      </a:r>
                      <a:r>
                        <a:rPr lang="ar-SY" sz="2200" baseline="0" dirty="0" err="1" smtClean="0"/>
                        <a:t>معشاة</a:t>
                      </a:r>
                      <a:r>
                        <a:rPr lang="ar-SY" sz="2200" baseline="0" dirty="0" smtClean="0"/>
                        <a:t> درجة الانحياز فيها قليلة .</a:t>
                      </a:r>
                      <a:endParaRPr lang="ar-SY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2200" dirty="0" smtClean="0"/>
                        <a:t>1+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/>
                        <a:t>تحليل بعدي ومراجعات منهجية </a:t>
                      </a:r>
                      <a:r>
                        <a:rPr lang="ar-SY" sz="2200" baseline="0" dirty="0" smtClean="0"/>
                        <a:t>مصنعة من تجارب سريرية </a:t>
                      </a:r>
                      <a:r>
                        <a:rPr lang="ar-SY" sz="2200" baseline="0" dirty="0" err="1" smtClean="0"/>
                        <a:t>معشاة</a:t>
                      </a:r>
                      <a:r>
                        <a:rPr lang="ar-SY" sz="2200" baseline="0" dirty="0" smtClean="0"/>
                        <a:t>  او تجارب سريرية </a:t>
                      </a:r>
                      <a:r>
                        <a:rPr lang="ar-SY" sz="2200" baseline="0" dirty="0" err="1" smtClean="0"/>
                        <a:t>معشاة</a:t>
                      </a:r>
                      <a:r>
                        <a:rPr lang="ar-SY" sz="2200" baseline="0" dirty="0" smtClean="0"/>
                        <a:t> درجة الانحياز فيها عالية</a:t>
                      </a:r>
                      <a:endParaRPr lang="ar-SY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2200" dirty="0" smtClean="0"/>
                        <a:t>1-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Y" sz="2200" baseline="0" dirty="0" smtClean="0"/>
                        <a:t>مراجعات منهجية  ذات جودة عالية مصنعة من حالات شاهد او دراسات حشد مع خطر خلط وانحياز منخفض </a:t>
                      </a:r>
                      <a:endParaRPr lang="ar-SY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2200" dirty="0" smtClean="0"/>
                        <a:t>2++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baseline="0" dirty="0" smtClean="0"/>
                        <a:t>حالات شاهد او دراسات حشد ذات جودة جيدة  مع خطر خلط وانحياز متوسط</a:t>
                      </a:r>
                      <a:endParaRPr lang="ar-SY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2200" dirty="0" smtClean="0"/>
                        <a:t>2+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baseline="0" dirty="0" smtClean="0"/>
                        <a:t>حالات شاهد او دراسات حشد مع خطر خلط وانحياز عالية.</a:t>
                      </a:r>
                      <a:endParaRPr lang="ar-SY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2200" dirty="0" smtClean="0"/>
                        <a:t>2-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/>
                        <a:t>دراسات غير احصائية مثل: تقارير حالات او سلسلة حالات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2200" dirty="0" smtClean="0"/>
                        <a:t>3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200" dirty="0" smtClean="0"/>
                        <a:t>خبرات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2200" dirty="0" smtClean="0"/>
                        <a:t>4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2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/>
          <a:lstStyle/>
          <a:p>
            <a:pPr algn="ctr" rtl="1"/>
            <a:r>
              <a:rPr lang="ar-SY" dirty="0"/>
              <a:t>مراجعة الأدلة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73480"/>
            <a:ext cx="8229601" cy="492251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Y" sz="2800" dirty="0" smtClean="0"/>
              <a:t>تحديد </a:t>
            </a:r>
            <a:r>
              <a:rPr lang="ar-SY" sz="2800" dirty="0"/>
              <a:t>ومراجعة الأدلة ، وإجراء التحليلات الاقتصادية</a:t>
            </a:r>
            <a:r>
              <a:rPr lang="ar-SY" sz="2800" dirty="0" smtClean="0"/>
              <a:t>: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يقوم </a:t>
            </a:r>
            <a:r>
              <a:rPr lang="ar-SY" sz="2800" dirty="0"/>
              <a:t>المراجع المنهجي بتقييم الأدلة بشكل نقدي ، ويقوم بتقسيمها إلى جداول ويكتب ملخصات موجزة (بما في ذلك جداول </a:t>
            </a:r>
            <a:r>
              <a:rPr lang="en-US" sz="2800" dirty="0"/>
              <a:t>GRADE </a:t>
            </a:r>
            <a:r>
              <a:rPr lang="en-US" sz="2800" dirty="0" smtClean="0"/>
              <a:t>،</a:t>
            </a:r>
            <a:r>
              <a:rPr lang="ar-SY" sz="2800" dirty="0" smtClean="0"/>
              <a:t>أو </a:t>
            </a:r>
            <a:r>
              <a:rPr lang="en-US" sz="2800" dirty="0" smtClean="0"/>
              <a:t>sign، </a:t>
            </a:r>
            <a:r>
              <a:rPr lang="ar-SY" sz="2800" dirty="0"/>
              <a:t>أو بيانات الأدلة ، إذا تم استخدامها). </a:t>
            </a:r>
            <a:endParaRPr lang="ar-SY" sz="28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يحدد </a:t>
            </a:r>
            <a:r>
              <a:rPr lang="ar-SY" sz="2800" dirty="0"/>
              <a:t>الخبير الاقتصادي القضايا الاقتصادية المحتملة التي يجب مراعاتها في </a:t>
            </a:r>
            <a:r>
              <a:rPr lang="ar-SY" sz="2800" dirty="0" smtClean="0"/>
              <a:t>المرشد العلاجي ويقوم </a:t>
            </a:r>
            <a:r>
              <a:rPr lang="ar-SY" sz="2800" dirty="0"/>
              <a:t>بإجراء التحليلات الاقتصادية</a:t>
            </a:r>
            <a:r>
              <a:rPr lang="ar-SY" sz="2800" dirty="0" smtClean="0"/>
              <a:t>.</a:t>
            </a:r>
            <a:r>
              <a:rPr lang="en-GB" sz="2800" dirty="0"/>
              <a:t> cost effectiveness</a:t>
            </a:r>
            <a:r>
              <a:rPr lang="ar-SY" sz="2800" dirty="0"/>
              <a:t> 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6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8153400" cy="8382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r" rtl="1"/>
            <a:r>
              <a:rPr lang="ar-SY" b="1" dirty="0" smtClean="0">
                <a:cs typeface="+mn-cs"/>
              </a:rPr>
              <a:t>وأيضا تستخدم </a:t>
            </a:r>
            <a:r>
              <a:rPr lang="en-US" b="1" dirty="0" smtClean="0">
                <a:cs typeface="+mn-cs"/>
              </a:rPr>
              <a:t> </a:t>
            </a:r>
            <a:r>
              <a:rPr lang="ar-SY" b="1" dirty="0">
                <a:cs typeface="+mn-cs"/>
              </a:rPr>
              <a:t>المرشدات العلاجية </a:t>
            </a:r>
            <a:r>
              <a:rPr lang="ar-SY" b="1" dirty="0" smtClean="0">
                <a:cs typeface="+mn-cs"/>
              </a:rPr>
              <a:t>السريرية</a:t>
            </a:r>
            <a:endParaRPr lang="en-US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buFont typeface="Wingdings" panose="05000000000000000000" pitchFamily="2" charset="2"/>
              <a:buChar char="q"/>
            </a:pPr>
            <a:r>
              <a:rPr lang="ar-SA" sz="2800" dirty="0" smtClean="0"/>
              <a:t>تطوير </a:t>
            </a:r>
            <a:r>
              <a:rPr lang="ar-SA" sz="2800" dirty="0"/>
              <a:t>معايير من اجل تقييم الممارسة السريرية للعاملين في مجال الرعاية الصحية</a:t>
            </a:r>
            <a:r>
              <a:rPr lang="en-US" sz="2800" dirty="0"/>
              <a:t>.</a:t>
            </a:r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SA" sz="2800" dirty="0" smtClean="0"/>
              <a:t> </a:t>
            </a:r>
            <a:r>
              <a:rPr lang="ar-SA" sz="2800" dirty="0"/>
              <a:t>تستخدم في تعليم وتدريب المهنيين الصحيين</a:t>
            </a:r>
            <a:r>
              <a:rPr lang="en-US" sz="2800" dirty="0"/>
              <a:t>.</a:t>
            </a:r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SA" sz="2800" dirty="0"/>
              <a:t>مساعدة المرضى على اتخاذ قرارات </a:t>
            </a:r>
            <a:r>
              <a:rPr lang="ar-SY" sz="2800" dirty="0" smtClean="0"/>
              <a:t>تخصهم</a:t>
            </a:r>
            <a:endParaRPr lang="en-US" sz="2800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A" sz="2800" dirty="0"/>
              <a:t>تحسين التواصل بين المريض وأخصائي الرعاية الصحية</a:t>
            </a:r>
            <a:r>
              <a:rPr lang="en-US" sz="2800" dirty="0"/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61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2400" b="1" u="sng" dirty="0">
                <a:latin typeface="Arial-BoldMT"/>
              </a:rPr>
              <a:t>اختيار وتصنيف النتائج </a:t>
            </a:r>
            <a:r>
              <a:rPr lang="ar-SY" sz="2400" b="1" u="sng" dirty="0" smtClean="0">
                <a:latin typeface="Arial-BoldMT"/>
              </a:rPr>
              <a:t>المرجوة</a:t>
            </a:r>
            <a:endParaRPr lang="ar-SY" sz="2400" dirty="0" smtClean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Y" sz="2400" dirty="0" smtClean="0"/>
              <a:t>تقوم مجموعة تطوير </a:t>
            </a:r>
            <a:r>
              <a:rPr lang="ar-SY" sz="2400" b="1" dirty="0" smtClean="0"/>
              <a:t>المرشد كتابة </a:t>
            </a:r>
            <a:r>
              <a:rPr lang="ar-SY" sz="2400" b="1" dirty="0"/>
              <a:t>قائمة أولية من النتائج ذات الصلة</a:t>
            </a:r>
            <a:r>
              <a:rPr lang="ar-SY" sz="2400" dirty="0" smtClean="0"/>
              <a:t>،</a:t>
            </a:r>
          </a:p>
          <a:p>
            <a:pPr algn="r" rtl="1"/>
            <a:r>
              <a:rPr lang="ar-SY" sz="2400" dirty="0" smtClean="0"/>
              <a:t> تتضمن التأثيرات المرغوبة </a:t>
            </a:r>
            <a:r>
              <a:rPr lang="ar-SY" sz="2400" dirty="0"/>
              <a:t>وغير المرغوبة من التدخل أو التعرض وتأثيراتهم المحتملة على العدالة في مجال </a:t>
            </a:r>
            <a:r>
              <a:rPr lang="ar-SY" sz="2400" dirty="0" smtClean="0"/>
              <a:t>الصحة.</a:t>
            </a:r>
            <a:r>
              <a:rPr lang="ar-SY" sz="2400" dirty="0"/>
              <a:t> </a:t>
            </a:r>
            <a:endParaRPr lang="ar-SY" sz="2400" dirty="0" smtClean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Y" sz="2400" dirty="0" smtClean="0"/>
              <a:t> وأيضا يجب تحديد </a:t>
            </a:r>
            <a:r>
              <a:rPr lang="ar-SY" sz="2400" dirty="0"/>
              <a:t>أي نتائج أخرى </a:t>
            </a:r>
            <a:r>
              <a:rPr lang="ar-SY" sz="2400" dirty="0" smtClean="0"/>
              <a:t>لم يتم إدراجها.</a:t>
            </a:r>
            <a:endParaRPr lang="ar-SY" sz="2400" dirty="0"/>
          </a:p>
          <a:p>
            <a:pPr algn="r" rtl="1"/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752600" y="5029200"/>
            <a:ext cx="5857694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Y" sz="3200" b="1" dirty="0"/>
              <a:t>تصنيف النتائج مع الأدلة حسب الأولوية </a:t>
            </a:r>
            <a:endParaRPr lang="ar-SY" sz="3200" b="1" dirty="0">
              <a:latin typeface="Arial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904" y="2711947"/>
            <a:ext cx="1066318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600" b="1" dirty="0"/>
              <a:t>GDG</a:t>
            </a:r>
          </a:p>
        </p:txBody>
      </p:sp>
      <p:sp>
        <p:nvSpPr>
          <p:cNvPr id="5" name="Down Arrow 4"/>
          <p:cNvSpPr/>
          <p:nvPr/>
        </p:nvSpPr>
        <p:spPr>
          <a:xfrm>
            <a:off x="4267513" y="3505200"/>
            <a:ext cx="419100" cy="1219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07676"/>
            <a:ext cx="2804160" cy="85849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Y" sz="3200" dirty="0" smtClean="0"/>
              <a:t>مقياس تصنيف النتائج حسب الأولوية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4" y="0"/>
            <a:ext cx="5612480" cy="662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2311738"/>
            <a:ext cx="2804159" cy="310854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Y" sz="2800" dirty="0">
                <a:latin typeface="ArialMT"/>
              </a:rPr>
              <a:t>المناقشة </a:t>
            </a:r>
            <a:r>
              <a:rPr lang="ar-SY" sz="2800" dirty="0" smtClean="0">
                <a:latin typeface="ArialMT"/>
              </a:rPr>
              <a:t>تتم من خلال </a:t>
            </a:r>
            <a:r>
              <a:rPr lang="ar-SY" sz="2800" dirty="0">
                <a:latin typeface="ArialMT"/>
              </a:rPr>
              <a:t>اجتماع </a:t>
            </a:r>
            <a:r>
              <a:rPr lang="ar-SY" sz="2800" dirty="0" smtClean="0">
                <a:latin typeface="ArialMT"/>
              </a:rPr>
              <a:t>تحديد </a:t>
            </a:r>
            <a:r>
              <a:rPr lang="ar-SY" sz="2800" dirty="0">
                <a:latin typeface="ArialMT"/>
              </a:rPr>
              <a:t>النتائج </a:t>
            </a:r>
            <a:endParaRPr lang="ar-SY" sz="2800" dirty="0" smtClean="0">
              <a:latin typeface="ArialMT"/>
            </a:endParaRPr>
          </a:p>
          <a:p>
            <a:pPr algn="ctr" rtl="1"/>
            <a:r>
              <a:rPr lang="ar-SY" sz="2800" dirty="0" smtClean="0">
                <a:latin typeface="ArialMT"/>
              </a:rPr>
              <a:t>أو </a:t>
            </a:r>
            <a:r>
              <a:rPr lang="ar-SY" sz="2800" dirty="0">
                <a:latin typeface="ArialMT"/>
              </a:rPr>
              <a:t>استخدام نهج دلفي عبر</a:t>
            </a:r>
          </a:p>
          <a:p>
            <a:pPr algn="ctr" rtl="1"/>
            <a:r>
              <a:rPr lang="ar-SY" sz="2800" dirty="0">
                <a:latin typeface="ArialMT"/>
              </a:rPr>
              <a:t>البريد الإلكتروني </a:t>
            </a:r>
            <a:endParaRPr lang="ar-SY" sz="2800" dirty="0" smtClean="0">
              <a:latin typeface="ArialMT"/>
            </a:endParaRPr>
          </a:p>
          <a:p>
            <a:pPr algn="ctr" rtl="1"/>
            <a:r>
              <a:rPr lang="ar-SY" sz="2800" dirty="0">
                <a:latin typeface="ArialMT"/>
              </a:rPr>
              <a:t>و</a:t>
            </a:r>
            <a:r>
              <a:rPr lang="ar-SY" sz="2800" dirty="0" smtClean="0">
                <a:latin typeface="ArialMT"/>
              </a:rPr>
              <a:t>هي </a:t>
            </a:r>
            <a:r>
              <a:rPr lang="ar-SY" sz="2800" dirty="0">
                <a:latin typeface="ArialMT"/>
              </a:rPr>
              <a:t>الخيارات المناسبة لتصنيف النتائج.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94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9" y="457200"/>
            <a:ext cx="7543801" cy="9906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ar-SY" sz="2800" b="1" dirty="0" smtClean="0"/>
              <a:t>ان كل هذه  البيانات المستخرجة  والمصنفة</a:t>
            </a:r>
          </a:p>
          <a:p>
            <a:pPr marL="0" indent="0" algn="ctr" rtl="1">
              <a:buNone/>
            </a:pPr>
            <a:r>
              <a:rPr lang="ar-SY" sz="2800" b="1" dirty="0" smtClean="0"/>
              <a:t> تعبر عن الثقة المحتملة للاستخدام (الادلة)</a:t>
            </a:r>
          </a:p>
          <a:p>
            <a:pPr algn="r" rtl="1"/>
            <a:endParaRPr lang="ar-SY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28599" y="4114800"/>
            <a:ext cx="8534400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Y" sz="2800" b="1" dirty="0" smtClean="0"/>
              <a:t>يتم </a:t>
            </a:r>
            <a:r>
              <a:rPr lang="ar-SY" sz="2800" b="1" dirty="0"/>
              <a:t>تلخيص هذه العبارات في ملخص سريري بلغة سهلة </a:t>
            </a:r>
            <a:r>
              <a:rPr lang="ar-SY" sz="2800" b="1" dirty="0" smtClean="0"/>
              <a:t>الفهم</a:t>
            </a:r>
          </a:p>
          <a:p>
            <a:pPr algn="ctr" rtl="1"/>
            <a:r>
              <a:rPr lang="ar-SY" sz="4400" b="1" dirty="0" smtClean="0"/>
              <a:t>(</a:t>
            </a:r>
            <a:r>
              <a:rPr lang="en-GB" sz="4400" b="1" dirty="0"/>
              <a:t>a clinical summary</a:t>
            </a:r>
            <a:r>
              <a:rPr lang="en-GB" sz="4400" dirty="0"/>
              <a:t> </a:t>
            </a:r>
            <a:r>
              <a:rPr lang="ar-SY" sz="4400" dirty="0"/>
              <a:t>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038600" y="1600200"/>
            <a:ext cx="9144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114"/>
            <a:ext cx="8915400" cy="1084996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 rtl="1"/>
            <a:r>
              <a:rPr lang="ar-SY" sz="3200" b="1" dirty="0" smtClean="0"/>
              <a:t>المرحلة الرابعة</a:t>
            </a:r>
            <a:r>
              <a:rPr lang="en-US" sz="3200" b="1" dirty="0" smtClean="0"/>
              <a:t> :</a:t>
            </a:r>
            <a:r>
              <a:rPr lang="ar-SY" sz="3200" b="1" dirty="0"/>
              <a:t>من التوصيات الى </a:t>
            </a:r>
            <a:r>
              <a:rPr lang="ar-SY" sz="3200" b="1" dirty="0" smtClean="0"/>
              <a:t>كتابة </a:t>
            </a:r>
            <a:r>
              <a:rPr lang="ar-SY" sz="3200" b="1" dirty="0"/>
              <a:t>المرشد العلاجي</a:t>
            </a:r>
            <a:r>
              <a:rPr lang="en-US" sz="3200" b="1" dirty="0" smtClean="0"/>
              <a:t> from recommendations to writing the guideline</a:t>
            </a:r>
            <a:endParaRPr lang="ar-SY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01000" y="172994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SY" dirty="0"/>
          </a:p>
        </p:txBody>
      </p:sp>
      <p:sp>
        <p:nvSpPr>
          <p:cNvPr id="5" name="Rectangle 4"/>
          <p:cNvSpPr/>
          <p:nvPr/>
        </p:nvSpPr>
        <p:spPr>
          <a:xfrm>
            <a:off x="1936932" y="1759652"/>
            <a:ext cx="5346335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 rtl="1"/>
            <a:r>
              <a:rPr lang="ar-SY" sz="2800" b="1" dirty="0"/>
              <a:t>تطوير وتصنيف توصيات الممارسة السريرية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1066" y="2668085"/>
            <a:ext cx="3119764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3200" b="1" dirty="0"/>
              <a:t>تقديم توصيات للبحوث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8631" y="3669762"/>
            <a:ext cx="5224635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Y" sz="2800" b="1" dirty="0"/>
              <a:t>كتابة المرشد العلاجي بدمج جميع التوصيات في مسار الرعاية.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197888"/>
            <a:ext cx="8305800" cy="943036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Y" sz="2800" dirty="0" smtClean="0"/>
              <a:t>عندما يكون </a:t>
            </a:r>
            <a:r>
              <a:rPr lang="ar-SY" sz="2800" dirty="0"/>
              <a:t>الدليل على </a:t>
            </a:r>
            <a:r>
              <a:rPr lang="ar-SY" sz="2800" dirty="0" smtClean="0"/>
              <a:t>التداخل ضعيفًا </a:t>
            </a:r>
            <a:r>
              <a:rPr lang="ar-SY" sz="2800" dirty="0"/>
              <a:t>أو غير كافٍ ، </a:t>
            </a:r>
            <a:r>
              <a:rPr lang="ar-SY" sz="2800" b="1" dirty="0"/>
              <a:t>ستحدد </a:t>
            </a:r>
            <a:r>
              <a:rPr lang="en-US" sz="2800" b="1" dirty="0"/>
              <a:t>GDG </a:t>
            </a:r>
            <a:r>
              <a:rPr lang="ar-SY" sz="2800" b="1" dirty="0" smtClean="0"/>
              <a:t>الثغرات وتقدم </a:t>
            </a:r>
            <a:r>
              <a:rPr lang="ar-SY" sz="2800" b="1" dirty="0"/>
              <a:t>توصيات للبحث لسد تلك </a:t>
            </a:r>
            <a:r>
              <a:rPr lang="ar-SY" sz="2800" b="1" dirty="0" smtClean="0"/>
              <a:t>الثغرات</a:t>
            </a:r>
            <a:endParaRPr lang="ar-SY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326133" y="1562479"/>
            <a:ext cx="361188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ar-SY" sz="2800" dirty="0"/>
              <a:t>تقوم مجموعة </a:t>
            </a:r>
            <a:r>
              <a:rPr lang="ar-SY" sz="2800" dirty="0" smtClean="0"/>
              <a:t>التطوير  </a:t>
            </a:r>
            <a:r>
              <a:rPr lang="en-US" sz="2800" dirty="0" smtClean="0"/>
              <a:t> GDG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984548" y="249396"/>
            <a:ext cx="3402855" cy="107721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 rtl="1"/>
            <a:r>
              <a:rPr lang="ar-SY" sz="3200" b="1" dirty="0"/>
              <a:t>الملخص </a:t>
            </a:r>
            <a:r>
              <a:rPr lang="ar-SY" sz="3200" b="1" dirty="0" smtClean="0"/>
              <a:t>السريري</a:t>
            </a:r>
          </a:p>
          <a:p>
            <a:pPr algn="ctr" rtl="1"/>
            <a:r>
              <a:rPr lang="ar-SY" sz="3200" b="1" dirty="0" smtClean="0"/>
              <a:t>(</a:t>
            </a:r>
            <a:r>
              <a:rPr lang="en-GB" sz="3200" b="1" dirty="0" smtClean="0"/>
              <a:t>clinical </a:t>
            </a:r>
            <a:r>
              <a:rPr lang="en-GB" sz="3200" b="1" dirty="0"/>
              <a:t>summary</a:t>
            </a:r>
            <a:r>
              <a:rPr lang="en-GB" sz="3200" dirty="0"/>
              <a:t> </a:t>
            </a:r>
            <a:r>
              <a:rPr lang="ar-SY" sz="3200" dirty="0" smtClean="0"/>
              <a:t>)</a:t>
            </a:r>
            <a:endParaRPr lang="ar-SY" sz="3200" dirty="0"/>
          </a:p>
        </p:txBody>
      </p:sp>
      <p:sp>
        <p:nvSpPr>
          <p:cNvPr id="5" name="Rectangle 4"/>
          <p:cNvSpPr/>
          <p:nvPr/>
        </p:nvSpPr>
        <p:spPr>
          <a:xfrm>
            <a:off x="1436051" y="2321565"/>
            <a:ext cx="6500497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SY" sz="2800" b="1" dirty="0"/>
              <a:t>باستخراج الفائدة والقيمة المحتملة لكل تداخل تم تقيمه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14400" y="3564598"/>
            <a:ext cx="777240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SY" sz="2800" b="1" dirty="0"/>
              <a:t>ستقدم </a:t>
            </a:r>
            <a:r>
              <a:rPr lang="en-US" sz="2800" b="1" dirty="0" smtClean="0"/>
              <a:t> GDG  </a:t>
            </a:r>
            <a:r>
              <a:rPr lang="ar-SY" sz="2800" b="1" dirty="0"/>
              <a:t>بعد ذلك </a:t>
            </a:r>
            <a:endParaRPr lang="en-US" sz="2800" b="1" dirty="0" smtClean="0"/>
          </a:p>
          <a:p>
            <a:pPr algn="ctr" rtl="1"/>
            <a:r>
              <a:rPr lang="ar-SY" sz="2800" b="1" dirty="0" smtClean="0"/>
              <a:t>توصيات </a:t>
            </a:r>
            <a:r>
              <a:rPr lang="ar-SY" sz="2800" b="1" dirty="0"/>
              <a:t>تستند إلى الأدلة لاستخدام كل تدخل </a:t>
            </a:r>
            <a:endParaRPr lang="en-US" sz="2800" b="1" dirty="0" smtClean="0"/>
          </a:p>
          <a:p>
            <a:pPr algn="ctr" rtl="1"/>
            <a:r>
              <a:rPr lang="ar-SY" sz="2800" dirty="0" smtClean="0"/>
              <a:t>(</a:t>
            </a:r>
            <a:r>
              <a:rPr lang="ar-SY" sz="2800" dirty="0"/>
              <a:t>أي متى وكيف ولمن يجب أن تستخدم أو لا ينبغي استخدامها). </a:t>
            </a:r>
          </a:p>
        </p:txBody>
      </p:sp>
      <p:sp>
        <p:nvSpPr>
          <p:cNvPr id="7" name="Down Arrow 6"/>
          <p:cNvSpPr/>
          <p:nvPr/>
        </p:nvSpPr>
        <p:spPr>
          <a:xfrm>
            <a:off x="4457699" y="1357977"/>
            <a:ext cx="457200" cy="996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89341" y="2844785"/>
            <a:ext cx="393270" cy="697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7274" y="2978786"/>
            <a:ext cx="354616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SY" sz="2400" b="1" dirty="0"/>
              <a:t>نظام الدرجات </a:t>
            </a:r>
            <a:r>
              <a:rPr lang="en-US" sz="2400" b="1" dirty="0"/>
              <a:t>SIGN </a:t>
            </a:r>
            <a:r>
              <a:rPr lang="ar-SY" sz="2400" b="1" dirty="0"/>
              <a:t> او </a:t>
            </a:r>
            <a:r>
              <a:rPr lang="en-US" sz="2400" b="1" dirty="0"/>
              <a:t>GRADE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26133" y="2917231"/>
            <a:ext cx="361188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ar-SY" sz="2800" dirty="0"/>
              <a:t>تقوم مجموعة </a:t>
            </a:r>
            <a:r>
              <a:rPr lang="ar-SY" sz="2800" dirty="0" smtClean="0"/>
              <a:t>التطوير  </a:t>
            </a:r>
            <a:r>
              <a:rPr lang="en-US" sz="2800" dirty="0" smtClean="0"/>
              <a:t> GDG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11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0" y="1447800"/>
            <a:ext cx="8731957" cy="36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863551"/>
              </p:ext>
            </p:extLst>
          </p:nvPr>
        </p:nvGraphicFramePr>
        <p:xfrm>
          <a:off x="0" y="-15080"/>
          <a:ext cx="9144000" cy="69579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89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48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Table 3.2: SIGN Grading of Guideline Recommendations</a:t>
                      </a:r>
                      <a:endParaRPr lang="ar-S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634"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 smtClean="0"/>
                        <a:t>نوع الدليل</a:t>
                      </a:r>
                      <a:endParaRPr lang="ar-SY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 smtClean="0"/>
                        <a:t>مستوى</a:t>
                      </a:r>
                      <a:r>
                        <a:rPr lang="ar-SA" sz="2200" baseline="0" dirty="0" smtClean="0"/>
                        <a:t> التوصية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2510">
                <a:tc>
                  <a:txBody>
                    <a:bodyPr/>
                    <a:lstStyle/>
                    <a:p>
                      <a:pPr algn="ctr" rtl="1"/>
                      <a:r>
                        <a:rPr lang="ar-SY" sz="2200" dirty="0" smtClean="0"/>
                        <a:t>واحد على الأقل تحليل بعدي ، مراجعات منهجية أو RCT تصنيف 1 ++</a:t>
                      </a:r>
                      <a:br>
                        <a:rPr lang="ar-SY" sz="2200" dirty="0" smtClean="0"/>
                      </a:br>
                      <a:r>
                        <a:rPr lang="ar-SY" sz="2200" dirty="0" smtClean="0"/>
                        <a:t>وقابلة للتطبيق مباشرة على السكان المستهدفين</a:t>
                      </a:r>
                      <a:r>
                        <a:rPr lang="ar-SY" sz="2200" baseline="0" dirty="0" smtClean="0"/>
                        <a:t>       </a:t>
                      </a:r>
                      <a:r>
                        <a:rPr lang="ar-SY" sz="2200" dirty="0" smtClean="0"/>
                        <a:t>أو</a:t>
                      </a:r>
                      <a:br>
                        <a:rPr lang="ar-SY" sz="2200" dirty="0" smtClean="0"/>
                      </a:br>
                      <a:r>
                        <a:rPr lang="ar-SY" sz="2200" dirty="0" smtClean="0"/>
                        <a:t>مراجعة منهجية من RCT أو مجموعة من الأدلة التي تتكون أساسا من</a:t>
                      </a:r>
                      <a:r>
                        <a:rPr lang="ar-SY" sz="2200" baseline="0" dirty="0" smtClean="0"/>
                        <a:t> </a:t>
                      </a:r>
                      <a:r>
                        <a:rPr lang="ar-SY" sz="2200" dirty="0" smtClean="0"/>
                        <a:t>الدراسات التي صنفت على أنها 1+ ، والتي تنطبق مباشرة على السكان المستهدفين ومما يدل على التطابق العام للنتائج</a:t>
                      </a:r>
                      <a:endParaRPr lang="ar-SY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/>
                        <a:t>A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592">
                <a:tc>
                  <a:txBody>
                    <a:bodyPr/>
                    <a:lstStyle/>
                    <a:p>
                      <a:pPr algn="ctr" rtl="1"/>
                      <a:r>
                        <a:rPr lang="ar-SY" sz="2200" dirty="0" smtClean="0"/>
                        <a:t>مجموعة من الأدلة بما في ذلك الدراسات التي صنفت على أنها 2 ++ قابلة للتطبيق مباشرة على السكان المستهدفين </a:t>
                      </a:r>
                      <a:r>
                        <a:rPr lang="ar-SY" sz="2200" dirty="0" err="1" smtClean="0"/>
                        <a:t>وإظهارالتطابق</a:t>
                      </a:r>
                      <a:r>
                        <a:rPr lang="ar-SY" sz="2200" dirty="0" smtClean="0"/>
                        <a:t> العام للنتائج</a:t>
                      </a:r>
                      <a:r>
                        <a:rPr lang="ar-SY" sz="2200" baseline="0" dirty="0" smtClean="0"/>
                        <a:t>       </a:t>
                      </a:r>
                      <a:r>
                        <a:rPr lang="ar-SY" sz="2200" dirty="0" smtClean="0"/>
                        <a:t>أو</a:t>
                      </a:r>
                      <a:br>
                        <a:rPr lang="ar-SY" sz="2200" dirty="0" smtClean="0"/>
                      </a:br>
                      <a:r>
                        <a:rPr lang="ar-SY" sz="2200" dirty="0" smtClean="0"/>
                        <a:t>الأدلة </a:t>
                      </a:r>
                      <a:r>
                        <a:rPr lang="ar-SY" sz="2200" dirty="0" err="1" smtClean="0"/>
                        <a:t>المستقاة</a:t>
                      </a:r>
                      <a:r>
                        <a:rPr lang="ar-SY" sz="2200" dirty="0" smtClean="0"/>
                        <a:t> من الدراسات التي صنفت على أنها 1 ++ أو 1+</a:t>
                      </a:r>
                      <a:endParaRPr lang="ar-SY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/>
                        <a:t>B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592">
                <a:tc>
                  <a:txBody>
                    <a:bodyPr/>
                    <a:lstStyle/>
                    <a:p>
                      <a:pPr algn="ctr" rtl="1"/>
                      <a:r>
                        <a:rPr lang="ar-SY" sz="2200" dirty="0" smtClean="0"/>
                        <a:t>مجموعة من الأدلة بما في ذلك الدراسات التي تم تصنيفها على أنها 2+ قابلة للتطبيق مباشرة على</a:t>
                      </a:r>
                      <a:r>
                        <a:rPr lang="ar-SY" sz="2200" baseline="0" dirty="0" smtClean="0"/>
                        <a:t> </a:t>
                      </a:r>
                      <a:r>
                        <a:rPr lang="ar-SY" sz="2200" dirty="0" smtClean="0"/>
                        <a:t>السكان المستهدفين </a:t>
                      </a:r>
                      <a:r>
                        <a:rPr lang="ar-SY" sz="2200" dirty="0" err="1" smtClean="0"/>
                        <a:t>وإظهارالتطابق</a:t>
                      </a:r>
                      <a:r>
                        <a:rPr lang="ar-SY" sz="2200" dirty="0" smtClean="0"/>
                        <a:t> العام للنتائج</a:t>
                      </a:r>
                      <a:r>
                        <a:rPr lang="ar-SY" sz="2200" baseline="0" dirty="0" smtClean="0"/>
                        <a:t>    </a:t>
                      </a:r>
                      <a:r>
                        <a:rPr lang="ar-SY" sz="2200" dirty="0" smtClean="0"/>
                        <a:t>أو</a:t>
                      </a:r>
                      <a:br>
                        <a:rPr lang="ar-SY" sz="2200" dirty="0" smtClean="0"/>
                      </a:br>
                      <a:r>
                        <a:rPr lang="ar-SY" sz="2200" dirty="0" smtClean="0"/>
                        <a:t>الأدلة </a:t>
                      </a:r>
                      <a:r>
                        <a:rPr lang="ar-SY" sz="2200" dirty="0" err="1" smtClean="0"/>
                        <a:t>المستقاة</a:t>
                      </a:r>
                      <a:r>
                        <a:rPr lang="ar-SY" sz="2200" dirty="0" smtClean="0"/>
                        <a:t> من الدراسات التي صنفت على أنها 2 ++</a:t>
                      </a:r>
                      <a:endParaRPr lang="ar-SY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/>
                        <a:t>C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634">
                <a:tc>
                  <a:txBody>
                    <a:bodyPr/>
                    <a:lstStyle/>
                    <a:p>
                      <a:pPr algn="ctr" rtl="1"/>
                      <a:r>
                        <a:rPr lang="ar-SY" sz="2200" dirty="0" smtClean="0"/>
                        <a:t>مستوى الأدلة 3 او 4         أو </a:t>
                      </a:r>
                      <a:r>
                        <a:rPr lang="ar-SY" sz="2200" baseline="0" dirty="0" smtClean="0"/>
                        <a:t>    </a:t>
                      </a:r>
                      <a:r>
                        <a:rPr lang="ar-SY" sz="2200" dirty="0" smtClean="0"/>
                        <a:t/>
                      </a:r>
                      <a:br>
                        <a:rPr lang="ar-SY" sz="2200" dirty="0" smtClean="0"/>
                      </a:br>
                      <a:r>
                        <a:rPr lang="ar-SY" sz="2200" dirty="0" smtClean="0"/>
                        <a:t>الأدلة </a:t>
                      </a:r>
                      <a:r>
                        <a:rPr lang="ar-SY" sz="2200" dirty="0" err="1" smtClean="0"/>
                        <a:t>المستقاة</a:t>
                      </a:r>
                      <a:r>
                        <a:rPr lang="ar-SY" sz="2200" dirty="0" smtClean="0"/>
                        <a:t> من الدراسات التي صنفت على أنها 2+</a:t>
                      </a:r>
                      <a:endParaRPr lang="ar-SY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/>
                        <a:t>D</a:t>
                      </a:r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538"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 smtClean="0"/>
                        <a:t>النقاط العملية المهمة التي لا يوجد فيها ، أو من غير المحتمل وجود ، أي أدلة بحثية. ترغب GDG في التأكيد على هذه النقاط كنقاط الممارسة الجيدة (GPP).</a:t>
                      </a:r>
                      <a:endParaRPr lang="ar-SY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83774"/>
            <a:ext cx="533400" cy="5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6604"/>
            <a:ext cx="8534400" cy="1450757"/>
          </a:xfrm>
        </p:spPr>
        <p:txBody>
          <a:bodyPr>
            <a:normAutofit/>
          </a:bodyPr>
          <a:lstStyle/>
          <a:p>
            <a:r>
              <a:rPr lang="en-US" sz="4000" b="1" dirty="0"/>
              <a:t>Recommendations that must (or must not) be followed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45734"/>
            <a:ext cx="8686800" cy="4023360"/>
          </a:xfrm>
        </p:spPr>
        <p:txBody>
          <a:bodyPr>
            <a:normAutofit/>
          </a:bodyPr>
          <a:lstStyle/>
          <a:p>
            <a:pPr algn="r" rtl="1"/>
            <a:r>
              <a:rPr lang="ar-SY" sz="3200" b="1" u="sng" dirty="0"/>
              <a:t>التوصيات التي يجب (أو لا يجب) اتباعها</a:t>
            </a:r>
            <a:r>
              <a:rPr lang="ar-SY" sz="3200" dirty="0"/>
              <a:t/>
            </a:r>
            <a:br>
              <a:rPr lang="ar-SY" sz="3200" dirty="0"/>
            </a:br>
            <a:r>
              <a:rPr lang="ar-SY" sz="3200" dirty="0"/>
              <a:t>نستخدم عادة "يجب" أو "يجب ألا" فقط إذا كان هناك واجب قانوني لتطبيق التوصية. في بعض الأحيان ، نستخدم كلمة "يجب" (أو "يجب ألا") إذا كانت عواقب عدم اتباع التوصية خطيرة للغاية أو قد تهدد الحياة.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13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6605"/>
            <a:ext cx="8382000" cy="1313596"/>
          </a:xfrm>
        </p:spPr>
        <p:txBody>
          <a:bodyPr>
            <a:noAutofit/>
          </a:bodyPr>
          <a:lstStyle/>
          <a:p>
            <a:r>
              <a:rPr lang="en-US" sz="3600" b="1" dirty="0"/>
              <a:t>Recommendations that should (or should not) be followed– a ‘strong’ recommendation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45734"/>
            <a:ext cx="8686799" cy="4023360"/>
          </a:xfrm>
        </p:spPr>
        <p:txBody>
          <a:bodyPr>
            <a:noAutofit/>
          </a:bodyPr>
          <a:lstStyle/>
          <a:p>
            <a:pPr algn="r" rtl="1"/>
            <a:r>
              <a:rPr lang="ar-SY" sz="3200" b="1" u="sng" dirty="0"/>
              <a:t>التوصيات التي ينبغي (أو لا ينبغي) اتباعها - توصية "قوية"</a:t>
            </a:r>
            <a:br>
              <a:rPr lang="ar-SY" sz="3200" b="1" u="sng" dirty="0"/>
            </a:br>
            <a:endParaRPr lang="ar-SY" sz="3200" b="1" u="sng" dirty="0" smtClean="0"/>
          </a:p>
          <a:p>
            <a:pPr algn="r" rtl="1"/>
            <a:r>
              <a:rPr lang="ar-SY" sz="3200" dirty="0" smtClean="0"/>
              <a:t>نحن </a:t>
            </a:r>
            <a:r>
              <a:rPr lang="ar-SY" sz="3200" dirty="0"/>
              <a:t>نستخدم </a:t>
            </a:r>
            <a:r>
              <a:rPr lang="ar-SY" sz="3200" dirty="0" smtClean="0"/>
              <a:t>"</a:t>
            </a:r>
            <a:r>
              <a:rPr lang="en-US" dirty="0"/>
              <a:t>‘</a:t>
            </a:r>
            <a:r>
              <a:rPr lang="en-US" sz="3200" dirty="0"/>
              <a:t>offer</a:t>
            </a:r>
            <a:r>
              <a:rPr lang="en-US" dirty="0"/>
              <a:t> </a:t>
            </a:r>
            <a:r>
              <a:rPr lang="ar-SY" sz="3200" dirty="0" smtClean="0"/>
              <a:t>عرض</a:t>
            </a:r>
            <a:r>
              <a:rPr lang="ar-SY" sz="3200" dirty="0"/>
              <a:t>" (وكلمات مماثلة مثل </a:t>
            </a:r>
            <a:r>
              <a:rPr lang="ar-SY" sz="3200" dirty="0" smtClean="0"/>
              <a:t>“</a:t>
            </a:r>
            <a:r>
              <a:rPr lang="en-US" sz="3200" dirty="0" smtClean="0"/>
              <a:t>refer</a:t>
            </a:r>
            <a:r>
              <a:rPr lang="ar-SY" sz="3200" dirty="0" smtClean="0"/>
              <a:t>" </a:t>
            </a:r>
            <a:r>
              <a:rPr lang="ar-SY" sz="3200" dirty="0"/>
              <a:t>أو </a:t>
            </a:r>
            <a:r>
              <a:rPr lang="ar-SY" sz="3200" dirty="0" smtClean="0"/>
              <a:t>“</a:t>
            </a:r>
            <a:r>
              <a:rPr lang="en-US" sz="3200" dirty="0" smtClean="0"/>
              <a:t>advice </a:t>
            </a:r>
            <a:r>
              <a:rPr lang="ar-SY" sz="3200" dirty="0" smtClean="0"/>
              <a:t>") </a:t>
            </a:r>
            <a:r>
              <a:rPr lang="ar-SY" sz="3200" dirty="0"/>
              <a:t>عندما نكون </a:t>
            </a:r>
            <a:r>
              <a:rPr lang="ar-SY" sz="3200" dirty="0" err="1" smtClean="0"/>
              <a:t>واثقين،بانه</a:t>
            </a:r>
            <a:r>
              <a:rPr lang="ar-SY" sz="3200" dirty="0" smtClean="0"/>
              <a:t>  </a:t>
            </a:r>
            <a:r>
              <a:rPr lang="ar-SY" sz="3200" dirty="0"/>
              <a:t>ب</a:t>
            </a:r>
            <a:r>
              <a:rPr lang="ar-SY" sz="3200" dirty="0" smtClean="0"/>
              <a:t>اتباع </a:t>
            </a:r>
            <a:r>
              <a:rPr lang="ar-SY" sz="3200" dirty="0"/>
              <a:t>التوصية </a:t>
            </a:r>
            <a:r>
              <a:rPr lang="ar-SY" sz="3200" dirty="0" smtClean="0"/>
              <a:t>على الغالبية </a:t>
            </a:r>
            <a:r>
              <a:rPr lang="ar-SY" sz="3200" dirty="0"/>
              <a:t>العظمى من الناس سيكون أكثر نفعًا من الأذى ، ويكون فعالًا من حيث التكلفة. </a:t>
            </a:r>
            <a:endParaRPr lang="ar-SY" sz="3200" dirty="0" smtClean="0"/>
          </a:p>
          <a:p>
            <a:pPr algn="r" rtl="1"/>
            <a:r>
              <a:rPr lang="ar-SY" sz="3200" dirty="0" smtClean="0"/>
              <a:t>نستخدم </a:t>
            </a:r>
            <a:r>
              <a:rPr lang="ar-SY" sz="3200" dirty="0"/>
              <a:t>أشكالًا متشابهة من الكلمات (على سبيل المثال </a:t>
            </a:r>
            <a:r>
              <a:rPr lang="ar-SY" sz="3200" dirty="0" smtClean="0"/>
              <a:t>،</a:t>
            </a:r>
            <a:r>
              <a:rPr lang="en-US" dirty="0"/>
              <a:t> </a:t>
            </a:r>
            <a:r>
              <a:rPr lang="en-US" sz="3200" dirty="0"/>
              <a:t>Do not offer </a:t>
            </a:r>
            <a:r>
              <a:rPr lang="ar-SY" sz="4400" dirty="0" smtClean="0"/>
              <a:t> </a:t>
            </a:r>
            <a:r>
              <a:rPr lang="ar-SY" sz="3200" dirty="0"/>
              <a:t>"لا تقدم ...") عندما نكون واثقين من أن الإجراءات لن تعود بالنفع على معظم الناس.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39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6605"/>
            <a:ext cx="8305800" cy="932596"/>
          </a:xfrm>
        </p:spPr>
        <p:txBody>
          <a:bodyPr>
            <a:normAutofit/>
          </a:bodyPr>
          <a:lstStyle/>
          <a:p>
            <a:r>
              <a:rPr lang="en-US" sz="4000" b="1" dirty="0"/>
              <a:t>Recommendations that could be followed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SY" sz="3200" b="1" u="sng" dirty="0" smtClean="0"/>
              <a:t>التوصيات </a:t>
            </a:r>
            <a:r>
              <a:rPr lang="ar-SY" sz="3200" b="1" u="sng" dirty="0"/>
              <a:t>التي يمكن اتباعها</a:t>
            </a:r>
            <a:r>
              <a:rPr lang="ar-SY" sz="3200" dirty="0"/>
              <a:t/>
            </a:r>
            <a:br>
              <a:rPr lang="ar-SY" sz="3200" dirty="0"/>
            </a:br>
            <a:r>
              <a:rPr lang="ar-SY" sz="3200" dirty="0"/>
              <a:t>نستخدم "</a:t>
            </a:r>
            <a:r>
              <a:rPr lang="ar-SY" sz="3200" dirty="0" smtClean="0"/>
              <a:t>النظر </a:t>
            </a:r>
            <a:r>
              <a:rPr lang="en-US" sz="2800" dirty="0"/>
              <a:t>consider</a:t>
            </a:r>
            <a:r>
              <a:rPr lang="en-US" dirty="0"/>
              <a:t> </a:t>
            </a:r>
            <a:r>
              <a:rPr lang="ar-SY" sz="3200" dirty="0" smtClean="0"/>
              <a:t>" </a:t>
            </a:r>
            <a:r>
              <a:rPr lang="ar-SY" sz="3200" dirty="0"/>
              <a:t>عندما نكون واثقين من أن اتباع توصية سيكون له فائدة أكبر من الأذى لمعظم الناس ، ويكون فعالًا من حيث التكلفة ، لكن الخيارات الأخرى قد تكون بنفس الطريقة من حيث التكلفة</a:t>
            </a:r>
            <a:r>
              <a:rPr lang="ar-SY" sz="3200" dirty="0" smtClean="0"/>
              <a:t>.</a:t>
            </a:r>
          </a:p>
          <a:p>
            <a:pPr algn="r" rtl="1"/>
            <a:r>
              <a:rPr lang="ar-SY" sz="3200" dirty="0" smtClean="0"/>
              <a:t> </a:t>
            </a:r>
            <a:r>
              <a:rPr lang="ar-SY" sz="3200" dirty="0"/>
              <a:t>غالبًا ما يعتمد </a:t>
            </a:r>
            <a:r>
              <a:rPr lang="ar-SY" sz="3200" dirty="0" smtClean="0"/>
              <a:t>الخيار على </a:t>
            </a:r>
            <a:r>
              <a:rPr lang="ar-SY" sz="3200" dirty="0"/>
              <a:t>قيم الشخص وتفضيلاته أكثر من اعتماده على توصية قوية ، وبالتالي يجب على اختصاصي الرعاية الصحية قضاء المزيد من الوقت في دراسة الخيارات ومناقشتها مع الشخص.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02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AutoShape 4"/>
          <p:cNvSpPr>
            <a:spLocks noChangeArrowheads="1"/>
          </p:cNvSpPr>
          <p:nvPr/>
        </p:nvSpPr>
        <p:spPr bwMode="auto">
          <a:xfrm rot="10800000">
            <a:off x="395288" y="981075"/>
            <a:ext cx="8424862" cy="10080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toilet"/>
          <p:cNvSpPr>
            <a:spLocks noEditPoints="1" noChangeArrowheads="1"/>
          </p:cNvSpPr>
          <p:nvPr/>
        </p:nvSpPr>
        <p:spPr bwMode="auto">
          <a:xfrm rot="10800000">
            <a:off x="539750" y="1844675"/>
            <a:ext cx="1004888" cy="32400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10800 w 21600"/>
              <a:gd name="T7" fmla="*/ 21600 h 21600"/>
              <a:gd name="T8" fmla="*/ 931 w 21600"/>
              <a:gd name="T9" fmla="*/ 538 h 21600"/>
              <a:gd name="T10" fmla="*/ 20729 w 21600"/>
              <a:gd name="T11" fmla="*/ 660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5238" name="toilet"/>
          <p:cNvSpPr>
            <a:spLocks noEditPoints="1" noChangeArrowheads="1"/>
          </p:cNvSpPr>
          <p:nvPr/>
        </p:nvSpPr>
        <p:spPr bwMode="auto">
          <a:xfrm rot="10800000">
            <a:off x="1692275" y="1844675"/>
            <a:ext cx="1004888" cy="32400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10800 w 21600"/>
              <a:gd name="T7" fmla="*/ 21600 h 21600"/>
              <a:gd name="T8" fmla="*/ 931 w 21600"/>
              <a:gd name="T9" fmla="*/ 538 h 21600"/>
              <a:gd name="T10" fmla="*/ 20729 w 21600"/>
              <a:gd name="T11" fmla="*/ 660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5239" name="toilet"/>
          <p:cNvSpPr>
            <a:spLocks noEditPoints="1" noChangeArrowheads="1"/>
          </p:cNvSpPr>
          <p:nvPr/>
        </p:nvSpPr>
        <p:spPr bwMode="auto">
          <a:xfrm rot="10800000">
            <a:off x="2916238" y="1844675"/>
            <a:ext cx="1004887" cy="32400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10800 w 21600"/>
              <a:gd name="T7" fmla="*/ 21600 h 21600"/>
              <a:gd name="T8" fmla="*/ 931 w 21600"/>
              <a:gd name="T9" fmla="*/ 538 h 21600"/>
              <a:gd name="T10" fmla="*/ 20729 w 21600"/>
              <a:gd name="T11" fmla="*/ 660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5240" name="toilet"/>
          <p:cNvSpPr>
            <a:spLocks noEditPoints="1" noChangeArrowheads="1"/>
          </p:cNvSpPr>
          <p:nvPr/>
        </p:nvSpPr>
        <p:spPr bwMode="auto">
          <a:xfrm rot="10800000">
            <a:off x="4067175" y="1844675"/>
            <a:ext cx="1004888" cy="32400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10800 w 21600"/>
              <a:gd name="T7" fmla="*/ 21600 h 21600"/>
              <a:gd name="T8" fmla="*/ 931 w 21600"/>
              <a:gd name="T9" fmla="*/ 538 h 21600"/>
              <a:gd name="T10" fmla="*/ 20729 w 21600"/>
              <a:gd name="T11" fmla="*/ 660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5241" name="toilet"/>
          <p:cNvSpPr>
            <a:spLocks noEditPoints="1" noChangeArrowheads="1"/>
          </p:cNvSpPr>
          <p:nvPr/>
        </p:nvSpPr>
        <p:spPr bwMode="auto">
          <a:xfrm rot="10800000">
            <a:off x="5219700" y="1844675"/>
            <a:ext cx="1004888" cy="32400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10800 w 21600"/>
              <a:gd name="T7" fmla="*/ 21600 h 21600"/>
              <a:gd name="T8" fmla="*/ 931 w 21600"/>
              <a:gd name="T9" fmla="*/ 538 h 21600"/>
              <a:gd name="T10" fmla="*/ 20729 w 21600"/>
              <a:gd name="T11" fmla="*/ 660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5242" name="toilet"/>
          <p:cNvSpPr>
            <a:spLocks noEditPoints="1" noChangeArrowheads="1"/>
          </p:cNvSpPr>
          <p:nvPr/>
        </p:nvSpPr>
        <p:spPr bwMode="auto">
          <a:xfrm rot="10800000">
            <a:off x="6372225" y="1844675"/>
            <a:ext cx="1004888" cy="32400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10800 w 21600"/>
              <a:gd name="T7" fmla="*/ 21600 h 21600"/>
              <a:gd name="T8" fmla="*/ 931 w 21600"/>
              <a:gd name="T9" fmla="*/ 538 h 21600"/>
              <a:gd name="T10" fmla="*/ 20729 w 21600"/>
              <a:gd name="T11" fmla="*/ 660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5243" name="toilet"/>
          <p:cNvSpPr>
            <a:spLocks noEditPoints="1" noChangeArrowheads="1"/>
          </p:cNvSpPr>
          <p:nvPr/>
        </p:nvSpPr>
        <p:spPr bwMode="auto">
          <a:xfrm rot="10800000">
            <a:off x="7524750" y="1844675"/>
            <a:ext cx="1004888" cy="32400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10800 w 21600"/>
              <a:gd name="T7" fmla="*/ 21600 h 21600"/>
              <a:gd name="T8" fmla="*/ 931 w 21600"/>
              <a:gd name="T9" fmla="*/ 538 h 21600"/>
              <a:gd name="T10" fmla="*/ 20729 w 21600"/>
              <a:gd name="T11" fmla="*/ 660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2771775" y="1125538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Y" altLang="en-US" sz="2400" b="1">
                <a:solidFill>
                  <a:schemeClr val="bg1"/>
                </a:solidFill>
              </a:rPr>
              <a:t>الحكمانيـــة الطبيــــة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flipH="1">
            <a:off x="6804025" y="5157788"/>
            <a:ext cx="1800225" cy="1700212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 rot="18986491">
            <a:off x="5651500" y="5686575"/>
            <a:ext cx="295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Y" altLang="en-US" sz="2400" b="1" dirty="0"/>
              <a:t>التطوير المهني المستمر</a:t>
            </a:r>
            <a:endParaRPr lang="en-US" altLang="en-US" sz="2400" b="1" dirty="0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 flipH="1">
            <a:off x="5651500" y="5157788"/>
            <a:ext cx="1800225" cy="1700212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 rot="19087332">
            <a:off x="4500562" y="5613551"/>
            <a:ext cx="3167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Y" altLang="en-US" sz="2400" b="1" dirty="0"/>
              <a:t>الطب المسند بالبرهان</a:t>
            </a:r>
            <a:endParaRPr lang="en-US" altLang="en-US" sz="2400" b="1" dirty="0"/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 rot="18942827">
            <a:off x="3419475" y="5789097"/>
            <a:ext cx="3313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Y" altLang="en-US" b="1" dirty="0"/>
              <a:t>البروتوكولات والمرشدات العلاجية</a:t>
            </a:r>
            <a:endParaRPr lang="en-US" altLang="en-US" b="1" dirty="0"/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>
            <a:off x="4572000" y="5157788"/>
            <a:ext cx="1800225" cy="1700212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>
            <a:off x="3348038" y="5157788"/>
            <a:ext cx="1800225" cy="1700212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 rot="18998427">
            <a:off x="2268538" y="5829450"/>
            <a:ext cx="3095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Y" altLang="en-US" sz="2400" b="1"/>
              <a:t>نظم المعلومات الصحية</a:t>
            </a:r>
            <a:endParaRPr lang="en-US" altLang="en-US" sz="2400" b="1"/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 flipH="1">
            <a:off x="2195513" y="5157788"/>
            <a:ext cx="1800225" cy="1700212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 rot="19004142">
            <a:off x="611188" y="5686575"/>
            <a:ext cx="4321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Y" altLang="en-US" sz="2400" b="1"/>
              <a:t>كشف الأداء الضعيف</a:t>
            </a:r>
            <a:endParaRPr lang="en-US" altLang="en-US" sz="2400" b="1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flipH="1">
            <a:off x="971550" y="5157788"/>
            <a:ext cx="1800225" cy="1700212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 rot="19032569">
            <a:off x="-107950" y="5686575"/>
            <a:ext cx="3240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Y" altLang="en-US" sz="2400" b="1"/>
              <a:t>التدقيق السريري</a:t>
            </a:r>
            <a:endParaRPr lang="en-US" altLang="en-US" sz="2400" b="1"/>
          </a:p>
        </p:txBody>
      </p:sp>
      <p:sp>
        <p:nvSpPr>
          <p:cNvPr id="95257" name="Line 25"/>
          <p:cNvSpPr>
            <a:spLocks noChangeShapeType="1"/>
          </p:cNvSpPr>
          <p:nvPr/>
        </p:nvSpPr>
        <p:spPr bwMode="auto">
          <a:xfrm flipH="1">
            <a:off x="0" y="5157788"/>
            <a:ext cx="1619250" cy="15113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 rot="18908800">
            <a:off x="-1044575" y="5542112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Y" altLang="en-US" sz="2400" b="1"/>
              <a:t>إدارة الخطر</a:t>
            </a:r>
            <a:endParaRPr lang="en-US" altLang="en-US" sz="2400" b="1"/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7470655" y="4365625"/>
            <a:ext cx="896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CPD</a:t>
            </a: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6224588" y="4365625"/>
            <a:ext cx="115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EBM</a:t>
            </a:r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5292725" y="4221163"/>
            <a:ext cx="838321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50" b="1">
                <a:solidFill>
                  <a:schemeClr val="bg1"/>
                </a:solidFill>
              </a:rPr>
              <a:t>PROTOCOL</a:t>
            </a:r>
          </a:p>
          <a:p>
            <a:pPr algn="ctr">
              <a:spcBef>
                <a:spcPct val="50000"/>
              </a:spcBef>
            </a:pPr>
            <a:r>
              <a:rPr lang="en-US" altLang="en-US" sz="1050" b="1">
                <a:solidFill>
                  <a:schemeClr val="bg1"/>
                </a:solidFill>
              </a:rPr>
              <a:t>&amp;</a:t>
            </a:r>
          </a:p>
          <a:p>
            <a:pPr algn="ctr">
              <a:spcBef>
                <a:spcPct val="50000"/>
              </a:spcBef>
            </a:pPr>
            <a:r>
              <a:rPr lang="en-US" altLang="en-US" sz="1050" b="1">
                <a:solidFill>
                  <a:schemeClr val="bg1"/>
                </a:solidFill>
              </a:rPr>
              <a:t>GUIDELINES</a:t>
            </a:r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4211638" y="4365625"/>
            <a:ext cx="7814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HIS</a:t>
            </a:r>
          </a:p>
        </p:txBody>
      </p: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2916238" y="4292600"/>
            <a:ext cx="1054222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50" b="1" dirty="0">
                <a:solidFill>
                  <a:schemeClr val="bg1"/>
                </a:solidFill>
              </a:rPr>
              <a:t>POOR</a:t>
            </a:r>
          </a:p>
          <a:p>
            <a:pPr algn="ctr">
              <a:spcBef>
                <a:spcPct val="50000"/>
              </a:spcBef>
            </a:pPr>
            <a:r>
              <a:rPr lang="en-US" altLang="en-US" sz="1050" b="1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1763713" y="4221163"/>
            <a:ext cx="7689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95265" name="Text Box 33"/>
          <p:cNvSpPr txBox="1">
            <a:spLocks noChangeArrowheads="1"/>
          </p:cNvSpPr>
          <p:nvPr/>
        </p:nvSpPr>
        <p:spPr bwMode="auto">
          <a:xfrm>
            <a:off x="1690688" y="4292600"/>
            <a:ext cx="10004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CLINICAL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AUDIT</a:t>
            </a:r>
          </a:p>
        </p:txBody>
      </p:sp>
      <p:sp>
        <p:nvSpPr>
          <p:cNvPr id="95266" name="Text Box 34"/>
          <p:cNvSpPr txBox="1">
            <a:spLocks noChangeArrowheads="1"/>
          </p:cNvSpPr>
          <p:nvPr/>
        </p:nvSpPr>
        <p:spPr bwMode="auto">
          <a:xfrm>
            <a:off x="539751" y="4292600"/>
            <a:ext cx="975615" cy="6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50" b="1" dirty="0">
                <a:solidFill>
                  <a:schemeClr val="bg1"/>
                </a:solidFill>
              </a:rPr>
              <a:t>RISK</a:t>
            </a:r>
          </a:p>
          <a:p>
            <a:pPr algn="ctr">
              <a:spcBef>
                <a:spcPct val="50000"/>
              </a:spcBef>
            </a:pPr>
            <a:r>
              <a:rPr lang="en-US" altLang="en-US" sz="1050" b="1" dirty="0">
                <a:solidFill>
                  <a:schemeClr val="bg1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8713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4995"/>
          </a:xfrm>
        </p:spPr>
        <p:txBody>
          <a:bodyPr>
            <a:noAutofit/>
          </a:bodyPr>
          <a:lstStyle/>
          <a:p>
            <a:pPr algn="ctr" rtl="1"/>
            <a:r>
              <a:rPr lang="ar-SY" sz="4000" dirty="0" smtClean="0"/>
              <a:t>صنع قرار التوصيات</a:t>
            </a:r>
            <a:br>
              <a:rPr lang="ar-SY" sz="4000" dirty="0" smtClean="0"/>
            </a:br>
            <a:r>
              <a:rPr lang="en-US" sz="4000" b="1" dirty="0"/>
              <a:t>Recommendation Decision-Making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5734"/>
            <a:ext cx="8458199" cy="4023360"/>
          </a:xfrm>
        </p:spPr>
        <p:txBody>
          <a:bodyPr>
            <a:normAutofit/>
          </a:bodyPr>
          <a:lstStyle/>
          <a:p>
            <a:pPr algn="r" rtl="1"/>
            <a:r>
              <a:rPr lang="ar-SY" sz="2800" dirty="0"/>
              <a:t/>
            </a:r>
            <a:br>
              <a:rPr lang="ar-SY" sz="2800" dirty="0"/>
            </a:br>
            <a:r>
              <a:rPr lang="ar-SY" sz="2800" dirty="0" smtClean="0"/>
              <a:t>تتوصل </a:t>
            </a:r>
            <a:r>
              <a:rPr lang="ar-SY" sz="2800" dirty="0"/>
              <a:t>مجموعة </a:t>
            </a:r>
            <a:r>
              <a:rPr lang="en-US" sz="2800" dirty="0"/>
              <a:t>GDG </a:t>
            </a:r>
            <a:r>
              <a:rPr lang="ar-SY" sz="2800" dirty="0"/>
              <a:t>إلى إجماع على صياغة التوصيات ودرجتها. </a:t>
            </a:r>
            <a:endParaRPr lang="ar-SY" sz="2800" dirty="0" smtClean="0"/>
          </a:p>
          <a:p>
            <a:pPr algn="r" rtl="1"/>
            <a:r>
              <a:rPr lang="ar-SY" sz="2800" dirty="0" smtClean="0"/>
              <a:t>من </a:t>
            </a:r>
            <a:r>
              <a:rPr lang="ar-SY" sz="2800" dirty="0"/>
              <a:t>خلال الاجتماعات المباشرة والمناقشات عبر الإنترنت. </a:t>
            </a:r>
            <a:endParaRPr lang="ar-SY" sz="2800" dirty="0" smtClean="0"/>
          </a:p>
          <a:p>
            <a:pPr algn="r" rtl="1"/>
            <a:r>
              <a:rPr lang="ar-SY" sz="2800" dirty="0" smtClean="0"/>
              <a:t>في </a:t>
            </a:r>
            <a:r>
              <a:rPr lang="ar-SY" sz="2800" dirty="0"/>
              <a:t>حالة تعذر الوصول إلى الإجماع ، ينبغي أن يستند القرار إلى تصويت الأغلبية </a:t>
            </a:r>
            <a:r>
              <a:rPr lang="ar-SY" sz="2800" dirty="0" smtClean="0"/>
              <a:t>ولرئيس المجموعة القرارات </a:t>
            </a:r>
            <a:r>
              <a:rPr lang="ar-SY" sz="2800" dirty="0"/>
              <a:t>النهائية. </a:t>
            </a:r>
            <a:endParaRPr lang="ar-SY" sz="2800" dirty="0" smtClean="0"/>
          </a:p>
          <a:p>
            <a:pPr algn="r" rtl="1"/>
            <a:r>
              <a:rPr lang="ar-SY" sz="2800" dirty="0" smtClean="0"/>
              <a:t>يجب </a:t>
            </a:r>
            <a:r>
              <a:rPr lang="ar-SY" sz="2800" dirty="0"/>
              <a:t>تسليط الضوء </a:t>
            </a:r>
            <a:r>
              <a:rPr lang="ar-SY" sz="2800" dirty="0" smtClean="0"/>
              <a:t>على مراجعة التوصيات بشكل </a:t>
            </a:r>
            <a:r>
              <a:rPr lang="ar-SY" sz="2800" dirty="0"/>
              <a:t>خاص أثناء المشاورة وعمليات المراجعة الخارجية.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96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85" y="1981200"/>
            <a:ext cx="7543800" cy="122215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Y" b="1" dirty="0"/>
              <a:t>تطور </a:t>
            </a:r>
            <a:r>
              <a:rPr lang="en-US" b="1" dirty="0"/>
              <a:t>GDG</a:t>
            </a:r>
            <a:r>
              <a:rPr lang="ar-SY" b="1" dirty="0"/>
              <a:t> </a:t>
            </a:r>
            <a:r>
              <a:rPr lang="ar-SY" b="1" dirty="0" smtClean="0"/>
              <a:t/>
            </a:r>
            <a:br>
              <a:rPr lang="ar-SY" b="1" dirty="0" smtClean="0"/>
            </a:br>
            <a:r>
              <a:rPr lang="ar-SY" b="1" dirty="0" smtClean="0"/>
              <a:t>(</a:t>
            </a:r>
            <a:r>
              <a:rPr lang="ar-SY" b="1" dirty="0"/>
              <a:t>سلسلة من) مسارات الرعاية والخوارزميات السريرية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9" y="3203357"/>
            <a:ext cx="5257801" cy="75904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Y" sz="3200" dirty="0" smtClean="0"/>
              <a:t>التي </a:t>
            </a:r>
            <a:r>
              <a:rPr lang="ar-SY" sz="3200" dirty="0"/>
              <a:t>سيتم إرفاق جميع التوصيات بها. </a:t>
            </a:r>
            <a:endParaRPr lang="ar-SY" sz="3200" dirty="0" smtClean="0"/>
          </a:p>
          <a:p>
            <a:pPr algn="r" rtl="1"/>
            <a:endParaRPr lang="ar-SY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07763"/>
            <a:ext cx="4800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 smtClean="0"/>
              <a:t>بعد صياغة التوصيات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291885" y="4425514"/>
            <a:ext cx="80772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rtl="1"/>
            <a:r>
              <a:rPr lang="ar-SY" sz="3200" b="1" dirty="0"/>
              <a:t>هذه المجموعة النهائية المتكاملة والتتابعية من التوصيات تسمى المرشد العلاجي </a:t>
            </a:r>
            <a:r>
              <a:rPr lang="ar-SY" sz="3200" b="1" dirty="0" smtClean="0"/>
              <a:t>السريري</a:t>
            </a:r>
          </a:p>
          <a:p>
            <a:pPr algn="ctr" rtl="1"/>
            <a:r>
              <a:rPr lang="ar-SY" sz="3200" b="1" dirty="0" smtClean="0"/>
              <a:t>(</a:t>
            </a:r>
            <a:r>
              <a:rPr lang="en-GB" sz="3200" b="1" dirty="0"/>
              <a:t>a clinical practice guideline.</a:t>
            </a:r>
            <a:r>
              <a:rPr lang="ar-SY" sz="3200" b="1" dirty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06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622"/>
            <a:ext cx="9144000" cy="1161196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rtl="1"/>
            <a:r>
              <a:rPr lang="ar-SY" sz="3600" b="1" dirty="0" smtClean="0"/>
              <a:t/>
            </a:r>
            <a:br>
              <a:rPr lang="ar-SY" sz="3600" b="1" dirty="0" smtClean="0"/>
            </a:br>
            <a:r>
              <a:rPr lang="ar-SY" sz="3600" b="1" dirty="0" smtClean="0"/>
              <a:t>الخطوة الخامسة: الاستشارات</a:t>
            </a:r>
            <a:r>
              <a:rPr lang="ar-SY" sz="3600" b="1" dirty="0"/>
              <a:t/>
            </a:r>
            <a:br>
              <a:rPr lang="ar-SY" sz="3600" b="1" dirty="0"/>
            </a:br>
            <a:r>
              <a:rPr lang="en-US" sz="3600" b="1" dirty="0" smtClean="0"/>
              <a:t>Step 5: consultation</a:t>
            </a:r>
            <a:endParaRPr lang="ar-SY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646904" y="1724204"/>
            <a:ext cx="5243744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2800" b="1" dirty="0"/>
              <a:t>ارسال الاستشارة الأولى (أصحاب المصلحة)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2416" y="2417425"/>
            <a:ext cx="3252815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2800" b="1" dirty="0"/>
              <a:t>الرد على الاستشارة الأولى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3954" y="3153103"/>
            <a:ext cx="5678157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2800" b="1" dirty="0"/>
              <a:t>الاستشارة الثانية (أصحاب المصلحة والجمهور)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1046" y="3889664"/>
            <a:ext cx="3344185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2800" b="1" dirty="0"/>
              <a:t>الرد على الاستشارة  الثانية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1505" y="4645948"/>
            <a:ext cx="5863054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Y" sz="2800" b="1" dirty="0"/>
              <a:t>تقديم المرشد  مع (الردود / التغيير)  الى مستشار المرشد والموجه التنفيذي(</a:t>
            </a:r>
            <a:r>
              <a:rPr lang="en-US" sz="2800" b="1" dirty="0"/>
              <a:t>NICE</a:t>
            </a:r>
            <a:r>
              <a:rPr lang="ar-SY" sz="2800" b="1" dirty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11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23225"/>
            <a:ext cx="8534399" cy="402336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بعد ان </a:t>
            </a:r>
            <a:r>
              <a:rPr lang="ar-SY" sz="2800" dirty="0"/>
              <a:t>يتم تطوير جميع الأدلة والبيانات والتوصيات ومسارات الرعاية والخوارزميات وجمعها في </a:t>
            </a:r>
            <a:r>
              <a:rPr lang="ar-SY" sz="2800" dirty="0" smtClean="0"/>
              <a:t>المرشد العلاجي بشكل كامل وشفاف</a:t>
            </a:r>
          </a:p>
          <a:p>
            <a:pPr marL="0" indent="0" algn="ctr" rtl="1">
              <a:buNone/>
            </a:pPr>
            <a:r>
              <a:rPr lang="ar-SY" sz="2800" dirty="0" smtClean="0"/>
              <a:t>(متضمنة جميع </a:t>
            </a:r>
            <a:r>
              <a:rPr lang="ar-SY" sz="2800" dirty="0"/>
              <a:t>الدراسات والمراجع </a:t>
            </a:r>
            <a:r>
              <a:rPr lang="ar-SY" sz="2800" dirty="0" smtClean="0"/>
              <a:t>والمقدمة </a:t>
            </a:r>
            <a:r>
              <a:rPr lang="ar-SY" sz="2800" dirty="0"/>
              <a:t>وتفاصيل الطرق </a:t>
            </a:r>
            <a:r>
              <a:rPr lang="ar-SY" sz="2800" dirty="0" smtClean="0"/>
              <a:t>المستخدمة) </a:t>
            </a:r>
          </a:p>
          <a:p>
            <a:pPr marL="0" indent="0" algn="ctr" rtl="1">
              <a:buNone/>
            </a:pPr>
            <a:r>
              <a:rPr lang="ar-SY" sz="3200" b="1" dirty="0" smtClean="0"/>
              <a:t>يتم </a:t>
            </a:r>
            <a:r>
              <a:rPr lang="ar-SY" sz="3200" b="1" dirty="0"/>
              <a:t>تقديم هذا </a:t>
            </a:r>
            <a:r>
              <a:rPr lang="ar-SY" sz="3200" b="1" dirty="0" smtClean="0"/>
              <a:t>"المرشد العلاجي الكامل</a:t>
            </a:r>
            <a:r>
              <a:rPr lang="ar-SY" sz="3200" b="1" dirty="0"/>
              <a:t>" </a:t>
            </a:r>
            <a:r>
              <a:rPr lang="ar-SY" sz="3200" b="1" dirty="0" smtClean="0"/>
              <a:t>إلى </a:t>
            </a:r>
            <a:r>
              <a:rPr lang="en-US" sz="3200" b="1" dirty="0" smtClean="0"/>
              <a:t>NICE</a:t>
            </a:r>
            <a:r>
              <a:rPr lang="ar-SY" sz="3200" b="1" dirty="0" smtClean="0"/>
              <a:t>  ليتم توزيعها </a:t>
            </a:r>
            <a:r>
              <a:rPr lang="ar-SY" sz="3200" b="1" dirty="0"/>
              <a:t>على جميع المنظمات صاحبة المصلحة للتشاور الوطني. </a:t>
            </a:r>
            <a:endParaRPr lang="en-US" sz="3200" b="1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أمام </a:t>
            </a:r>
            <a:r>
              <a:rPr lang="ar-SY" sz="2800" dirty="0"/>
              <a:t>أصحاب المصلحة شهر واحد لإرجاع التعليقات إلى</a:t>
            </a:r>
            <a:r>
              <a:rPr lang="en-US" sz="2800" dirty="0"/>
              <a:t> NICE </a:t>
            </a:r>
            <a:r>
              <a:rPr lang="ar-SY" sz="2800" dirty="0"/>
              <a:t>، </a:t>
            </a:r>
            <a:endParaRPr lang="ar-SY" sz="28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ثم تقوم </a:t>
            </a:r>
            <a:r>
              <a:rPr lang="en-US" sz="2800" dirty="0"/>
              <a:t>NICE</a:t>
            </a:r>
            <a:r>
              <a:rPr lang="ar-SY" sz="2800" dirty="0" smtClean="0"/>
              <a:t> بجمع </a:t>
            </a:r>
            <a:r>
              <a:rPr lang="ar-SY" sz="2800" dirty="0"/>
              <a:t>وتسجيل الردود وإرسالها إلى</a:t>
            </a:r>
            <a:r>
              <a:rPr lang="en-US" sz="2800" dirty="0"/>
              <a:t>  GDG  </a:t>
            </a:r>
            <a:r>
              <a:rPr lang="ar-SY" sz="2800" dirty="0" smtClean="0"/>
              <a:t>والمشاركين المسؤولين</a:t>
            </a:r>
            <a:endParaRPr lang="en-US" sz="2800" dirty="0"/>
          </a:p>
          <a:p>
            <a:pPr algn="r" rtl="1"/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667000" y="457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b="1" dirty="0" smtClean="0"/>
              <a:t>الاستشارة الاولى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392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399" cy="402336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Y" sz="2800" b="1" dirty="0"/>
              <a:t>بعد ذلك </a:t>
            </a:r>
            <a:r>
              <a:rPr lang="ar-SY" sz="2800" b="1" dirty="0" smtClean="0"/>
              <a:t> تعاد من الاستشارة الأولى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Y" sz="2800" dirty="0" smtClean="0"/>
              <a:t>يكون </a:t>
            </a:r>
            <a:r>
              <a:rPr lang="ar-SY" sz="2800" dirty="0"/>
              <a:t>لدى </a:t>
            </a:r>
            <a:r>
              <a:rPr lang="en-US" sz="2800" dirty="0" smtClean="0"/>
              <a:t> GDG  </a:t>
            </a:r>
            <a:r>
              <a:rPr lang="en-US" sz="2800" dirty="0"/>
              <a:t>/ </a:t>
            </a:r>
            <a:r>
              <a:rPr lang="en-US" sz="2800" dirty="0" smtClean="0"/>
              <a:t>NICE  </a:t>
            </a:r>
            <a:r>
              <a:rPr lang="ar-SY" sz="2800" dirty="0" smtClean="0"/>
              <a:t>شهرًا </a:t>
            </a:r>
            <a:r>
              <a:rPr lang="ar-SY" sz="2800" dirty="0"/>
              <a:t>للرد على جميع التعليقات المقدمة من جميع أصحاب المصلحة</a:t>
            </a:r>
            <a:r>
              <a:rPr lang="ar-SY" sz="2800" dirty="0" smtClean="0"/>
              <a:t>.</a:t>
            </a:r>
            <a:endParaRPr lang="en-US" sz="2800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Y" sz="2800" dirty="0" smtClean="0"/>
              <a:t> </a:t>
            </a:r>
            <a:r>
              <a:rPr lang="ar-SY" sz="2800" dirty="0"/>
              <a:t>إذا طلب أصحاب المصلحة إجراء تغيير في </a:t>
            </a:r>
            <a:r>
              <a:rPr lang="ar-SY" sz="2800" dirty="0" smtClean="0"/>
              <a:t>المرشد العلاجي وكان </a:t>
            </a:r>
            <a:r>
              <a:rPr lang="ar-SY" sz="2800" dirty="0"/>
              <a:t>لديهم أدلة أو حجج جيدة لدعم التغييرات ، فإن </a:t>
            </a:r>
            <a:r>
              <a:rPr lang="en-US" sz="2800" dirty="0" smtClean="0"/>
              <a:t>GDG</a:t>
            </a:r>
            <a:r>
              <a:rPr lang="ar-SY" sz="2800" dirty="0" smtClean="0"/>
              <a:t> </a:t>
            </a:r>
            <a:r>
              <a:rPr lang="en-US" sz="2800" dirty="0" smtClean="0"/>
              <a:t> ,</a:t>
            </a:r>
            <a:r>
              <a:rPr lang="ar-SY" sz="2800" dirty="0" smtClean="0"/>
              <a:t>والمشاركين يستجيبان الى اجراء التغيرات . ويشيروا  </a:t>
            </a:r>
            <a:r>
              <a:rPr lang="ar-SY" sz="2800" dirty="0"/>
              <a:t>إلى التغييرات التي تم إجراؤها على هذا  المرشد العلاجي </a:t>
            </a:r>
            <a:r>
              <a:rPr lang="ar-SY" sz="2800" dirty="0" smtClean="0"/>
              <a:t>.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Y" sz="2800" dirty="0" smtClean="0"/>
              <a:t>إذا </a:t>
            </a:r>
            <a:r>
              <a:rPr lang="ar-SY" sz="2800" dirty="0"/>
              <a:t>كانت </a:t>
            </a:r>
            <a:r>
              <a:rPr lang="ar-SY" sz="2800" dirty="0" smtClean="0"/>
              <a:t> </a:t>
            </a:r>
            <a:r>
              <a:rPr lang="en-US" sz="2800" dirty="0" smtClean="0"/>
              <a:t>GDG</a:t>
            </a:r>
            <a:r>
              <a:rPr lang="ar-SY" sz="2800" dirty="0" smtClean="0"/>
              <a:t> </a:t>
            </a:r>
            <a:r>
              <a:rPr lang="en-US" sz="2800" dirty="0" smtClean="0"/>
              <a:t> </a:t>
            </a:r>
            <a:r>
              <a:rPr lang="ar-SY" sz="2800" dirty="0"/>
              <a:t>لا تتفق مع أصحاب المصلحة وتقاوم تغيير  المرشد العلاجي </a:t>
            </a:r>
            <a:r>
              <a:rPr lang="ar-SY" sz="2800" dirty="0" smtClean="0"/>
              <a:t>، </a:t>
            </a:r>
            <a:r>
              <a:rPr lang="ar-SY" sz="2800" dirty="0"/>
              <a:t>فيجب عليهم </a:t>
            </a:r>
            <a:r>
              <a:rPr lang="ar-SY" sz="2800" dirty="0" smtClean="0"/>
              <a:t>الإجابة  </a:t>
            </a:r>
            <a:r>
              <a:rPr lang="ar-SY" sz="2800" dirty="0"/>
              <a:t>بالأدلة والحجج لدعم وجهة نظرهم</a:t>
            </a:r>
            <a:endParaRPr lang="en-US" sz="2800" dirty="0"/>
          </a:p>
          <a:p>
            <a:pPr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23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199" cy="4573694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/>
              <a:t>بعد ذلك ، تُعاد ردود</a:t>
            </a:r>
            <a:r>
              <a:rPr lang="en-US" sz="2800" dirty="0"/>
              <a:t> GDG </a:t>
            </a:r>
            <a:r>
              <a:rPr lang="en-US" sz="2800" dirty="0" smtClean="0"/>
              <a:t> </a:t>
            </a:r>
            <a:r>
              <a:rPr lang="ar-SY" sz="2800" dirty="0" smtClean="0"/>
              <a:t>والمشاركين، مع  </a:t>
            </a:r>
            <a:r>
              <a:rPr lang="ar-SY" sz="2800" dirty="0"/>
              <a:t>جانب </a:t>
            </a:r>
            <a:r>
              <a:rPr lang="ar-SY" sz="2800" dirty="0" smtClean="0"/>
              <a:t>المرشد العلاجي المعدل </a:t>
            </a:r>
            <a:r>
              <a:rPr lang="ar-SY" sz="2800" dirty="0"/>
              <a:t>، إلى أصحاب المصلحة ، </a:t>
            </a:r>
            <a:r>
              <a:rPr lang="ar-SY" sz="2800" b="1" dirty="0"/>
              <a:t>للمرحلة الثانية للتشاور </a:t>
            </a:r>
            <a:r>
              <a:rPr lang="ar-SY" sz="2800" dirty="0"/>
              <a:t>، الذين يعلقون على التغييرات والردود من</a:t>
            </a:r>
            <a:r>
              <a:rPr lang="en-US" sz="2800" dirty="0"/>
              <a:t>  GDG  </a:t>
            </a:r>
            <a:r>
              <a:rPr lang="ar-SY" sz="2800" dirty="0"/>
              <a:t>والمشاركين</a:t>
            </a:r>
            <a:r>
              <a:rPr lang="en-US" sz="2800" dirty="0" smtClean="0"/>
              <a:t>. </a:t>
            </a:r>
            <a:r>
              <a:rPr lang="ar-SY" sz="2800" dirty="0"/>
              <a:t>في حالة عدم موافقة أصحاب المصلحة ، يُطلب من</a:t>
            </a:r>
            <a:r>
              <a:rPr lang="en-US" sz="2800" dirty="0"/>
              <a:t>  GDG  </a:t>
            </a:r>
            <a:r>
              <a:rPr lang="ar-SY" sz="2800" dirty="0" smtClean="0"/>
              <a:t>والمشاركين تبرير </a:t>
            </a:r>
            <a:r>
              <a:rPr lang="ar-SY" sz="2800" dirty="0"/>
              <a:t>ردودهم السابقة على المشاورة الأولى. </a:t>
            </a:r>
            <a:endParaRPr lang="ar-SY" sz="28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b="1" dirty="0" smtClean="0"/>
              <a:t>يُسمح </a:t>
            </a:r>
            <a:r>
              <a:rPr lang="ar-SY" sz="2800" b="1" dirty="0"/>
              <a:t>للجمهور أيضًا بالتعليق في هذه المرحلة. بعد المشاورة الثانية </a:t>
            </a:r>
            <a:r>
              <a:rPr lang="ar-SY" sz="2800" dirty="0"/>
              <a:t>، </a:t>
            </a:r>
            <a:endParaRPr lang="ar-SY" sz="2800" dirty="0" smtClean="0"/>
          </a:p>
          <a:p>
            <a:pPr algn="r" rtl="1">
              <a:buFont typeface="Wingdings" panose="05000000000000000000" pitchFamily="2" charset="2"/>
              <a:buChar char="q"/>
            </a:pPr>
            <a:endParaRPr lang="ar-SY" sz="2800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تقوم</a:t>
            </a:r>
            <a:r>
              <a:rPr lang="en-US" sz="2800" dirty="0" smtClean="0"/>
              <a:t>  </a:t>
            </a:r>
            <a:r>
              <a:rPr lang="en-US" sz="2800" dirty="0"/>
              <a:t>GDG  </a:t>
            </a:r>
            <a:r>
              <a:rPr lang="ar-SY" sz="2800" dirty="0" smtClean="0"/>
              <a:t>والمشاركين بإجراء </a:t>
            </a:r>
            <a:r>
              <a:rPr lang="ar-SY" sz="2800" dirty="0"/>
              <a:t>تغييرات وإجابات نهائية يتم اعتمادها (أو لا) من قبل اللجنة الاستشارية </a:t>
            </a:r>
            <a:r>
              <a:rPr lang="ar-SY" sz="2800" dirty="0" smtClean="0"/>
              <a:t>لمرشدات</a:t>
            </a:r>
            <a:r>
              <a:rPr lang="en-US" sz="2800" dirty="0" smtClean="0"/>
              <a:t> </a:t>
            </a:r>
            <a:r>
              <a:rPr lang="en-US" sz="2800" dirty="0"/>
              <a:t>NICE </a:t>
            </a:r>
            <a:r>
              <a:rPr lang="ar-SY" sz="2800" dirty="0" smtClean="0"/>
              <a:t>والمرشدات العلاجية التنفيذية </a:t>
            </a:r>
            <a:r>
              <a:rPr lang="ar-SY" sz="2800" dirty="0"/>
              <a:t>، الذين يتخذون القرار النهائي بشأن ما إذا كان ينبغي نشر </a:t>
            </a:r>
            <a:r>
              <a:rPr lang="ar-SY" sz="2800" dirty="0" smtClean="0"/>
              <a:t>المرشد العلاجي كدليل</a:t>
            </a:r>
            <a:r>
              <a:rPr lang="en-US" sz="2800" dirty="0" smtClean="0"/>
              <a:t> </a:t>
            </a:r>
            <a:r>
              <a:rPr lang="en-US" sz="2800" dirty="0"/>
              <a:t>NICE </a:t>
            </a:r>
            <a:r>
              <a:rPr lang="ar-SY" sz="2800" dirty="0"/>
              <a:t>مع أو بدون تعديلات أخرى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1336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Y" sz="3600" b="1" dirty="0" smtClean="0"/>
              <a:t>الاستشارة الثانية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328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09"/>
            <a:ext cx="9144000" cy="1066801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rtl="1"/>
            <a:r>
              <a:rPr lang="ar-SY" sz="3600" dirty="0" smtClean="0"/>
              <a:t>الخطوة السادسة :منتجات الدليل العلاجي</a:t>
            </a:r>
            <a:br>
              <a:rPr lang="ar-SY" sz="3600" dirty="0" smtClean="0"/>
            </a:br>
            <a:r>
              <a:rPr lang="en-US" sz="3600" dirty="0" smtClean="0"/>
              <a:t>Step 6: Guideline products</a:t>
            </a:r>
            <a:endParaRPr lang="ar-SY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10600" y="18288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SY" dirty="0"/>
          </a:p>
        </p:txBody>
      </p:sp>
      <p:sp>
        <p:nvSpPr>
          <p:cNvPr id="5" name="Rectangle 4"/>
          <p:cNvSpPr/>
          <p:nvPr/>
        </p:nvSpPr>
        <p:spPr>
          <a:xfrm>
            <a:off x="1949735" y="1828800"/>
            <a:ext cx="4522392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2800" b="1" dirty="0"/>
              <a:t>المرشد العلاجي الكامل (مع كل الأدلة)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0560" y="2619375"/>
            <a:ext cx="6110968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2800" b="1" dirty="0"/>
              <a:t>مرشد علاجي لـ (</a:t>
            </a:r>
            <a:r>
              <a:rPr lang="en-US" sz="2800" b="1" dirty="0"/>
              <a:t>NICE</a:t>
            </a:r>
            <a:r>
              <a:rPr lang="ar-SY" sz="2800" b="1" dirty="0"/>
              <a:t>) (ملخص لجميع التوصيات)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9321" y="3359985"/>
            <a:ext cx="4766048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2800" b="1" dirty="0"/>
              <a:t>إرشادات الخدمة (المستخدمين/ العامين)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1366" y="4066152"/>
            <a:ext cx="1499129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2800" b="1" dirty="0"/>
              <a:t>أداة التدقيق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5832" y="4767345"/>
            <a:ext cx="3793026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2800" b="1" dirty="0"/>
              <a:t>خوارزميات الممارسة السريرية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2673" y="5468538"/>
            <a:ext cx="2146742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2800" b="1" dirty="0"/>
              <a:t>مسارات الرعاية.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00837" y="6217631"/>
            <a:ext cx="2666114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Y" sz="2800" b="1" dirty="0" smtClean="0"/>
              <a:t>بيان تضارب المصالح</a:t>
            </a:r>
            <a:endParaRPr lang="ar-SY" sz="2800" b="1" dirty="0"/>
          </a:p>
        </p:txBody>
      </p:sp>
    </p:spTree>
    <p:extLst>
      <p:ext uri="{BB962C8B-B14F-4D97-AF65-F5344CB8AC3E}">
        <p14:creationId xmlns:p14="http://schemas.microsoft.com/office/powerpoint/2010/main" val="5890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685801"/>
            <a:ext cx="7543801" cy="5183294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SY" sz="2800" b="1" u="sng" dirty="0"/>
              <a:t>يحتوي </a:t>
            </a:r>
            <a:r>
              <a:rPr lang="ar-SY" sz="2800" b="1" u="sng" dirty="0" smtClean="0"/>
              <a:t>المرشد العلاجي الكامل </a:t>
            </a:r>
            <a:r>
              <a:rPr lang="ar-SY" sz="2800" b="1" u="sng" dirty="0"/>
              <a:t>على </a:t>
            </a:r>
            <a:r>
              <a:rPr lang="ar-SY" sz="2800" b="1" u="sng" dirty="0" smtClean="0"/>
              <a:t>:</a:t>
            </a:r>
            <a:endParaRPr lang="en-US" sz="2800" b="1" u="sng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فصول(</a:t>
            </a:r>
            <a:r>
              <a:rPr lang="en-GB" sz="2800" dirty="0" smtClean="0"/>
              <a:t>chapters</a:t>
            </a:r>
            <a:r>
              <a:rPr lang="ar-SY" sz="2800" dirty="0" smtClean="0"/>
              <a:t>) </a:t>
            </a:r>
            <a:r>
              <a:rPr lang="ar-SY" sz="2800" dirty="0"/>
              <a:t>تحتوي على </a:t>
            </a:r>
            <a:r>
              <a:rPr lang="ar-SY" sz="2800" b="1" u="sng" dirty="0"/>
              <a:t>جميع الأدلة والبيانات والتوصيات </a:t>
            </a:r>
            <a:r>
              <a:rPr lang="ar-SY" sz="2800" dirty="0"/>
              <a:t>، حيث يتناول كل فصل </a:t>
            </a:r>
            <a:r>
              <a:rPr lang="ar-SY" sz="2800" dirty="0" smtClean="0"/>
              <a:t>فئة </a:t>
            </a:r>
            <a:r>
              <a:rPr lang="ar-SY" sz="2800" dirty="0"/>
              <a:t>من فئات </a:t>
            </a:r>
            <a:r>
              <a:rPr lang="ar-SY" sz="2800" dirty="0" smtClean="0"/>
              <a:t>التد</a:t>
            </a:r>
            <a:r>
              <a:rPr lang="ar-SY" sz="2800" dirty="0"/>
              <a:t>ا</a:t>
            </a:r>
            <a:r>
              <a:rPr lang="ar-SY" sz="2800" dirty="0" smtClean="0"/>
              <a:t>خل </a:t>
            </a:r>
            <a:r>
              <a:rPr lang="ar-SY" sz="2800" dirty="0"/>
              <a:t>(مثل الدوائية أو النفسية أو المساعدة الذاتية أو مستوى الخدمة). </a:t>
            </a:r>
            <a:endParaRPr lang="en-US" sz="28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وسوف </a:t>
            </a:r>
            <a:r>
              <a:rPr lang="ar-SY" sz="2800" dirty="0"/>
              <a:t>تحتوي أيضًا على </a:t>
            </a:r>
            <a:r>
              <a:rPr lang="ar-SY" sz="2800" b="1" u="sng" dirty="0"/>
              <a:t>الخوارزميات ومسارات الرعاية </a:t>
            </a:r>
            <a:r>
              <a:rPr lang="ar-SY" sz="2800" dirty="0"/>
              <a:t>ذات الصلة بهذا </a:t>
            </a:r>
            <a:r>
              <a:rPr lang="ar-SY" sz="2800" dirty="0" smtClean="0"/>
              <a:t>المرشد العلاجي.</a:t>
            </a:r>
            <a:endParaRPr lang="en-US" sz="28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 </a:t>
            </a:r>
            <a:r>
              <a:rPr lang="ar-SY" sz="2800" dirty="0"/>
              <a:t>بالإضافة إلى ذلك ، سوف يلخص فصل واحد </a:t>
            </a:r>
            <a:r>
              <a:rPr lang="ar-SY" sz="2800" b="1" u="sng" dirty="0"/>
              <a:t>جميع التوصيات في مسار رعاية عملية ومنظم </a:t>
            </a:r>
            <a:r>
              <a:rPr lang="ar-SY" sz="2800" b="1" u="sng" dirty="0" smtClean="0"/>
              <a:t>سريريًا </a:t>
            </a:r>
            <a:r>
              <a:rPr lang="ar-SY" sz="2800" dirty="0" smtClean="0"/>
              <a:t>. </a:t>
            </a:r>
            <a:r>
              <a:rPr lang="ar-SY" sz="2800" dirty="0"/>
              <a:t>يستخلص هذا الفصل ويشكل </a:t>
            </a:r>
            <a:r>
              <a:rPr lang="ar-SY" sz="2800" dirty="0" smtClean="0"/>
              <a:t>"</a:t>
            </a:r>
            <a:r>
              <a:rPr lang="ar-SY" sz="2800" dirty="0"/>
              <a:t> المرشد العلاجي</a:t>
            </a:r>
            <a:r>
              <a:rPr lang="ar-SY" sz="2800" dirty="0" smtClean="0"/>
              <a:t> </a:t>
            </a:r>
            <a:r>
              <a:rPr lang="ar-SY" sz="2800" dirty="0"/>
              <a:t>لـ</a:t>
            </a:r>
            <a:r>
              <a:rPr lang="en-US" sz="2800" dirty="0"/>
              <a:t> NICE" </a:t>
            </a:r>
            <a:r>
              <a:rPr lang="ar-SY" sz="2800" dirty="0"/>
              <a:t>ويتضمن التوصيات فقط</a:t>
            </a:r>
            <a:r>
              <a:rPr lang="en-US" sz="2800" dirty="0" smtClean="0"/>
              <a:t>.</a:t>
            </a:r>
            <a:endParaRPr lang="ar-SY" sz="28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b="1" dirty="0" smtClean="0"/>
              <a:t>أداة تدقيق للمرشد العلاجي تنتجه مجموعة التطوير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b="1" dirty="0"/>
              <a:t>إصدار لمستخدمي الخدمة ومقدمي الرعاية والدعاة والجمهور</a:t>
            </a:r>
            <a:r>
              <a:rPr lang="ar-SY" sz="2800" dirty="0" smtClean="0"/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b="1" dirty="0" smtClean="0"/>
              <a:t>بيان تضارب المصالح </a:t>
            </a:r>
            <a:r>
              <a:rPr lang="ar-SY" sz="2800" b="1" dirty="0" err="1" smtClean="0"/>
              <a:t>لاعضاء</a:t>
            </a:r>
            <a:r>
              <a:rPr lang="ar-SY" sz="2800" b="1" dirty="0" smtClean="0"/>
              <a:t> مجموعة التطوير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785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Y" sz="2800" dirty="0"/>
              <a:t>تظل حقوق الطبع والنشر </a:t>
            </a:r>
            <a:r>
              <a:rPr lang="ar-SY" sz="2800" dirty="0" smtClean="0"/>
              <a:t>للمرشد العلاجي الكامل بيد </a:t>
            </a:r>
            <a:r>
              <a:rPr lang="ar-SY" sz="2800" dirty="0"/>
              <a:t>لجنة التنسيق الوطنية المعنية </a:t>
            </a:r>
            <a:r>
              <a:rPr lang="ar-SY" sz="2800" dirty="0" smtClean="0"/>
              <a:t>لتنشرها</a:t>
            </a:r>
            <a:r>
              <a:rPr lang="ar-SY" sz="2800" dirty="0"/>
              <a:t>. </a:t>
            </a:r>
            <a:endParaRPr lang="ar-SY" sz="2800" dirty="0" smtClean="0"/>
          </a:p>
          <a:p>
            <a:pPr algn="r" rtl="1"/>
            <a:r>
              <a:rPr lang="ar-SY" sz="2800" dirty="0" smtClean="0"/>
              <a:t>يتم </a:t>
            </a:r>
            <a:r>
              <a:rPr lang="ar-SY" sz="2800" dirty="0"/>
              <a:t>بعد ذلك نشر</a:t>
            </a:r>
            <a:r>
              <a:rPr lang="en-US" sz="2800" dirty="0"/>
              <a:t> "NICE guideline" </a:t>
            </a:r>
            <a:r>
              <a:rPr lang="ar-SY" sz="2800" dirty="0"/>
              <a:t>بواسطة</a:t>
            </a:r>
            <a:r>
              <a:rPr lang="en-US" sz="2800" dirty="0"/>
              <a:t> NICE </a:t>
            </a:r>
            <a:r>
              <a:rPr lang="ar-SY" sz="2800" dirty="0"/>
              <a:t>ونشره على جميع المنظمات الصحية والأفراد ذوي الصلة داخل</a:t>
            </a:r>
            <a:r>
              <a:rPr lang="en-US" sz="2800" dirty="0"/>
              <a:t> NHS </a:t>
            </a:r>
            <a:r>
              <a:rPr lang="ar-SY" sz="2800" dirty="0"/>
              <a:t>في إنجلترا وويلز. </a:t>
            </a:r>
            <a:endParaRPr lang="ar-SY" sz="2800" dirty="0" smtClean="0"/>
          </a:p>
          <a:p>
            <a:pPr algn="r" rtl="1"/>
            <a:r>
              <a:rPr lang="ar-SY" sz="2800" dirty="0"/>
              <a:t>يحتوي كل من المرشد العلاجي الكامل و المرشد العلاجي  </a:t>
            </a:r>
            <a:r>
              <a:rPr lang="en-US" sz="2800" dirty="0"/>
              <a:t>NICE </a:t>
            </a:r>
            <a:r>
              <a:rPr lang="ar-SY" sz="2800" dirty="0"/>
              <a:t>أيضًا على </a:t>
            </a:r>
            <a:r>
              <a:rPr lang="ar-SY" sz="2800" b="1" u="sng" dirty="0"/>
              <a:t>أداة تدقيق </a:t>
            </a:r>
            <a:r>
              <a:rPr lang="ar-SY" sz="2800" dirty="0"/>
              <a:t>تم تطويرها بواسطة</a:t>
            </a:r>
            <a:r>
              <a:rPr lang="en-US" sz="2800" dirty="0"/>
              <a:t> GDG </a:t>
            </a:r>
            <a:r>
              <a:rPr lang="ar-SY" sz="2800" dirty="0"/>
              <a:t>لتدقيق تنفيذ المرشد على المستوى المحلي والوطني</a:t>
            </a:r>
            <a:r>
              <a:rPr lang="en-US" sz="2800" dirty="0"/>
              <a:t>.</a:t>
            </a:r>
            <a:endParaRPr lang="ar-SY" sz="2800" dirty="0"/>
          </a:p>
          <a:p>
            <a:pPr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45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3200" dirty="0" err="1" smtClean="0"/>
              <a:t>تستفرق</a:t>
            </a:r>
            <a:r>
              <a:rPr lang="ar-SY" sz="3200" dirty="0" smtClean="0"/>
              <a:t> كل مرحلة 6 أسابيع تقريبا</a:t>
            </a:r>
          </a:p>
          <a:p>
            <a:pPr algn="ctr"/>
            <a:r>
              <a:rPr lang="ar-SY" sz="3200" dirty="0" smtClean="0"/>
              <a:t>يجتمع أعضاء تطوير المرشد حوالي 20 اجتماع</a:t>
            </a:r>
          </a:p>
          <a:p>
            <a:pPr algn="ctr"/>
            <a:r>
              <a:rPr lang="ar-SY" sz="3200" dirty="0" smtClean="0"/>
              <a:t>يستمر الاجتماع  1-2 يوم</a:t>
            </a:r>
          </a:p>
          <a:p>
            <a:pPr algn="ctr"/>
            <a:r>
              <a:rPr lang="ar-SY" sz="3200" dirty="0" smtClean="0"/>
              <a:t>يستغرق تشكيل المرشد النهائي بين 18-28 شهر تقريبا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56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057400"/>
            <a:ext cx="8229600" cy="4038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Y" sz="3200" dirty="0" smtClean="0"/>
              <a:t>تستند</a:t>
            </a:r>
            <a:r>
              <a:rPr lang="ar-SA" sz="3200" dirty="0" smtClean="0"/>
              <a:t> </a:t>
            </a:r>
            <a:r>
              <a:rPr lang="ar-SA" sz="3200" dirty="0"/>
              <a:t>المرشدات السريرية على أفضل الأدلة المتاحة</a:t>
            </a:r>
            <a:r>
              <a:rPr lang="en-US" sz="3200" dirty="0"/>
              <a:t>. </a:t>
            </a:r>
            <a:r>
              <a:rPr lang="ar-SY" sz="3200" dirty="0" smtClean="0"/>
              <a:t>و </a:t>
            </a:r>
            <a:r>
              <a:rPr lang="ar-SA" sz="3200" dirty="0" smtClean="0"/>
              <a:t>تساعد المهنيين </a:t>
            </a:r>
            <a:r>
              <a:rPr lang="ar-SA" sz="3200" dirty="0"/>
              <a:t>في عملهم ، </a:t>
            </a:r>
            <a:endParaRPr lang="ar-SY" sz="3200" dirty="0" smtClean="0"/>
          </a:p>
          <a:p>
            <a:pPr algn="ctr" rtl="1"/>
            <a:r>
              <a:rPr lang="ar-SA" sz="3200" b="1" u="sng" dirty="0" smtClean="0"/>
              <a:t>لكنها </a:t>
            </a:r>
            <a:r>
              <a:rPr lang="ar-SA" sz="3200" b="1" u="sng" dirty="0"/>
              <a:t>لا تحل محل معارفهم ومهاراتهم.</a:t>
            </a:r>
            <a:endParaRPr lang="en-US" sz="3200" b="1" u="sng" dirty="0"/>
          </a:p>
          <a:p>
            <a:pPr algn="r" rtl="1"/>
            <a:endParaRPr lang="en-US" sz="3200" dirty="0" smtClean="0"/>
          </a:p>
          <a:p>
            <a:pPr algn="r" rtl="1"/>
            <a:r>
              <a:rPr lang="ar-SA" sz="3200" dirty="0" smtClean="0"/>
              <a:t>تهدف </a:t>
            </a:r>
            <a:r>
              <a:rPr lang="ar-SA" sz="3200" dirty="0"/>
              <a:t>المرشدات السريرية الجيدة </a:t>
            </a:r>
            <a:r>
              <a:rPr lang="ar-SA" sz="3200" dirty="0" smtClean="0"/>
              <a:t>إلى</a:t>
            </a:r>
            <a:r>
              <a:rPr lang="ar-SY" sz="3200" dirty="0" smtClean="0"/>
              <a:t>: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ar-SA" sz="2800" dirty="0" smtClean="0"/>
              <a:t> </a:t>
            </a:r>
            <a:r>
              <a:rPr lang="ar-SA" sz="2800" dirty="0"/>
              <a:t>تحسين جودة الرعاية الصحية</a:t>
            </a:r>
            <a:r>
              <a:rPr lang="en-US" sz="2800" dirty="0"/>
              <a:t>. </a:t>
            </a:r>
            <a:endParaRPr lang="ar-SY" sz="2800" dirty="0" smtClean="0"/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en-US" sz="2800" dirty="0" smtClean="0"/>
              <a:t>و</a:t>
            </a:r>
            <a:r>
              <a:rPr lang="ar-SA" sz="2800" dirty="0"/>
              <a:t>قد تغير عملية الرعاية الصحية </a:t>
            </a:r>
            <a:endParaRPr lang="ar-SY" sz="2800" dirty="0" smtClean="0"/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ar-SA" sz="2800" dirty="0" smtClean="0"/>
              <a:t>وتحسن </a:t>
            </a:r>
            <a:r>
              <a:rPr lang="ar-SA" sz="2800" dirty="0"/>
              <a:t>فرص </a:t>
            </a:r>
            <a:r>
              <a:rPr lang="ar-SY" sz="2800" dirty="0" smtClean="0"/>
              <a:t>المرضى</a:t>
            </a:r>
            <a:r>
              <a:rPr lang="ar-SA" sz="2800" dirty="0" smtClean="0"/>
              <a:t> </a:t>
            </a:r>
            <a:r>
              <a:rPr lang="ar-SA" sz="2800" dirty="0"/>
              <a:t>في الحصول على أفضل ما يمكن </a:t>
            </a:r>
            <a:r>
              <a:rPr lang="en-US" sz="2800" dirty="0" err="1"/>
              <a:t>من</a:t>
            </a:r>
            <a:r>
              <a:rPr lang="en-US" sz="2800" dirty="0"/>
              <a:t> </a:t>
            </a:r>
            <a:r>
              <a:rPr lang="en-US" sz="2800" dirty="0" err="1"/>
              <a:t>الرعاية</a:t>
            </a:r>
            <a:r>
              <a:rPr lang="en-US" sz="28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9091613" cy="6199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1893148"/>
            <a:ext cx="6394133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 rtl="1"/>
            <a:r>
              <a:rPr lang="ar-SY" sz="2000" b="1" dirty="0"/>
              <a:t>كل شيء يقوله </a:t>
            </a:r>
            <a:r>
              <a:rPr lang="en-US" sz="2000" b="1" dirty="0"/>
              <a:t>NICE </a:t>
            </a:r>
            <a:r>
              <a:rPr lang="ar-SY" sz="2000" b="1" dirty="0"/>
              <a:t>حول </a:t>
            </a:r>
            <a:r>
              <a:rPr lang="ar-SY" sz="2000" b="1" dirty="0" smtClean="0"/>
              <a:t> أي موضوع موجود في  </a:t>
            </a:r>
            <a:r>
              <a:rPr lang="ar-SY" sz="2000" b="1" dirty="0"/>
              <a:t>مخطط انسيابي تفاعلي</a:t>
            </a:r>
            <a:endParaRPr lang="en-US" sz="2000" b="1" dirty="0"/>
          </a:p>
        </p:txBody>
      </p:sp>
      <p:sp>
        <p:nvSpPr>
          <p:cNvPr id="7" name="Up Arrow 6"/>
          <p:cNvSpPr/>
          <p:nvPr/>
        </p:nvSpPr>
        <p:spPr>
          <a:xfrm>
            <a:off x="990600" y="762000"/>
            <a:ext cx="1524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" y="1011982"/>
            <a:ext cx="9053513" cy="422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" y="914400"/>
            <a:ext cx="9296400" cy="450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5240"/>
            <a:ext cx="9144000" cy="63709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Y" sz="2400" b="1" u="sng" dirty="0"/>
              <a:t>كتابة </a:t>
            </a:r>
            <a:r>
              <a:rPr lang="ar-SY" sz="2400" b="1" u="sng" dirty="0" smtClean="0"/>
              <a:t>المرشد العلاجي </a:t>
            </a:r>
            <a:r>
              <a:rPr lang="ar-SY" sz="2400" b="1" dirty="0"/>
              <a:t/>
            </a:r>
            <a:br>
              <a:rPr lang="ar-SY" sz="2400" b="1" dirty="0"/>
            </a:br>
            <a:r>
              <a:rPr lang="ar-SY" sz="2400" b="1" dirty="0" smtClean="0"/>
              <a:t>بعد </a:t>
            </a:r>
            <a:r>
              <a:rPr lang="ar-SY" sz="2400" b="1" dirty="0"/>
              <a:t>تطوير </a:t>
            </a:r>
            <a:r>
              <a:rPr lang="ar-SY" sz="2400" b="1" dirty="0" smtClean="0"/>
              <a:t>المرشد العلاجي ، </a:t>
            </a:r>
            <a:r>
              <a:rPr lang="ar-SY" sz="2400" b="1" dirty="0"/>
              <a:t>يكتب </a:t>
            </a:r>
            <a:r>
              <a:rPr lang="ar-SY" sz="2400" b="1" dirty="0" smtClean="0"/>
              <a:t>المطورون </a:t>
            </a:r>
            <a:r>
              <a:rPr lang="ar-SY" sz="2400" b="1" dirty="0"/>
              <a:t>واللجنة</a:t>
            </a:r>
            <a:r>
              <a:rPr lang="ar-SY" sz="2400" b="1" dirty="0" smtClean="0"/>
              <a:t>: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Y" sz="2400" b="1" dirty="0" smtClean="0"/>
              <a:t>التوصيات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Y" sz="2400" b="1" dirty="0" smtClean="0"/>
              <a:t>توصيات للبحث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Y" sz="2400" b="1" dirty="0" smtClean="0"/>
              <a:t>الأساس </a:t>
            </a:r>
            <a:r>
              <a:rPr lang="ar-SY" sz="2400" b="1" dirty="0"/>
              <a:t>المنطقي للتوصيات ، وتأثيرها المحتمل على </a:t>
            </a:r>
            <a:r>
              <a:rPr lang="ar-SY" sz="2400" b="1" dirty="0" smtClean="0"/>
              <a:t>الممارسة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Y" sz="2400" b="1" dirty="0" smtClean="0"/>
              <a:t>في </a:t>
            </a:r>
            <a:r>
              <a:rPr lang="ar-SY" sz="2400" b="1" dirty="0"/>
              <a:t>سياق </a:t>
            </a:r>
            <a:r>
              <a:rPr lang="ar-SY" sz="2400" b="1" dirty="0" smtClean="0"/>
              <a:t>المرشد العلاجي - </a:t>
            </a:r>
            <a:r>
              <a:rPr lang="ar-SY" sz="2400" b="1" dirty="0"/>
              <a:t>مثل الحاجة </a:t>
            </a:r>
            <a:r>
              <a:rPr lang="ar-SY" sz="2400" b="1" dirty="0" smtClean="0"/>
              <a:t>للمرشد ، </a:t>
            </a:r>
            <a:r>
              <a:rPr lang="ar-SY" sz="2400" b="1" dirty="0"/>
              <a:t>أو سبب بتحديث </a:t>
            </a:r>
            <a:r>
              <a:rPr lang="ar-SY" sz="2400" b="1" dirty="0" smtClean="0"/>
              <a:t>المرشد العلاجي الحالي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Y" sz="2400" b="1" dirty="0" smtClean="0"/>
              <a:t>ملخصات </a:t>
            </a:r>
            <a:r>
              <a:rPr lang="ar-SY" sz="2400" b="1" dirty="0"/>
              <a:t>الأدلة التي تدعم اتخاذ القرارات المشتركة ، إذا كانت هناك نقاط قرار حساسة للأفضليات في </a:t>
            </a:r>
            <a:r>
              <a:rPr lang="ar-SY" sz="2400" b="1" dirty="0" smtClean="0"/>
              <a:t>المرشد العلاجي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Y" sz="2400" b="1" dirty="0" smtClean="0"/>
              <a:t>معلومات </a:t>
            </a:r>
            <a:r>
              <a:rPr lang="ar-SY" sz="2400" b="1" dirty="0"/>
              <a:t>حول التغييرات التي تم إجراؤها على التوصيات المنشورة (إذا كان </a:t>
            </a:r>
            <a:r>
              <a:rPr lang="ar-SY" sz="2400" b="1" dirty="0" smtClean="0"/>
              <a:t>المرشد </a:t>
            </a:r>
            <a:r>
              <a:rPr lang="ar-SY" sz="2400" b="1" dirty="0"/>
              <a:t>هو </a:t>
            </a:r>
            <a:r>
              <a:rPr lang="ar-SY" sz="2400" b="1" dirty="0" smtClean="0"/>
              <a:t>تحديث)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Y" sz="2400" b="1" dirty="0" smtClean="0"/>
              <a:t>ملخصات </a:t>
            </a:r>
            <a:r>
              <a:rPr lang="ar-SY" sz="2400" b="1" dirty="0"/>
              <a:t>منظمة لمناقشات </a:t>
            </a:r>
            <a:r>
              <a:rPr lang="ar-SY" sz="2400" b="1" dirty="0" smtClean="0"/>
              <a:t>اللجنة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Y" sz="2400" b="1" dirty="0" smtClean="0"/>
              <a:t>ملخصات </a:t>
            </a:r>
            <a:r>
              <a:rPr lang="ar-SY" sz="2400" b="1" dirty="0"/>
              <a:t>الأدلة - مع تفاصيل التحليل وأي </a:t>
            </a:r>
            <a:r>
              <a:rPr lang="ar-SY" sz="2400" b="1" dirty="0" smtClean="0"/>
              <a:t>نماذج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Y" sz="2400" b="1" dirty="0" smtClean="0"/>
              <a:t>الأساليب </a:t>
            </a:r>
            <a:r>
              <a:rPr lang="ar-SY" sz="2400" b="1" dirty="0"/>
              <a:t>المستخدمة لتطوير </a:t>
            </a:r>
            <a:r>
              <a:rPr lang="ar-SY" sz="2400" b="1" dirty="0" smtClean="0"/>
              <a:t>المرشد العلاجي - </a:t>
            </a:r>
            <a:r>
              <a:rPr lang="ar-SY" sz="2400" b="1" dirty="0"/>
              <a:t>تسليط الضوء على أسباب الخيارات المتخذة ، </a:t>
            </a:r>
            <a:r>
              <a:rPr lang="ar-SY" sz="2400" b="1" dirty="0" smtClean="0"/>
              <a:t>وأي </a:t>
            </a:r>
            <a:r>
              <a:rPr lang="ar-SY" sz="2400" b="1" dirty="0"/>
              <a:t>انحرافات عن الطرق والعمليات الموضحة في هذا </a:t>
            </a:r>
            <a:r>
              <a:rPr lang="ar-SY" sz="2400" b="1" dirty="0" smtClean="0"/>
              <a:t>الدليل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A" sz="2400" b="1" dirty="0" smtClean="0"/>
              <a:t>بيان </a:t>
            </a:r>
            <a:r>
              <a:rPr lang="ar-SA" sz="2400" b="1" dirty="0"/>
              <a:t>تضارب المصالح </a:t>
            </a:r>
            <a:endParaRPr lang="ar-SY" sz="2400" b="1" dirty="0" smtClean="0"/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22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6550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1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2366"/>
            <a:ext cx="7162800" cy="672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7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52400"/>
            <a:ext cx="8991600" cy="605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9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85"/>
            <a:ext cx="8534400" cy="641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0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6605"/>
            <a:ext cx="8575014" cy="703996"/>
          </a:xfrm>
          <a:solidFill>
            <a:srgbClr val="FF00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 rtl="1"/>
            <a:r>
              <a:rPr lang="ar-SY" sz="4000" b="1" dirty="0" smtClean="0"/>
              <a:t>معاير </a:t>
            </a:r>
            <a:r>
              <a:rPr lang="en-US" sz="4000" b="1" dirty="0" smtClean="0"/>
              <a:t>CMPCNAG</a:t>
            </a:r>
            <a:r>
              <a:rPr lang="ar-SY" sz="4000" b="1" dirty="0" smtClean="0"/>
              <a:t> واستمارة  تطوير المرشد العلاجي</a:t>
            </a:r>
            <a:endParaRPr lang="ar-SY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56014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6436" y="4397515"/>
            <a:ext cx="4419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sz="2400" b="1" dirty="0" smtClean="0"/>
              <a:t>العنوان المؤقت للمعايير والمرشد العلاجي</a:t>
            </a:r>
            <a:endParaRPr lang="ar-SY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79093" y="4862810"/>
            <a:ext cx="4419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sz="2400" b="1" dirty="0" smtClean="0"/>
              <a:t>رئيس مجموعة تطوير المرشد العلاجي</a:t>
            </a:r>
            <a:endParaRPr lang="ar-SY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68207" y="5412432"/>
            <a:ext cx="4419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sz="2400" b="1" dirty="0" smtClean="0"/>
              <a:t>اعضاء مجموعة تطوير المرشد العلاجي</a:t>
            </a:r>
            <a:endParaRPr lang="ar-SY" sz="2400" b="1" dirty="0"/>
          </a:p>
        </p:txBody>
      </p:sp>
    </p:spTree>
    <p:extLst>
      <p:ext uri="{BB962C8B-B14F-4D97-AF65-F5344CB8AC3E}">
        <p14:creationId xmlns:p14="http://schemas.microsoft.com/office/powerpoint/2010/main" val="21572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1.48148E-6 C 0.00364 -0.02431 0.00312 -0.01412 0.00052 -0.05301 C 0.00017 -0.05648 -0.00122 -0.0632 -0.00122 -0.06273 C -0.00087 -0.08102 -0.00105 -0.09908 0.00052 -0.11644 C 0.00139 -0.12824 0.00694 -0.12732 0.01076 -0.1331 C 0.01614 -0.14074 0.01753 -0.14607 0.021 -0.15625 C 0.02934 -0.21852 0.02621 -0.22616 0.0125 -0.26945 C 0.01041 -0.28403 0.0092 -0.30857 0.00364 -0.31921 " pathEditMode="relative" rAng="0" ptsTypes="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01215 -0.02916 0.00122 -0.00092 5E-6 -0.07615 C -0.00416 -0.3037 0.05191 -0.23773 -0.00834 -0.30602 C -0.01216 -0.31736 -0.01355 -0.35208 -0.01355 -0.3143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21 -0.00232 0.00955 -0.00556 0.01424 -0.00949 C 0.03664 -0.08171 0.02483 -0.16273 0.00712 -0.23333 C 0.00677 -0.24908 0.00712 -0.29259 0.00243 -0.31111 C 0.00521 -0.27871 0.00712 -0.24468 0.00712 -0.21273 " pathEditMode="relative" ptsTypes="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34" y="951910"/>
            <a:ext cx="9213233" cy="49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537382" y="1339334"/>
            <a:ext cx="379302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SA" sz="2400" dirty="0" smtClean="0"/>
              <a:t>ما هو ال</a:t>
            </a:r>
            <a:r>
              <a:rPr lang="ar-SY" sz="2400" dirty="0" smtClean="0"/>
              <a:t>غرض</a:t>
            </a:r>
            <a:r>
              <a:rPr lang="ar-SA" sz="2400" dirty="0" smtClean="0"/>
              <a:t> العام للمرشد العلاجي؟</a:t>
            </a:r>
            <a:endParaRPr lang="en-US" sz="2400" dirty="0"/>
          </a:p>
        </p:txBody>
      </p:sp>
      <p:sp>
        <p:nvSpPr>
          <p:cNvPr id="5" name="مستطيل 4"/>
          <p:cNvSpPr/>
          <p:nvPr/>
        </p:nvSpPr>
        <p:spPr>
          <a:xfrm>
            <a:off x="3657600" y="2282139"/>
            <a:ext cx="533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000" dirty="0"/>
              <a:t>ما هي الأسئلة السريرية أو الرعاية الصحية أو الاجتماعية التي يغطيها </a:t>
            </a:r>
            <a:r>
              <a:rPr lang="ar-SA" sz="2000" dirty="0" smtClean="0"/>
              <a:t>الم</a:t>
            </a:r>
            <a:r>
              <a:rPr lang="ar-SY" sz="2000" dirty="0" smtClean="0"/>
              <a:t>رشد العلاجي</a:t>
            </a:r>
            <a:r>
              <a:rPr lang="ar-SA" sz="2000" dirty="0" smtClean="0"/>
              <a:t>؟</a:t>
            </a:r>
            <a:endParaRPr lang="en-US" sz="2000" dirty="0"/>
          </a:p>
        </p:txBody>
      </p:sp>
      <p:sp>
        <p:nvSpPr>
          <p:cNvPr id="6" name="مستطيل 5"/>
          <p:cNvSpPr/>
          <p:nvPr/>
        </p:nvSpPr>
        <p:spPr>
          <a:xfrm>
            <a:off x="3848100" y="3258397"/>
            <a:ext cx="4953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كيف اخترت الأسئلة السريرية؟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ar-SA" sz="2000" dirty="0"/>
              <a:t>إعطاء تفاصيل لماذا اخترت هذه الطريقة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621156" y="4447423"/>
            <a:ext cx="393889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S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من هم </a:t>
            </a:r>
            <a:r>
              <a:rPr lang="ar-SY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المرضى</a:t>
            </a:r>
            <a:r>
              <a:rPr lang="ar-S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الذي يغطيهم في المرشد العلاجي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؟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443222" y="5403950"/>
            <a:ext cx="444063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</a:rPr>
              <a:t>من هم المستخدمون المستهدفون </a:t>
            </a:r>
            <a:r>
              <a:rPr lang="ar-SY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في المرشد العلاجي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؟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691574" y="361162"/>
            <a:ext cx="3913251" cy="55335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الغرض والنطاق للمرشد العلاجي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dirty="0" smtClean="0"/>
              <a:t>ما هو الهدف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Y" sz="4400" dirty="0"/>
              <a:t>الهدف  من انشائها هو الحد من التباين في كمية ونوعية العلاجات والرعاية </a:t>
            </a:r>
            <a:r>
              <a:rPr lang="ar-SY" sz="4400" dirty="0" smtClean="0"/>
              <a:t>الصحية</a:t>
            </a:r>
            <a:r>
              <a:rPr lang="en-US" sz="4400" dirty="0" smtClean="0"/>
              <a:t>  </a:t>
            </a:r>
            <a:r>
              <a:rPr lang="ar-SY" sz="4400" dirty="0" smtClean="0"/>
              <a:t>التي تقدم للمرضى من قبل العاملين في الخدمات الصحية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003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783706"/>
              </p:ext>
            </p:extLst>
          </p:nvPr>
        </p:nvGraphicFramePr>
        <p:xfrm>
          <a:off x="381000" y="4019274"/>
          <a:ext cx="8382000" cy="2152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3696825709"/>
                    </a:ext>
                  </a:extLst>
                </a:gridCol>
              </a:tblGrid>
              <a:tr h="2152925">
                <a:tc>
                  <a:txBody>
                    <a:bodyPr/>
                    <a:lstStyle/>
                    <a:p>
                      <a:pPr marL="342900" marR="0" indent="-34290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Y" sz="2400" dirty="0" smtClean="0">
                          <a:effectLst/>
                        </a:rPr>
                        <a:t>يمكن </a:t>
                      </a:r>
                      <a:r>
                        <a:rPr lang="ar-SY" sz="2400" dirty="0" err="1" smtClean="0">
                          <a:effectLst/>
                        </a:rPr>
                        <a:t>لاي</a:t>
                      </a:r>
                      <a:r>
                        <a:rPr lang="ar-SY" sz="2400" dirty="0" smtClean="0">
                          <a:effectLst/>
                        </a:rPr>
                        <a:t> عضو من أعضاء تطوير المرشد العلاجي دعوة أي شخص للمشاركة</a:t>
                      </a:r>
                      <a:r>
                        <a:rPr lang="ar-SY" sz="2400" baseline="0" dirty="0" smtClean="0">
                          <a:effectLst/>
                        </a:rPr>
                        <a:t> </a:t>
                      </a:r>
                    </a:p>
                    <a:p>
                      <a:pPr marL="342900" marR="0" indent="-34290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Y" sz="2400" baseline="0" dirty="0" smtClean="0">
                          <a:effectLst/>
                        </a:rPr>
                        <a:t>قد يشارك في تطوير الأسئلة السريرية او الاستمارة او في كل مراحل المرشد</a:t>
                      </a:r>
                    </a:p>
                    <a:p>
                      <a:pPr marL="342900" marR="0" indent="-34290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Y" sz="2400" baseline="0" dirty="0" smtClean="0">
                          <a:effectLst/>
                        </a:rPr>
                        <a:t>قد يلجأ الى تدريبهم قبل حضور الاجتماعات لفهم مراحل التطوير او يجلس بجوار أي اخصائي صحة ليقدم له الدعم والمشورة</a:t>
                      </a:r>
                      <a:endParaRPr lang="ar-SY" sz="2400" dirty="0" smtClean="0">
                        <a:effectLst/>
                      </a:endParaRPr>
                    </a:p>
                    <a:p>
                      <a:pPr marL="342900" marR="0" indent="-34290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SY" sz="2400" dirty="0" smtClean="0">
                          <a:effectLst/>
                        </a:rPr>
                        <a:t>المهم ان يكون لهم تعليق في نهاية</a:t>
                      </a:r>
                      <a:r>
                        <a:rPr lang="ar-SY" sz="2400" baseline="0" dirty="0" smtClean="0">
                          <a:effectLst/>
                        </a:rPr>
                        <a:t> كل اجتماع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8652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361"/>
            <a:ext cx="8991860" cy="22203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1773" y="1221509"/>
            <a:ext cx="568617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</a:rPr>
              <a:t>مشاركة أصحاب المصلحة في تطوير المرشدات العلاجية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10000" y="2524375"/>
            <a:ext cx="4953000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</a:rPr>
              <a:t>كيف ستضم ممثلين </a:t>
            </a:r>
            <a:r>
              <a:rPr lang="ar-SY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عن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</a:rPr>
              <a:t>السكان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</a:t>
            </a:r>
            <a:r>
              <a:rPr lang="ar-SY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مستهدفين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 ومستخدمين</a:t>
            </a:r>
            <a:r>
              <a:rPr lang="ar-SY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 الدليل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في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</a:rPr>
              <a:t>تطوير </a:t>
            </a:r>
            <a:r>
              <a:rPr lang="ar-SY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المرشد العلاجي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؟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552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94763"/>
            <a:ext cx="8458200" cy="5608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9407" y="178231"/>
            <a:ext cx="227658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SA" sz="2800" b="1" dirty="0">
                <a:ea typeface="Times New Roman" panose="02020603050405020304" pitchFamily="18" charset="0"/>
              </a:rPr>
              <a:t>تطوير البروتوكول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33040" y="1401711"/>
            <a:ext cx="2861681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SA" sz="2400" b="1" dirty="0" smtClean="0">
                <a:ea typeface="Times New Roman" panose="02020603050405020304" pitchFamily="18" charset="0"/>
              </a:rPr>
              <a:t>البيانات التي </a:t>
            </a:r>
            <a:r>
              <a:rPr lang="ar-SA" sz="2400" b="1" dirty="0" err="1" smtClean="0">
                <a:ea typeface="Times New Roman" panose="02020603050405020304" pitchFamily="18" charset="0"/>
              </a:rPr>
              <a:t>سيبجث</a:t>
            </a:r>
            <a:r>
              <a:rPr lang="ar-SA" sz="2400" b="1" dirty="0" smtClean="0">
                <a:ea typeface="Times New Roman" panose="02020603050405020304" pitchFamily="18" charset="0"/>
              </a:rPr>
              <a:t> عنها؟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4574387" y="2350787"/>
            <a:ext cx="2803973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</a:rPr>
              <a:t>مصطلحات البحث الرئيسية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680516" y="3895701"/>
            <a:ext cx="2714205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SY" sz="2400" b="1" dirty="0">
                <a:ea typeface="Times New Roman" panose="02020603050405020304" pitchFamily="18" charset="0"/>
              </a:rPr>
              <a:t>معايير الدخول والاستبعاد.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411485" y="5624640"/>
            <a:ext cx="1252266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SY" sz="2400" b="1" dirty="0">
                <a:ea typeface="Times New Roman" panose="02020603050405020304" pitchFamily="18" charset="0"/>
              </a:rPr>
              <a:t>تقييم الادلة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42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6" y="732842"/>
            <a:ext cx="8698766" cy="1705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160950"/>
            <a:ext cx="1912703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SA" sz="2400" b="1" dirty="0">
                <a:ea typeface="Times New Roman" panose="02020603050405020304" pitchFamily="18" charset="0"/>
              </a:rPr>
              <a:t>صناعة التوصيات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319407" y="178231"/>
            <a:ext cx="227658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SA" sz="2800" b="1" dirty="0">
                <a:ea typeface="Times New Roman" panose="02020603050405020304" pitchFamily="18" charset="0"/>
              </a:rPr>
              <a:t>تطوير البروتوكول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49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94" y="1252221"/>
            <a:ext cx="9056457" cy="2720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941657"/>
            <a:ext cx="2464136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SY" sz="2400" b="1" dirty="0"/>
              <a:t>الجدول الزمني المقترح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076242" y="1920791"/>
            <a:ext cx="2617169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ar-SY" sz="2000" b="1" dirty="0" smtClean="0"/>
              <a:t>جمع البيانات مع التدقيق 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5918623" y="2403322"/>
            <a:ext cx="289534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GDG</a:t>
            </a:r>
            <a:r>
              <a:rPr lang="ar-SY" b="1" dirty="0" smtClean="0">
                <a:latin typeface="Arial" panose="020B0604020202020204" pitchFamily="34" charset="0"/>
              </a:rPr>
              <a:t>عرض البيانات ضمن اجتماع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982255" y="2868889"/>
            <a:ext cx="2874505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SY" sz="2000" smtClean="0"/>
              <a:t>فترة التشاور والمراجعة الخارجية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025047" y="3377372"/>
            <a:ext cx="2788920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ar-SY" sz="2000" b="1" dirty="0" smtClean="0">
                <a:latin typeface="Arial" panose="020B0604020202020204" pitchFamily="34" charset="0"/>
              </a:rPr>
              <a:t>التقديم النهائي للمرشد العلاجي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6393430" y="1399117"/>
            <a:ext cx="2052153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 smtClean="0">
                <a:latin typeface="Arial" panose="020B0604020202020204" pitchFamily="34" charset="0"/>
              </a:rPr>
              <a:t>المراجعات المنهجية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13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093487"/>
              </p:ext>
            </p:extLst>
          </p:nvPr>
        </p:nvGraphicFramePr>
        <p:xfrm>
          <a:off x="6458" y="1146237"/>
          <a:ext cx="8763000" cy="5215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7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Implementation &amp; Applicability of Guideline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تنفيذ وتطبيق المرشد العلاجي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40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كيف تخطط لدعم تنفيذ المرشد العلاجي؟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مثلا اختبار أدوات التدقيق وإتاحتها ، منشورات المريض ، المنشورات / المؤتمرات ، شرائح العرض </a:t>
                      </a:r>
                      <a:r>
                        <a:rPr lang="ar-SA" sz="2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التقديمي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3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كيف ستفكر في التكلفة والآثار التنظيمية لتنفيذ هذا المرشد العلاجي؟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مثلا البحث عن تحليلات التكلفة الحالية ، أو أصحاب المصلحة أو مراجعة التشاور من المرشدات العلاجية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76854"/>
            <a:ext cx="7467600" cy="101438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/>
              <a:t>Implementation &amp; Applicability of Guideline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2800" b="1" dirty="0"/>
              <a:t>تنفيذ وتطبيق المرشد العلاجي</a:t>
            </a:r>
            <a:endParaRPr lang="en-US" sz="28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9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15947"/>
              </p:ext>
            </p:extLst>
          </p:nvPr>
        </p:nvGraphicFramePr>
        <p:xfrm>
          <a:off x="152400" y="1472631"/>
          <a:ext cx="8991600" cy="4792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Independence and Conflicts of Interest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0" dirty="0" smtClean="0">
                          <a:solidFill>
                            <a:schemeClr val="tx1"/>
                          </a:solidFill>
                          <a:effectLst/>
                        </a:rPr>
                        <a:t>الاستقلال</a:t>
                      </a:r>
                      <a:r>
                        <a:rPr lang="ar-SY" sz="2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ية</a:t>
                      </a:r>
                      <a:r>
                        <a:rPr lang="ar-SA" sz="2800" b="0" dirty="0" smtClean="0">
                          <a:solidFill>
                            <a:schemeClr val="tx1"/>
                          </a:solidFill>
                          <a:effectLst/>
                        </a:rPr>
                        <a:t> وتضارب المصالح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  <a:effectLst/>
                        </a:rPr>
                        <a:t>من </a:t>
                      </a:r>
                      <a:r>
                        <a:rPr lang="ar-SA" sz="2800" dirty="0">
                          <a:solidFill>
                            <a:schemeClr val="tx1"/>
                          </a:solidFill>
                          <a:effectLst/>
                        </a:rPr>
                        <a:t>المتوقع أن التمويل غير مطلوب عادة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  <a:effectLst/>
                        </a:rPr>
                        <a:t>هل </a:t>
                      </a:r>
                      <a:r>
                        <a:rPr lang="ar-SA" sz="2800" dirty="0">
                          <a:solidFill>
                            <a:schemeClr val="tx1"/>
                          </a:solidFill>
                          <a:effectLst/>
                        </a:rPr>
                        <a:t>هناك أي منظمات تساعد في تمويل المرشد العلاجي؟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4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  <a:effectLst/>
                        </a:rPr>
                        <a:t>سيحتاج </a:t>
                      </a:r>
                      <a:r>
                        <a:rPr lang="ar-SA" sz="2800" dirty="0">
                          <a:solidFill>
                            <a:schemeClr val="tx1"/>
                          </a:solidFill>
                          <a:effectLst/>
                        </a:rPr>
                        <a:t>جميع أعضاء مجموعة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Guideline Development Group </a:t>
                      </a:r>
                      <a:r>
                        <a:rPr lang="ar-SA" sz="2800" dirty="0">
                          <a:solidFill>
                            <a:schemeClr val="tx1"/>
                          </a:solidFill>
                          <a:effectLst/>
                        </a:rPr>
                        <a:t>إلى تقديم بيان تضارب المصالح عند تقديم المرشد العلاجي المكتمل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ar-SA" sz="2800" dirty="0">
                          <a:solidFill>
                            <a:schemeClr val="tx1"/>
                          </a:solidFill>
                          <a:effectLst/>
                        </a:rPr>
                        <a:t>إذا كنت على دراية بتعارض كبير في المصالح قبل ذلك ، فينبغي الإعلان عن ذلك 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  <a:effectLst/>
                        </a:rPr>
                        <a:t>أدناه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Conflicts of Interest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tx1"/>
                          </a:solidFill>
                          <a:effectLst/>
                        </a:rPr>
                        <a:t>تضارب المصالح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85900" y="304800"/>
            <a:ext cx="6324600" cy="101438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/>
              <a:t>Independence and Conflicts of Interest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SA" sz="2800" b="1" dirty="0" smtClean="0"/>
              <a:t>الاستقلال</a:t>
            </a:r>
            <a:r>
              <a:rPr lang="ar-SY" sz="2800" b="1" dirty="0" err="1" smtClean="0"/>
              <a:t>ية</a:t>
            </a:r>
            <a:r>
              <a:rPr lang="ar-SA" sz="2800" b="1" dirty="0" smtClean="0"/>
              <a:t> </a:t>
            </a:r>
            <a:r>
              <a:rPr lang="ar-SA" sz="2800" b="1" dirty="0"/>
              <a:t>وتضارب المصالح</a:t>
            </a:r>
            <a:endParaRPr lang="en-US" sz="28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00AC-F224-446A-B369-C148253966BA}" type="slidenum">
              <a:rPr lang="ar-SY" altLang="en-US"/>
              <a:pPr/>
              <a:t>86</a:t>
            </a:fld>
            <a:endParaRPr lang="en-US" altLang="en-US"/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685800" y="838200"/>
            <a:ext cx="7924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600" b="1">
                <a:latin typeface="Times New Roman" panose="02020603050405020304" pitchFamily="18" charset="0"/>
                <a:cs typeface="Arial" panose="020B0604020202020204" pitchFamily="34" charset="0"/>
              </a:rPr>
              <a:t>THINK  BIG !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2362200" y="27432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Arial" panose="020B0604020202020204" pitchFamily="34" charset="0"/>
              </a:rPr>
              <a:t>start  small.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609600" y="4267200"/>
            <a:ext cx="7694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>
                <a:latin typeface="Univers" pitchFamily="34" charset="0"/>
                <a:cs typeface="Arial" panose="020B0604020202020204" pitchFamily="34" charset="0"/>
              </a:rPr>
              <a:t>ACT  NOW</a:t>
            </a:r>
          </a:p>
        </p:txBody>
      </p:sp>
    </p:spTree>
    <p:extLst>
      <p:ext uri="{BB962C8B-B14F-4D97-AF65-F5344CB8AC3E}">
        <p14:creationId xmlns:p14="http://schemas.microsoft.com/office/powerpoint/2010/main" val="24091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build="p" autoUpdateAnimBg="0" advAuto="0"/>
      <p:bldP spid="161795" grpId="0" build="p" autoUpdateAnimBg="0"/>
      <p:bldP spid="16179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84996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r" rtl="1"/>
            <a:r>
              <a:rPr lang="ar-SY" dirty="0" smtClean="0"/>
              <a:t>من يصنع المرشدات العلاجية؟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5734"/>
            <a:ext cx="7985761" cy="4023360"/>
          </a:xfrm>
        </p:spPr>
        <p:txBody>
          <a:bodyPr>
            <a:normAutofit/>
          </a:bodyPr>
          <a:lstStyle/>
          <a:p>
            <a:pPr algn="r" rtl="1"/>
            <a:r>
              <a:rPr lang="ar-SY" sz="2800" dirty="0" smtClean="0"/>
              <a:t>هناك منظمات صحية  حكومية وغير حكومية ودولية تقوم بتصنيع مرشدات علاجية.</a:t>
            </a:r>
          </a:p>
          <a:p>
            <a:pPr algn="r" rtl="1"/>
            <a:r>
              <a:rPr lang="ar-SY" sz="2800" dirty="0" smtClean="0"/>
              <a:t>وكافة  هذه المنظمات تستند الى مبادئ عالمية موحدة  في تصنيع المرشدات مثل :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2800" dirty="0" smtClean="0"/>
              <a:t>أداة البحث </a:t>
            </a:r>
            <a:r>
              <a:rPr lang="ar-SY" sz="2800" dirty="0"/>
              <a:t>والتقييم </a:t>
            </a:r>
            <a:r>
              <a:rPr lang="ar-SY" sz="2800" dirty="0" smtClean="0"/>
              <a:t>للمرشدات </a:t>
            </a:r>
            <a:r>
              <a:rPr lang="ar-SY" sz="2800" dirty="0"/>
              <a:t>السريرية </a:t>
            </a:r>
            <a:r>
              <a:rPr lang="ar-SY" sz="2800" dirty="0" smtClean="0"/>
              <a:t>(</a:t>
            </a:r>
            <a:r>
              <a:rPr lang="ar-SY" sz="2800" dirty="0"/>
              <a:t>الجزء الثاني) (</a:t>
            </a:r>
            <a:r>
              <a:rPr lang="en-US" sz="2800" dirty="0"/>
              <a:t>AGREE II) </a:t>
            </a:r>
            <a:r>
              <a:rPr lang="ar-SY" sz="2800" dirty="0"/>
              <a:t>)</a:t>
            </a:r>
            <a:r>
              <a:rPr lang="en-US" sz="2800" dirty="0"/>
              <a:t> </a:t>
            </a:r>
            <a:r>
              <a:rPr lang="ar-SY" sz="2800" dirty="0" smtClean="0"/>
              <a:t>(كندي)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en-US" sz="2800" dirty="0" err="1"/>
              <a:t>GuideLine</a:t>
            </a:r>
            <a:r>
              <a:rPr lang="en-US" sz="2800" dirty="0"/>
              <a:t> </a:t>
            </a:r>
            <a:r>
              <a:rPr lang="en-US" sz="2800" dirty="0" err="1"/>
              <a:t>Implementability</a:t>
            </a:r>
            <a:r>
              <a:rPr lang="en-US" sz="2800" dirty="0"/>
              <a:t> Appraisal v. </a:t>
            </a:r>
            <a:r>
              <a:rPr lang="en-US" sz="2800" dirty="0" smtClean="0"/>
              <a:t>2.0</a:t>
            </a:r>
            <a:r>
              <a:rPr lang="ar-SY" sz="2800" dirty="0" smtClean="0"/>
              <a:t>(</a:t>
            </a:r>
            <a:r>
              <a:rPr lang="en-US" sz="2800" dirty="0" smtClean="0"/>
              <a:t>GLIA</a:t>
            </a:r>
            <a:r>
              <a:rPr lang="ar-SY" sz="2800" dirty="0" smtClean="0"/>
              <a:t>) (امريكي)</a:t>
            </a:r>
            <a:endParaRPr lang="ar-SY" sz="3600" dirty="0"/>
          </a:p>
          <a:p>
            <a:pPr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78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12136</TotalTime>
  <Words>3936</Words>
  <Application>Microsoft Office PowerPoint</Application>
  <PresentationFormat>On-screen Show (4:3)</PresentationFormat>
  <Paragraphs>431</Paragraphs>
  <Slides>86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Arial</vt:lpstr>
      <vt:lpstr>Arial-BoldMT</vt:lpstr>
      <vt:lpstr>ArialMT</vt:lpstr>
      <vt:lpstr>Calibri</vt:lpstr>
      <vt:lpstr>Calibri Light</vt:lpstr>
      <vt:lpstr>Times New Roman</vt:lpstr>
      <vt:lpstr>Univers</vt:lpstr>
      <vt:lpstr>Wingdings</vt:lpstr>
      <vt:lpstr>Retrospect</vt:lpstr>
      <vt:lpstr>المرشدات العلاجية وطريقة صناعتها</vt:lpstr>
      <vt:lpstr>PowerPoint Presentation</vt:lpstr>
      <vt:lpstr>PowerPoint Presentation</vt:lpstr>
      <vt:lpstr>تعريف المرشد العلاجي السريري</vt:lpstr>
      <vt:lpstr>وأيضا تستخدم  المرشدات العلاجية السريرية</vt:lpstr>
      <vt:lpstr>PowerPoint Presentation</vt:lpstr>
      <vt:lpstr>PowerPoint Presentation</vt:lpstr>
      <vt:lpstr>ما هو الهدف ؟</vt:lpstr>
      <vt:lpstr>من يصنع المرشدات العلاجية؟</vt:lpstr>
      <vt:lpstr>PowerPoint Presentation</vt:lpstr>
      <vt:lpstr>PowerPoint Presentation</vt:lpstr>
      <vt:lpstr>PowerPoint Presentation</vt:lpstr>
      <vt:lpstr>WHO handbook for guideline development, 2nd ed 2014</vt:lpstr>
      <vt:lpstr>PowerPoint Presentation</vt:lpstr>
      <vt:lpstr>PowerPoint Presentation</vt:lpstr>
      <vt:lpstr>PowerPoint Presentation</vt:lpstr>
      <vt:lpstr>PowerPoint Presentation</vt:lpstr>
      <vt:lpstr>معلومات حول هذا الدليل</vt:lpstr>
      <vt:lpstr>على ماذا يستند هذا الدليل؟</vt:lpstr>
      <vt:lpstr>PowerPoint Presentation</vt:lpstr>
      <vt:lpstr>المراحل الرئيسية لتطوير المرشد العلاجي</vt:lpstr>
      <vt:lpstr>اختيار مواضيع المرشدات العلاجية The Topic</vt:lpstr>
      <vt:lpstr>تعتمد القرارات المتعلقة  باختيار المواضيع  التي سيتم تطوير مرشدات  بشأنها والموجودة في المكتبة ، على عدة  عوامل مثل:</vt:lpstr>
      <vt:lpstr>خطوات تصنيع المرشد العلاجي (مرشدات NICE) 6 خطوات </vt:lpstr>
      <vt:lpstr>الخطوة الأولى: تشكيل النطاق و GDG Scope and guideline development  group</vt:lpstr>
      <vt:lpstr>الخطوة الاولى Scope and guideline development  group</vt:lpstr>
      <vt:lpstr>بعد الاتفاق على موضوع المرشد ، يتم إنتاج النطاق  scope  (المنظور). </vt:lpstr>
      <vt:lpstr>أيضا يتضمن النطاق:</vt:lpstr>
      <vt:lpstr>PowerPoint Presentation</vt:lpstr>
      <vt:lpstr>من يشارك في تطوير المرشد العلاجي </vt:lpstr>
      <vt:lpstr>PowerPoint Presentation</vt:lpstr>
      <vt:lpstr>بعد تحديد النطاق وتسمية المشاركين </vt:lpstr>
      <vt:lpstr>الاجتماعات وفترة انتاج المرشد</vt:lpstr>
      <vt:lpstr>Step 2 الخطوة الثانية Finding the evidence البحث عن ادلة </vt:lpstr>
      <vt:lpstr>الاجتماع الثاني: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تقييم ونقد الدراسات المستخرجة  و تصنيفها حسب قوة الدليل</vt:lpstr>
      <vt:lpstr>PowerPoint Presentation</vt:lpstr>
      <vt:lpstr>مراجعة الأدلة</vt:lpstr>
      <vt:lpstr>PowerPoint Presentation</vt:lpstr>
      <vt:lpstr>مقياس تصنيف النتائج حسب الأولوية  </vt:lpstr>
      <vt:lpstr>PowerPoint Presentation</vt:lpstr>
      <vt:lpstr>المرحلة الرابعة :من التوصيات الى كتابة المرشد العلاجي from recommendations to writing the guideline</vt:lpstr>
      <vt:lpstr>PowerPoint Presentation</vt:lpstr>
      <vt:lpstr>PowerPoint Presentation</vt:lpstr>
      <vt:lpstr>PowerPoint Presentation</vt:lpstr>
      <vt:lpstr>Recommendations that must (or must not) be followed </vt:lpstr>
      <vt:lpstr>Recommendations that should (or should not) be followed– a ‘strong’ recommendation </vt:lpstr>
      <vt:lpstr>Recommendations that could be followed </vt:lpstr>
      <vt:lpstr>صنع قرار التوصيات Recommendation Decision-Making</vt:lpstr>
      <vt:lpstr>تطور GDG  (سلسلة من) مسارات الرعاية والخوارزميات السريرية</vt:lpstr>
      <vt:lpstr> الخطوة الخامسة: الاستشارات Step 5: consultation</vt:lpstr>
      <vt:lpstr>PowerPoint Presentation</vt:lpstr>
      <vt:lpstr>PowerPoint Presentation</vt:lpstr>
      <vt:lpstr>PowerPoint Presentation</vt:lpstr>
      <vt:lpstr>الخطوة السادسة :منتجات الدليل العلاجي Step 6: Guideline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معاير CMPCNAG واستمارة  تطوير المرشد العلاجي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المرشدات العلاجية وطريقة صناعتها</dc:title>
  <dc:creator>imad</dc:creator>
  <cp:lastModifiedBy>ASUS</cp:lastModifiedBy>
  <cp:revision>293</cp:revision>
  <dcterms:created xsi:type="dcterms:W3CDTF">2006-08-16T00:00:00Z</dcterms:created>
  <dcterms:modified xsi:type="dcterms:W3CDTF">2019-10-30T05:06:17Z</dcterms:modified>
</cp:coreProperties>
</file>