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78"/>
  </p:notesMasterIdLst>
  <p:sldIdLst>
    <p:sldId id="256" r:id="rId2"/>
    <p:sldId id="257" r:id="rId3"/>
    <p:sldId id="258" r:id="rId4"/>
    <p:sldId id="259" r:id="rId5"/>
    <p:sldId id="260" r:id="rId6"/>
    <p:sldId id="261" r:id="rId7"/>
    <p:sldId id="263" r:id="rId8"/>
    <p:sldId id="262" r:id="rId9"/>
    <p:sldId id="264" r:id="rId10"/>
    <p:sldId id="265" r:id="rId11"/>
    <p:sldId id="266" r:id="rId12"/>
    <p:sldId id="268" r:id="rId13"/>
    <p:sldId id="269" r:id="rId14"/>
    <p:sldId id="270" r:id="rId15"/>
    <p:sldId id="281" r:id="rId16"/>
    <p:sldId id="282" r:id="rId17"/>
    <p:sldId id="299" r:id="rId18"/>
    <p:sldId id="271" r:id="rId19"/>
    <p:sldId id="300" r:id="rId20"/>
    <p:sldId id="302" r:id="rId21"/>
    <p:sldId id="303" r:id="rId22"/>
    <p:sldId id="296" r:id="rId23"/>
    <p:sldId id="304" r:id="rId24"/>
    <p:sldId id="297" r:id="rId25"/>
    <p:sldId id="306" r:id="rId26"/>
    <p:sldId id="298" r:id="rId27"/>
    <p:sldId id="305" r:id="rId28"/>
    <p:sldId id="290" r:id="rId29"/>
    <p:sldId id="301" r:id="rId30"/>
    <p:sldId id="307" r:id="rId31"/>
    <p:sldId id="308" r:id="rId32"/>
    <p:sldId id="322" r:id="rId33"/>
    <p:sldId id="324" r:id="rId34"/>
    <p:sldId id="331" r:id="rId35"/>
    <p:sldId id="327" r:id="rId36"/>
    <p:sldId id="326" r:id="rId37"/>
    <p:sldId id="340" r:id="rId38"/>
    <p:sldId id="328" r:id="rId39"/>
    <p:sldId id="341" r:id="rId40"/>
    <p:sldId id="329" r:id="rId41"/>
    <p:sldId id="342" r:id="rId42"/>
    <p:sldId id="330" r:id="rId43"/>
    <p:sldId id="309" r:id="rId44"/>
    <p:sldId id="332" r:id="rId45"/>
    <p:sldId id="334" r:id="rId46"/>
    <p:sldId id="352" r:id="rId47"/>
    <p:sldId id="338" r:id="rId48"/>
    <p:sldId id="336" r:id="rId49"/>
    <p:sldId id="335" r:id="rId50"/>
    <p:sldId id="337" r:id="rId51"/>
    <p:sldId id="333" r:id="rId52"/>
    <p:sldId id="343" r:id="rId53"/>
    <p:sldId id="344" r:id="rId54"/>
    <p:sldId id="345" r:id="rId55"/>
    <p:sldId id="346" r:id="rId56"/>
    <p:sldId id="347" r:id="rId57"/>
    <p:sldId id="348" r:id="rId58"/>
    <p:sldId id="349" r:id="rId59"/>
    <p:sldId id="355" r:id="rId60"/>
    <p:sldId id="354" r:id="rId61"/>
    <p:sldId id="350" r:id="rId62"/>
    <p:sldId id="353" r:id="rId63"/>
    <p:sldId id="356" r:id="rId64"/>
    <p:sldId id="357" r:id="rId65"/>
    <p:sldId id="358" r:id="rId66"/>
    <p:sldId id="359" r:id="rId67"/>
    <p:sldId id="360" r:id="rId68"/>
    <p:sldId id="361" r:id="rId69"/>
    <p:sldId id="362" r:id="rId70"/>
    <p:sldId id="363" r:id="rId71"/>
    <p:sldId id="364" r:id="rId72"/>
    <p:sldId id="365" r:id="rId73"/>
    <p:sldId id="366" r:id="rId74"/>
    <p:sldId id="367" r:id="rId75"/>
    <p:sldId id="368" r:id="rId76"/>
    <p:sldId id="369" r:id="rId77"/>
  </p:sldIdLst>
  <p:sldSz cx="12192000" cy="6858000"/>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66" d="100"/>
          <a:sy n="66" d="100"/>
        </p:scale>
        <p:origin x="8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06E06C3-3397-44CC-A3DB-EBA770062971}" type="datetimeFigureOut">
              <a:rPr lang="ar-SY" smtClean="0"/>
              <a:t>10/07/1447</a:t>
            </a:fld>
            <a:endParaRPr lang="ar-SY"/>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7F82714-1569-49EE-B78D-ED859DB76289}" type="slidenum">
              <a:rPr lang="ar-SY" smtClean="0"/>
              <a:t>‹#›</a:t>
            </a:fld>
            <a:endParaRPr lang="ar-SY"/>
          </a:p>
        </p:txBody>
      </p:sp>
    </p:spTree>
    <p:extLst>
      <p:ext uri="{BB962C8B-B14F-4D97-AF65-F5344CB8AC3E}">
        <p14:creationId xmlns:p14="http://schemas.microsoft.com/office/powerpoint/2010/main" val="274311302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EBF76EF-0B22-A0EA-6BAF-6C6F6A5FCECA}"/>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SY"/>
          </a:p>
        </p:txBody>
      </p:sp>
      <p:sp>
        <p:nvSpPr>
          <p:cNvPr id="3" name="عنوان فرعي 2">
            <a:extLst>
              <a:ext uri="{FF2B5EF4-FFF2-40B4-BE49-F238E27FC236}">
                <a16:creationId xmlns:a16="http://schemas.microsoft.com/office/drawing/2014/main" id="{54D1D5FA-FF86-4737-BA45-F16FEAD9C5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SY"/>
          </a:p>
        </p:txBody>
      </p:sp>
      <p:sp>
        <p:nvSpPr>
          <p:cNvPr id="4" name="عنصر نائب للتاريخ 3">
            <a:extLst>
              <a:ext uri="{FF2B5EF4-FFF2-40B4-BE49-F238E27FC236}">
                <a16:creationId xmlns:a16="http://schemas.microsoft.com/office/drawing/2014/main" id="{C6719C78-F7AD-A7B8-56EB-895AE6E9E79A}"/>
              </a:ext>
            </a:extLst>
          </p:cNvPr>
          <p:cNvSpPr>
            <a:spLocks noGrp="1"/>
          </p:cNvSpPr>
          <p:nvPr>
            <p:ph type="dt" sz="half" idx="10"/>
          </p:nvPr>
        </p:nvSpPr>
        <p:spPr/>
        <p:txBody>
          <a:bodyPr/>
          <a:lstStyle/>
          <a:p>
            <a:fld id="{1EF83D19-6A46-4F62-B431-0411EAE74B9A}" type="datetime8">
              <a:rPr lang="ar-SY" smtClean="0"/>
              <a:t>29 كانون الأول، 25</a:t>
            </a:fld>
            <a:endParaRPr lang="ar-SY"/>
          </a:p>
        </p:txBody>
      </p:sp>
      <p:sp>
        <p:nvSpPr>
          <p:cNvPr id="5" name="عنصر نائب للتذييل 4">
            <a:extLst>
              <a:ext uri="{FF2B5EF4-FFF2-40B4-BE49-F238E27FC236}">
                <a16:creationId xmlns:a16="http://schemas.microsoft.com/office/drawing/2014/main" id="{1BDE0FDE-3065-7B98-CA48-A3188814DF84}"/>
              </a:ext>
            </a:extLst>
          </p:cNvPr>
          <p:cNvSpPr>
            <a:spLocks noGrp="1"/>
          </p:cNvSpPr>
          <p:nvPr>
            <p:ph type="ftr" sz="quarter" idx="11"/>
          </p:nvPr>
        </p:nvSpPr>
        <p:spPr/>
        <p:txBody>
          <a:bodyPr/>
          <a:lstStyle/>
          <a:p>
            <a:r>
              <a:rPr lang="ar-SY"/>
              <a:t>الدكتور عماد الحريري-تقرير حالة</a:t>
            </a:r>
          </a:p>
        </p:txBody>
      </p:sp>
      <p:sp>
        <p:nvSpPr>
          <p:cNvPr id="6" name="عنصر نائب لرقم الشريحة 5">
            <a:extLst>
              <a:ext uri="{FF2B5EF4-FFF2-40B4-BE49-F238E27FC236}">
                <a16:creationId xmlns:a16="http://schemas.microsoft.com/office/drawing/2014/main" id="{A1D9E8C4-E168-5259-84F0-8FA3AD73842A}"/>
              </a:ext>
            </a:extLst>
          </p:cNvPr>
          <p:cNvSpPr>
            <a:spLocks noGrp="1"/>
          </p:cNvSpPr>
          <p:nvPr>
            <p:ph type="sldNum" sz="quarter" idx="12"/>
          </p:nvPr>
        </p:nvSpPr>
        <p:spPr/>
        <p:txBody>
          <a:bodyPr/>
          <a:lstStyle/>
          <a:p>
            <a:fld id="{5634E967-E299-497B-9872-BC495F7C57D9}" type="slidenum">
              <a:rPr lang="ar-SY" smtClean="0"/>
              <a:t>‹#›</a:t>
            </a:fld>
            <a:endParaRPr lang="ar-SY"/>
          </a:p>
        </p:txBody>
      </p:sp>
    </p:spTree>
    <p:extLst>
      <p:ext uri="{BB962C8B-B14F-4D97-AF65-F5344CB8AC3E}">
        <p14:creationId xmlns:p14="http://schemas.microsoft.com/office/powerpoint/2010/main" val="3604082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8835D99-C8D4-2FF4-E029-E0D928FB60CA}"/>
              </a:ext>
            </a:extLst>
          </p:cNvPr>
          <p:cNvSpPr>
            <a:spLocks noGrp="1"/>
          </p:cNvSpPr>
          <p:nvPr>
            <p:ph type="title"/>
          </p:nvPr>
        </p:nvSpPr>
        <p:spPr/>
        <p:txBody>
          <a:bodyPr/>
          <a:lstStyle/>
          <a:p>
            <a:r>
              <a:rPr lang="ar-SA"/>
              <a:t>انقر لتحرير نمط عنوان الشكل الرئيسي</a:t>
            </a:r>
            <a:endParaRPr lang="ar-SY"/>
          </a:p>
        </p:txBody>
      </p:sp>
      <p:sp>
        <p:nvSpPr>
          <p:cNvPr id="3" name="عنصر نائب للعنوان العمودي 2">
            <a:extLst>
              <a:ext uri="{FF2B5EF4-FFF2-40B4-BE49-F238E27FC236}">
                <a16:creationId xmlns:a16="http://schemas.microsoft.com/office/drawing/2014/main" id="{2D15CB62-5CCA-B7CA-841B-B6B0BAA8C5A9}"/>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a16="http://schemas.microsoft.com/office/drawing/2014/main" id="{772918C9-9DD0-E7D9-6F6E-C676DEEEF856}"/>
              </a:ext>
            </a:extLst>
          </p:cNvPr>
          <p:cNvSpPr>
            <a:spLocks noGrp="1"/>
          </p:cNvSpPr>
          <p:nvPr>
            <p:ph type="dt" sz="half" idx="10"/>
          </p:nvPr>
        </p:nvSpPr>
        <p:spPr/>
        <p:txBody>
          <a:bodyPr/>
          <a:lstStyle/>
          <a:p>
            <a:fld id="{A4142CF0-D619-48CE-B9F4-4B9C722E976C}" type="datetime8">
              <a:rPr lang="ar-SY" smtClean="0"/>
              <a:t>29 كانون الأول، 25</a:t>
            </a:fld>
            <a:endParaRPr lang="ar-SY"/>
          </a:p>
        </p:txBody>
      </p:sp>
      <p:sp>
        <p:nvSpPr>
          <p:cNvPr id="5" name="عنصر نائب للتذييل 4">
            <a:extLst>
              <a:ext uri="{FF2B5EF4-FFF2-40B4-BE49-F238E27FC236}">
                <a16:creationId xmlns:a16="http://schemas.microsoft.com/office/drawing/2014/main" id="{4FDB18F7-C0BB-05BE-BF2C-59924BE911F0}"/>
              </a:ext>
            </a:extLst>
          </p:cNvPr>
          <p:cNvSpPr>
            <a:spLocks noGrp="1"/>
          </p:cNvSpPr>
          <p:nvPr>
            <p:ph type="ftr" sz="quarter" idx="11"/>
          </p:nvPr>
        </p:nvSpPr>
        <p:spPr/>
        <p:txBody>
          <a:bodyPr/>
          <a:lstStyle/>
          <a:p>
            <a:r>
              <a:rPr lang="ar-SY"/>
              <a:t>الدكتور عماد الحريري-تقرير حالة</a:t>
            </a:r>
          </a:p>
        </p:txBody>
      </p:sp>
      <p:sp>
        <p:nvSpPr>
          <p:cNvPr id="6" name="عنصر نائب لرقم الشريحة 5">
            <a:extLst>
              <a:ext uri="{FF2B5EF4-FFF2-40B4-BE49-F238E27FC236}">
                <a16:creationId xmlns:a16="http://schemas.microsoft.com/office/drawing/2014/main" id="{AE7DA953-8E2F-4EE6-9D0F-CA153A0A444B}"/>
              </a:ext>
            </a:extLst>
          </p:cNvPr>
          <p:cNvSpPr>
            <a:spLocks noGrp="1"/>
          </p:cNvSpPr>
          <p:nvPr>
            <p:ph type="sldNum" sz="quarter" idx="12"/>
          </p:nvPr>
        </p:nvSpPr>
        <p:spPr/>
        <p:txBody>
          <a:bodyPr/>
          <a:lstStyle/>
          <a:p>
            <a:fld id="{5634E967-E299-497B-9872-BC495F7C57D9}" type="slidenum">
              <a:rPr lang="ar-SY" smtClean="0"/>
              <a:t>‹#›</a:t>
            </a:fld>
            <a:endParaRPr lang="ar-SY"/>
          </a:p>
        </p:txBody>
      </p:sp>
    </p:spTree>
    <p:extLst>
      <p:ext uri="{BB962C8B-B14F-4D97-AF65-F5344CB8AC3E}">
        <p14:creationId xmlns:p14="http://schemas.microsoft.com/office/powerpoint/2010/main" val="2297907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79F10794-3B62-CA9B-7C3F-DDE8E2F7C1D9}"/>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SY"/>
          </a:p>
        </p:txBody>
      </p:sp>
      <p:sp>
        <p:nvSpPr>
          <p:cNvPr id="3" name="عنصر نائب للعنوان العمودي 2">
            <a:extLst>
              <a:ext uri="{FF2B5EF4-FFF2-40B4-BE49-F238E27FC236}">
                <a16:creationId xmlns:a16="http://schemas.microsoft.com/office/drawing/2014/main" id="{C7AD9273-3B8C-2CDD-7DFE-4654593A2C6A}"/>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a16="http://schemas.microsoft.com/office/drawing/2014/main" id="{6AE60E63-5304-5342-8AF8-EC41784966B6}"/>
              </a:ext>
            </a:extLst>
          </p:cNvPr>
          <p:cNvSpPr>
            <a:spLocks noGrp="1"/>
          </p:cNvSpPr>
          <p:nvPr>
            <p:ph type="dt" sz="half" idx="10"/>
          </p:nvPr>
        </p:nvSpPr>
        <p:spPr/>
        <p:txBody>
          <a:bodyPr/>
          <a:lstStyle/>
          <a:p>
            <a:fld id="{50DB914E-2F8E-4A8D-B31F-9F7E10C611E8}" type="datetime8">
              <a:rPr lang="ar-SY" smtClean="0"/>
              <a:t>29 كانون الأول، 25</a:t>
            </a:fld>
            <a:endParaRPr lang="ar-SY"/>
          </a:p>
        </p:txBody>
      </p:sp>
      <p:sp>
        <p:nvSpPr>
          <p:cNvPr id="5" name="عنصر نائب للتذييل 4">
            <a:extLst>
              <a:ext uri="{FF2B5EF4-FFF2-40B4-BE49-F238E27FC236}">
                <a16:creationId xmlns:a16="http://schemas.microsoft.com/office/drawing/2014/main" id="{47E5C123-CD1B-2283-9161-D4C56FC32814}"/>
              </a:ext>
            </a:extLst>
          </p:cNvPr>
          <p:cNvSpPr>
            <a:spLocks noGrp="1"/>
          </p:cNvSpPr>
          <p:nvPr>
            <p:ph type="ftr" sz="quarter" idx="11"/>
          </p:nvPr>
        </p:nvSpPr>
        <p:spPr/>
        <p:txBody>
          <a:bodyPr/>
          <a:lstStyle/>
          <a:p>
            <a:r>
              <a:rPr lang="ar-SY"/>
              <a:t>الدكتور عماد الحريري-تقرير حالة</a:t>
            </a:r>
          </a:p>
        </p:txBody>
      </p:sp>
      <p:sp>
        <p:nvSpPr>
          <p:cNvPr id="6" name="عنصر نائب لرقم الشريحة 5">
            <a:extLst>
              <a:ext uri="{FF2B5EF4-FFF2-40B4-BE49-F238E27FC236}">
                <a16:creationId xmlns:a16="http://schemas.microsoft.com/office/drawing/2014/main" id="{7E414C00-4249-24E9-D77A-826BBEB7BBCE}"/>
              </a:ext>
            </a:extLst>
          </p:cNvPr>
          <p:cNvSpPr>
            <a:spLocks noGrp="1"/>
          </p:cNvSpPr>
          <p:nvPr>
            <p:ph type="sldNum" sz="quarter" idx="12"/>
          </p:nvPr>
        </p:nvSpPr>
        <p:spPr/>
        <p:txBody>
          <a:bodyPr/>
          <a:lstStyle/>
          <a:p>
            <a:fld id="{5634E967-E299-497B-9872-BC495F7C57D9}" type="slidenum">
              <a:rPr lang="ar-SY" smtClean="0"/>
              <a:t>‹#›</a:t>
            </a:fld>
            <a:endParaRPr lang="ar-SY"/>
          </a:p>
        </p:txBody>
      </p:sp>
    </p:spTree>
    <p:extLst>
      <p:ext uri="{BB962C8B-B14F-4D97-AF65-F5344CB8AC3E}">
        <p14:creationId xmlns:p14="http://schemas.microsoft.com/office/powerpoint/2010/main" val="941344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1393191-26F0-B7EF-F825-C1A7A21A2B17}"/>
              </a:ext>
            </a:extLst>
          </p:cNvPr>
          <p:cNvSpPr>
            <a:spLocks noGrp="1"/>
          </p:cNvSpPr>
          <p:nvPr>
            <p:ph type="title"/>
          </p:nvPr>
        </p:nvSpPr>
        <p:spPr/>
        <p:txBody>
          <a:bodyPr/>
          <a:lstStyle/>
          <a:p>
            <a:r>
              <a:rPr lang="ar-SA"/>
              <a:t>انقر لتحرير نمط عنوان الشكل الرئيسي</a:t>
            </a:r>
            <a:endParaRPr lang="ar-SY"/>
          </a:p>
        </p:txBody>
      </p:sp>
      <p:sp>
        <p:nvSpPr>
          <p:cNvPr id="3" name="عنصر نائب للمحتوى 2">
            <a:extLst>
              <a:ext uri="{FF2B5EF4-FFF2-40B4-BE49-F238E27FC236}">
                <a16:creationId xmlns:a16="http://schemas.microsoft.com/office/drawing/2014/main" id="{4DDFDD7C-1FDF-DFF7-A3C9-871A0BC85F06}"/>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a16="http://schemas.microsoft.com/office/drawing/2014/main" id="{1340E55A-A62A-5CB3-5E67-29291F0F40A4}"/>
              </a:ext>
            </a:extLst>
          </p:cNvPr>
          <p:cNvSpPr>
            <a:spLocks noGrp="1"/>
          </p:cNvSpPr>
          <p:nvPr>
            <p:ph type="dt" sz="half" idx="10"/>
          </p:nvPr>
        </p:nvSpPr>
        <p:spPr/>
        <p:txBody>
          <a:bodyPr/>
          <a:lstStyle/>
          <a:p>
            <a:fld id="{1C4DCEEC-4FD8-4898-A668-AB11184BE58C}" type="datetime8">
              <a:rPr lang="ar-SY" smtClean="0"/>
              <a:t>29 كانون الأول، 25</a:t>
            </a:fld>
            <a:endParaRPr lang="ar-SY"/>
          </a:p>
        </p:txBody>
      </p:sp>
      <p:sp>
        <p:nvSpPr>
          <p:cNvPr id="5" name="عنصر نائب للتذييل 4">
            <a:extLst>
              <a:ext uri="{FF2B5EF4-FFF2-40B4-BE49-F238E27FC236}">
                <a16:creationId xmlns:a16="http://schemas.microsoft.com/office/drawing/2014/main" id="{64C87B68-EF8F-5621-FEAD-A9843673E30E}"/>
              </a:ext>
            </a:extLst>
          </p:cNvPr>
          <p:cNvSpPr>
            <a:spLocks noGrp="1"/>
          </p:cNvSpPr>
          <p:nvPr>
            <p:ph type="ftr" sz="quarter" idx="11"/>
          </p:nvPr>
        </p:nvSpPr>
        <p:spPr/>
        <p:txBody>
          <a:bodyPr/>
          <a:lstStyle/>
          <a:p>
            <a:r>
              <a:rPr lang="ar-SY"/>
              <a:t>الدكتور عماد الحريري-تقرير حالة</a:t>
            </a:r>
          </a:p>
        </p:txBody>
      </p:sp>
      <p:sp>
        <p:nvSpPr>
          <p:cNvPr id="6" name="عنصر نائب لرقم الشريحة 5">
            <a:extLst>
              <a:ext uri="{FF2B5EF4-FFF2-40B4-BE49-F238E27FC236}">
                <a16:creationId xmlns:a16="http://schemas.microsoft.com/office/drawing/2014/main" id="{E4146240-9151-F3F9-00E1-EC619AC27839}"/>
              </a:ext>
            </a:extLst>
          </p:cNvPr>
          <p:cNvSpPr>
            <a:spLocks noGrp="1"/>
          </p:cNvSpPr>
          <p:nvPr>
            <p:ph type="sldNum" sz="quarter" idx="12"/>
          </p:nvPr>
        </p:nvSpPr>
        <p:spPr/>
        <p:txBody>
          <a:bodyPr/>
          <a:lstStyle/>
          <a:p>
            <a:fld id="{5634E967-E299-497B-9872-BC495F7C57D9}" type="slidenum">
              <a:rPr lang="ar-SY" smtClean="0"/>
              <a:t>‹#›</a:t>
            </a:fld>
            <a:endParaRPr lang="ar-SY"/>
          </a:p>
        </p:txBody>
      </p:sp>
    </p:spTree>
    <p:extLst>
      <p:ext uri="{BB962C8B-B14F-4D97-AF65-F5344CB8AC3E}">
        <p14:creationId xmlns:p14="http://schemas.microsoft.com/office/powerpoint/2010/main" val="132547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C1060F7-DC57-FFB1-B9E1-F7A0C90E86E0}"/>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SY"/>
          </a:p>
        </p:txBody>
      </p:sp>
      <p:sp>
        <p:nvSpPr>
          <p:cNvPr id="3" name="عنصر نائب للنص 2">
            <a:extLst>
              <a:ext uri="{FF2B5EF4-FFF2-40B4-BE49-F238E27FC236}">
                <a16:creationId xmlns:a16="http://schemas.microsoft.com/office/drawing/2014/main" id="{E06A92F7-EBF2-6E51-7F66-6661202A05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A634D320-3D98-136D-1DBD-4B007B554A84}"/>
              </a:ext>
            </a:extLst>
          </p:cNvPr>
          <p:cNvSpPr>
            <a:spLocks noGrp="1"/>
          </p:cNvSpPr>
          <p:nvPr>
            <p:ph type="dt" sz="half" idx="10"/>
          </p:nvPr>
        </p:nvSpPr>
        <p:spPr/>
        <p:txBody>
          <a:bodyPr/>
          <a:lstStyle/>
          <a:p>
            <a:fld id="{D8417286-52C3-4B71-AFCB-700E8F3FD69C}" type="datetime8">
              <a:rPr lang="ar-SY" smtClean="0"/>
              <a:t>29 كانون الأول، 25</a:t>
            </a:fld>
            <a:endParaRPr lang="ar-SY"/>
          </a:p>
        </p:txBody>
      </p:sp>
      <p:sp>
        <p:nvSpPr>
          <p:cNvPr id="5" name="عنصر نائب للتذييل 4">
            <a:extLst>
              <a:ext uri="{FF2B5EF4-FFF2-40B4-BE49-F238E27FC236}">
                <a16:creationId xmlns:a16="http://schemas.microsoft.com/office/drawing/2014/main" id="{15A9B3A1-4C3C-A054-9518-3A0EA69CF936}"/>
              </a:ext>
            </a:extLst>
          </p:cNvPr>
          <p:cNvSpPr>
            <a:spLocks noGrp="1"/>
          </p:cNvSpPr>
          <p:nvPr>
            <p:ph type="ftr" sz="quarter" idx="11"/>
          </p:nvPr>
        </p:nvSpPr>
        <p:spPr/>
        <p:txBody>
          <a:bodyPr/>
          <a:lstStyle/>
          <a:p>
            <a:r>
              <a:rPr lang="ar-SY"/>
              <a:t>الدكتور عماد الحريري-تقرير حالة</a:t>
            </a:r>
          </a:p>
        </p:txBody>
      </p:sp>
      <p:sp>
        <p:nvSpPr>
          <p:cNvPr id="6" name="عنصر نائب لرقم الشريحة 5">
            <a:extLst>
              <a:ext uri="{FF2B5EF4-FFF2-40B4-BE49-F238E27FC236}">
                <a16:creationId xmlns:a16="http://schemas.microsoft.com/office/drawing/2014/main" id="{94C7A583-E3FE-C272-8EDD-F6C249CF176F}"/>
              </a:ext>
            </a:extLst>
          </p:cNvPr>
          <p:cNvSpPr>
            <a:spLocks noGrp="1"/>
          </p:cNvSpPr>
          <p:nvPr>
            <p:ph type="sldNum" sz="quarter" idx="12"/>
          </p:nvPr>
        </p:nvSpPr>
        <p:spPr/>
        <p:txBody>
          <a:bodyPr/>
          <a:lstStyle/>
          <a:p>
            <a:fld id="{5634E967-E299-497B-9872-BC495F7C57D9}" type="slidenum">
              <a:rPr lang="ar-SY" smtClean="0"/>
              <a:t>‹#›</a:t>
            </a:fld>
            <a:endParaRPr lang="ar-SY"/>
          </a:p>
        </p:txBody>
      </p:sp>
    </p:spTree>
    <p:extLst>
      <p:ext uri="{BB962C8B-B14F-4D97-AF65-F5344CB8AC3E}">
        <p14:creationId xmlns:p14="http://schemas.microsoft.com/office/powerpoint/2010/main" val="234483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5D1A1FB-9D78-6C52-177E-D9A7CBB560FB}"/>
              </a:ext>
            </a:extLst>
          </p:cNvPr>
          <p:cNvSpPr>
            <a:spLocks noGrp="1"/>
          </p:cNvSpPr>
          <p:nvPr>
            <p:ph type="title"/>
          </p:nvPr>
        </p:nvSpPr>
        <p:spPr/>
        <p:txBody>
          <a:bodyPr/>
          <a:lstStyle/>
          <a:p>
            <a:r>
              <a:rPr lang="ar-SA"/>
              <a:t>انقر لتحرير نمط عنوان الشكل الرئيسي</a:t>
            </a:r>
            <a:endParaRPr lang="ar-SY"/>
          </a:p>
        </p:txBody>
      </p:sp>
      <p:sp>
        <p:nvSpPr>
          <p:cNvPr id="3" name="عنصر نائب للمحتوى 2">
            <a:extLst>
              <a:ext uri="{FF2B5EF4-FFF2-40B4-BE49-F238E27FC236}">
                <a16:creationId xmlns:a16="http://schemas.microsoft.com/office/drawing/2014/main" id="{8A6E4547-2241-C91A-72EE-4664A6EDD93F}"/>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محتوى 3">
            <a:extLst>
              <a:ext uri="{FF2B5EF4-FFF2-40B4-BE49-F238E27FC236}">
                <a16:creationId xmlns:a16="http://schemas.microsoft.com/office/drawing/2014/main" id="{D670C5EE-CC75-116E-D46C-69766147E0A5}"/>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5" name="عنصر نائب للتاريخ 4">
            <a:extLst>
              <a:ext uri="{FF2B5EF4-FFF2-40B4-BE49-F238E27FC236}">
                <a16:creationId xmlns:a16="http://schemas.microsoft.com/office/drawing/2014/main" id="{877623F5-1511-F935-0197-8D42DB3B21BC}"/>
              </a:ext>
            </a:extLst>
          </p:cNvPr>
          <p:cNvSpPr>
            <a:spLocks noGrp="1"/>
          </p:cNvSpPr>
          <p:nvPr>
            <p:ph type="dt" sz="half" idx="10"/>
          </p:nvPr>
        </p:nvSpPr>
        <p:spPr/>
        <p:txBody>
          <a:bodyPr/>
          <a:lstStyle/>
          <a:p>
            <a:fld id="{5BB8AFC3-A1E2-4702-998E-E7E610C704BF}" type="datetime8">
              <a:rPr lang="ar-SY" smtClean="0"/>
              <a:t>29 كانون الأول، 25</a:t>
            </a:fld>
            <a:endParaRPr lang="ar-SY"/>
          </a:p>
        </p:txBody>
      </p:sp>
      <p:sp>
        <p:nvSpPr>
          <p:cNvPr id="6" name="عنصر نائب للتذييل 5">
            <a:extLst>
              <a:ext uri="{FF2B5EF4-FFF2-40B4-BE49-F238E27FC236}">
                <a16:creationId xmlns:a16="http://schemas.microsoft.com/office/drawing/2014/main" id="{45185D59-7E7B-67B1-92E3-93163C451A11}"/>
              </a:ext>
            </a:extLst>
          </p:cNvPr>
          <p:cNvSpPr>
            <a:spLocks noGrp="1"/>
          </p:cNvSpPr>
          <p:nvPr>
            <p:ph type="ftr" sz="quarter" idx="11"/>
          </p:nvPr>
        </p:nvSpPr>
        <p:spPr/>
        <p:txBody>
          <a:bodyPr/>
          <a:lstStyle/>
          <a:p>
            <a:r>
              <a:rPr lang="ar-SY"/>
              <a:t>الدكتور عماد الحريري-تقرير حالة</a:t>
            </a:r>
          </a:p>
        </p:txBody>
      </p:sp>
      <p:sp>
        <p:nvSpPr>
          <p:cNvPr id="7" name="عنصر نائب لرقم الشريحة 6">
            <a:extLst>
              <a:ext uri="{FF2B5EF4-FFF2-40B4-BE49-F238E27FC236}">
                <a16:creationId xmlns:a16="http://schemas.microsoft.com/office/drawing/2014/main" id="{2B215E30-3415-E749-4793-171657CA7075}"/>
              </a:ext>
            </a:extLst>
          </p:cNvPr>
          <p:cNvSpPr>
            <a:spLocks noGrp="1"/>
          </p:cNvSpPr>
          <p:nvPr>
            <p:ph type="sldNum" sz="quarter" idx="12"/>
          </p:nvPr>
        </p:nvSpPr>
        <p:spPr/>
        <p:txBody>
          <a:bodyPr/>
          <a:lstStyle/>
          <a:p>
            <a:fld id="{5634E967-E299-497B-9872-BC495F7C57D9}" type="slidenum">
              <a:rPr lang="ar-SY" smtClean="0"/>
              <a:t>‹#›</a:t>
            </a:fld>
            <a:endParaRPr lang="ar-SY"/>
          </a:p>
        </p:txBody>
      </p:sp>
    </p:spTree>
    <p:extLst>
      <p:ext uri="{BB962C8B-B14F-4D97-AF65-F5344CB8AC3E}">
        <p14:creationId xmlns:p14="http://schemas.microsoft.com/office/powerpoint/2010/main" val="1315943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6C79DF5-36F6-301C-853A-83312CB136F0}"/>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SY"/>
          </a:p>
        </p:txBody>
      </p:sp>
      <p:sp>
        <p:nvSpPr>
          <p:cNvPr id="3" name="عنصر نائب للنص 2">
            <a:extLst>
              <a:ext uri="{FF2B5EF4-FFF2-40B4-BE49-F238E27FC236}">
                <a16:creationId xmlns:a16="http://schemas.microsoft.com/office/drawing/2014/main" id="{BE9357DD-6ECB-F967-500C-E31824C762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90D20509-1FB4-F676-4E11-818DF2300B4E}"/>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5" name="عنصر نائب للنص 4">
            <a:extLst>
              <a:ext uri="{FF2B5EF4-FFF2-40B4-BE49-F238E27FC236}">
                <a16:creationId xmlns:a16="http://schemas.microsoft.com/office/drawing/2014/main" id="{26A3E14D-48D9-7CE6-956C-CCF167F23E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9D17275-B449-BDC8-CB5E-4B5D7B4CE1D3}"/>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7" name="عنصر نائب للتاريخ 6">
            <a:extLst>
              <a:ext uri="{FF2B5EF4-FFF2-40B4-BE49-F238E27FC236}">
                <a16:creationId xmlns:a16="http://schemas.microsoft.com/office/drawing/2014/main" id="{6F57999F-E329-7CF7-D8F2-6956037ED81E}"/>
              </a:ext>
            </a:extLst>
          </p:cNvPr>
          <p:cNvSpPr>
            <a:spLocks noGrp="1"/>
          </p:cNvSpPr>
          <p:nvPr>
            <p:ph type="dt" sz="half" idx="10"/>
          </p:nvPr>
        </p:nvSpPr>
        <p:spPr/>
        <p:txBody>
          <a:bodyPr/>
          <a:lstStyle/>
          <a:p>
            <a:fld id="{C9DAEA3D-3BD3-49B0-ABFC-AE100CABAA47}" type="datetime8">
              <a:rPr lang="ar-SY" smtClean="0"/>
              <a:t>29 كانون الأول، 25</a:t>
            </a:fld>
            <a:endParaRPr lang="ar-SY"/>
          </a:p>
        </p:txBody>
      </p:sp>
      <p:sp>
        <p:nvSpPr>
          <p:cNvPr id="8" name="عنصر نائب للتذييل 7">
            <a:extLst>
              <a:ext uri="{FF2B5EF4-FFF2-40B4-BE49-F238E27FC236}">
                <a16:creationId xmlns:a16="http://schemas.microsoft.com/office/drawing/2014/main" id="{EAF6E420-C86C-5F11-6147-E8A951D21BEA}"/>
              </a:ext>
            </a:extLst>
          </p:cNvPr>
          <p:cNvSpPr>
            <a:spLocks noGrp="1"/>
          </p:cNvSpPr>
          <p:nvPr>
            <p:ph type="ftr" sz="quarter" idx="11"/>
          </p:nvPr>
        </p:nvSpPr>
        <p:spPr/>
        <p:txBody>
          <a:bodyPr/>
          <a:lstStyle/>
          <a:p>
            <a:r>
              <a:rPr lang="ar-SY"/>
              <a:t>الدكتور عماد الحريري-تقرير حالة</a:t>
            </a:r>
          </a:p>
        </p:txBody>
      </p:sp>
      <p:sp>
        <p:nvSpPr>
          <p:cNvPr id="9" name="عنصر نائب لرقم الشريحة 8">
            <a:extLst>
              <a:ext uri="{FF2B5EF4-FFF2-40B4-BE49-F238E27FC236}">
                <a16:creationId xmlns:a16="http://schemas.microsoft.com/office/drawing/2014/main" id="{D39BD6D2-345A-E042-D907-0B9B82B9E692}"/>
              </a:ext>
            </a:extLst>
          </p:cNvPr>
          <p:cNvSpPr>
            <a:spLocks noGrp="1"/>
          </p:cNvSpPr>
          <p:nvPr>
            <p:ph type="sldNum" sz="quarter" idx="12"/>
          </p:nvPr>
        </p:nvSpPr>
        <p:spPr/>
        <p:txBody>
          <a:bodyPr/>
          <a:lstStyle/>
          <a:p>
            <a:fld id="{5634E967-E299-497B-9872-BC495F7C57D9}" type="slidenum">
              <a:rPr lang="ar-SY" smtClean="0"/>
              <a:t>‹#›</a:t>
            </a:fld>
            <a:endParaRPr lang="ar-SY"/>
          </a:p>
        </p:txBody>
      </p:sp>
    </p:spTree>
    <p:extLst>
      <p:ext uri="{BB962C8B-B14F-4D97-AF65-F5344CB8AC3E}">
        <p14:creationId xmlns:p14="http://schemas.microsoft.com/office/powerpoint/2010/main" val="267647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0B1B2DC-C3AD-E90F-91B0-B42D2FAE90F8}"/>
              </a:ext>
            </a:extLst>
          </p:cNvPr>
          <p:cNvSpPr>
            <a:spLocks noGrp="1"/>
          </p:cNvSpPr>
          <p:nvPr>
            <p:ph type="title"/>
          </p:nvPr>
        </p:nvSpPr>
        <p:spPr/>
        <p:txBody>
          <a:bodyPr/>
          <a:lstStyle/>
          <a:p>
            <a:r>
              <a:rPr lang="ar-SA"/>
              <a:t>انقر لتحرير نمط عنوان الشكل الرئيسي</a:t>
            </a:r>
            <a:endParaRPr lang="ar-SY"/>
          </a:p>
        </p:txBody>
      </p:sp>
      <p:sp>
        <p:nvSpPr>
          <p:cNvPr id="3" name="عنصر نائب للتاريخ 2">
            <a:extLst>
              <a:ext uri="{FF2B5EF4-FFF2-40B4-BE49-F238E27FC236}">
                <a16:creationId xmlns:a16="http://schemas.microsoft.com/office/drawing/2014/main" id="{0FA038C7-9C6B-C5AB-1764-EA1038ADC411}"/>
              </a:ext>
            </a:extLst>
          </p:cNvPr>
          <p:cNvSpPr>
            <a:spLocks noGrp="1"/>
          </p:cNvSpPr>
          <p:nvPr>
            <p:ph type="dt" sz="half" idx="10"/>
          </p:nvPr>
        </p:nvSpPr>
        <p:spPr/>
        <p:txBody>
          <a:bodyPr/>
          <a:lstStyle/>
          <a:p>
            <a:fld id="{DE60D237-19A2-4E89-8CA6-470F26A978D5}" type="datetime8">
              <a:rPr lang="ar-SY" smtClean="0"/>
              <a:t>29 كانون الأول، 25</a:t>
            </a:fld>
            <a:endParaRPr lang="ar-SY"/>
          </a:p>
        </p:txBody>
      </p:sp>
      <p:sp>
        <p:nvSpPr>
          <p:cNvPr id="4" name="عنصر نائب للتذييل 3">
            <a:extLst>
              <a:ext uri="{FF2B5EF4-FFF2-40B4-BE49-F238E27FC236}">
                <a16:creationId xmlns:a16="http://schemas.microsoft.com/office/drawing/2014/main" id="{66EA5FBA-FEE1-4CC5-EF18-44421E99E03C}"/>
              </a:ext>
            </a:extLst>
          </p:cNvPr>
          <p:cNvSpPr>
            <a:spLocks noGrp="1"/>
          </p:cNvSpPr>
          <p:nvPr>
            <p:ph type="ftr" sz="quarter" idx="11"/>
          </p:nvPr>
        </p:nvSpPr>
        <p:spPr/>
        <p:txBody>
          <a:bodyPr/>
          <a:lstStyle/>
          <a:p>
            <a:r>
              <a:rPr lang="ar-SY"/>
              <a:t>الدكتور عماد الحريري-تقرير حالة</a:t>
            </a:r>
          </a:p>
        </p:txBody>
      </p:sp>
      <p:sp>
        <p:nvSpPr>
          <p:cNvPr id="5" name="عنصر نائب لرقم الشريحة 4">
            <a:extLst>
              <a:ext uri="{FF2B5EF4-FFF2-40B4-BE49-F238E27FC236}">
                <a16:creationId xmlns:a16="http://schemas.microsoft.com/office/drawing/2014/main" id="{CC244771-FE94-6DB5-966E-713A55FD3763}"/>
              </a:ext>
            </a:extLst>
          </p:cNvPr>
          <p:cNvSpPr>
            <a:spLocks noGrp="1"/>
          </p:cNvSpPr>
          <p:nvPr>
            <p:ph type="sldNum" sz="quarter" idx="12"/>
          </p:nvPr>
        </p:nvSpPr>
        <p:spPr/>
        <p:txBody>
          <a:bodyPr/>
          <a:lstStyle/>
          <a:p>
            <a:fld id="{5634E967-E299-497B-9872-BC495F7C57D9}" type="slidenum">
              <a:rPr lang="ar-SY" smtClean="0"/>
              <a:t>‹#›</a:t>
            </a:fld>
            <a:endParaRPr lang="ar-SY"/>
          </a:p>
        </p:txBody>
      </p:sp>
    </p:spTree>
    <p:extLst>
      <p:ext uri="{BB962C8B-B14F-4D97-AF65-F5344CB8AC3E}">
        <p14:creationId xmlns:p14="http://schemas.microsoft.com/office/powerpoint/2010/main" val="476250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63583696-2639-BA79-61F5-DFA7D1DCCCB3}"/>
              </a:ext>
            </a:extLst>
          </p:cNvPr>
          <p:cNvSpPr>
            <a:spLocks noGrp="1"/>
          </p:cNvSpPr>
          <p:nvPr>
            <p:ph type="dt" sz="half" idx="10"/>
          </p:nvPr>
        </p:nvSpPr>
        <p:spPr/>
        <p:txBody>
          <a:bodyPr/>
          <a:lstStyle/>
          <a:p>
            <a:fld id="{5073C99A-FD11-45C9-9185-B6E53154DCE4}" type="datetime8">
              <a:rPr lang="ar-SY" smtClean="0"/>
              <a:t>29 كانون الأول، 25</a:t>
            </a:fld>
            <a:endParaRPr lang="ar-SY"/>
          </a:p>
        </p:txBody>
      </p:sp>
      <p:sp>
        <p:nvSpPr>
          <p:cNvPr id="3" name="عنصر نائب للتذييل 2">
            <a:extLst>
              <a:ext uri="{FF2B5EF4-FFF2-40B4-BE49-F238E27FC236}">
                <a16:creationId xmlns:a16="http://schemas.microsoft.com/office/drawing/2014/main" id="{1054449B-CCAF-9FBA-C356-1D4867E83884}"/>
              </a:ext>
            </a:extLst>
          </p:cNvPr>
          <p:cNvSpPr>
            <a:spLocks noGrp="1"/>
          </p:cNvSpPr>
          <p:nvPr>
            <p:ph type="ftr" sz="quarter" idx="11"/>
          </p:nvPr>
        </p:nvSpPr>
        <p:spPr/>
        <p:txBody>
          <a:bodyPr/>
          <a:lstStyle/>
          <a:p>
            <a:r>
              <a:rPr lang="ar-SY"/>
              <a:t>الدكتور عماد الحريري-تقرير حالة</a:t>
            </a:r>
          </a:p>
        </p:txBody>
      </p:sp>
      <p:sp>
        <p:nvSpPr>
          <p:cNvPr id="4" name="عنصر نائب لرقم الشريحة 3">
            <a:extLst>
              <a:ext uri="{FF2B5EF4-FFF2-40B4-BE49-F238E27FC236}">
                <a16:creationId xmlns:a16="http://schemas.microsoft.com/office/drawing/2014/main" id="{8E2FD1AA-6C6A-D026-68BB-CD4D18734D5C}"/>
              </a:ext>
            </a:extLst>
          </p:cNvPr>
          <p:cNvSpPr>
            <a:spLocks noGrp="1"/>
          </p:cNvSpPr>
          <p:nvPr>
            <p:ph type="sldNum" sz="quarter" idx="12"/>
          </p:nvPr>
        </p:nvSpPr>
        <p:spPr/>
        <p:txBody>
          <a:bodyPr/>
          <a:lstStyle/>
          <a:p>
            <a:fld id="{5634E967-E299-497B-9872-BC495F7C57D9}" type="slidenum">
              <a:rPr lang="ar-SY" smtClean="0"/>
              <a:t>‹#›</a:t>
            </a:fld>
            <a:endParaRPr lang="ar-SY"/>
          </a:p>
        </p:txBody>
      </p:sp>
    </p:spTree>
    <p:extLst>
      <p:ext uri="{BB962C8B-B14F-4D97-AF65-F5344CB8AC3E}">
        <p14:creationId xmlns:p14="http://schemas.microsoft.com/office/powerpoint/2010/main" val="107864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E812EA2-28FD-195D-719D-7D2980D9BA7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SY"/>
          </a:p>
        </p:txBody>
      </p:sp>
      <p:sp>
        <p:nvSpPr>
          <p:cNvPr id="3" name="عنصر نائب للمحتوى 2">
            <a:extLst>
              <a:ext uri="{FF2B5EF4-FFF2-40B4-BE49-F238E27FC236}">
                <a16:creationId xmlns:a16="http://schemas.microsoft.com/office/drawing/2014/main" id="{84625323-9F2A-7855-B2E2-0C9A3EF93A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نص 3">
            <a:extLst>
              <a:ext uri="{FF2B5EF4-FFF2-40B4-BE49-F238E27FC236}">
                <a16:creationId xmlns:a16="http://schemas.microsoft.com/office/drawing/2014/main" id="{B03F7989-E0F6-107C-D48D-D0457C97D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EE968B9C-ECDD-C150-79C1-CE5AE6D490C5}"/>
              </a:ext>
            </a:extLst>
          </p:cNvPr>
          <p:cNvSpPr>
            <a:spLocks noGrp="1"/>
          </p:cNvSpPr>
          <p:nvPr>
            <p:ph type="dt" sz="half" idx="10"/>
          </p:nvPr>
        </p:nvSpPr>
        <p:spPr/>
        <p:txBody>
          <a:bodyPr/>
          <a:lstStyle/>
          <a:p>
            <a:fld id="{929B912F-30FF-461D-A494-48E615B20972}" type="datetime8">
              <a:rPr lang="ar-SY" smtClean="0"/>
              <a:t>29 كانون الأول، 25</a:t>
            </a:fld>
            <a:endParaRPr lang="ar-SY"/>
          </a:p>
        </p:txBody>
      </p:sp>
      <p:sp>
        <p:nvSpPr>
          <p:cNvPr id="6" name="عنصر نائب للتذييل 5">
            <a:extLst>
              <a:ext uri="{FF2B5EF4-FFF2-40B4-BE49-F238E27FC236}">
                <a16:creationId xmlns:a16="http://schemas.microsoft.com/office/drawing/2014/main" id="{5FC2DB21-3592-4320-7F38-711C26634417}"/>
              </a:ext>
            </a:extLst>
          </p:cNvPr>
          <p:cNvSpPr>
            <a:spLocks noGrp="1"/>
          </p:cNvSpPr>
          <p:nvPr>
            <p:ph type="ftr" sz="quarter" idx="11"/>
          </p:nvPr>
        </p:nvSpPr>
        <p:spPr/>
        <p:txBody>
          <a:bodyPr/>
          <a:lstStyle/>
          <a:p>
            <a:r>
              <a:rPr lang="ar-SY"/>
              <a:t>الدكتور عماد الحريري-تقرير حالة</a:t>
            </a:r>
          </a:p>
        </p:txBody>
      </p:sp>
      <p:sp>
        <p:nvSpPr>
          <p:cNvPr id="7" name="عنصر نائب لرقم الشريحة 6">
            <a:extLst>
              <a:ext uri="{FF2B5EF4-FFF2-40B4-BE49-F238E27FC236}">
                <a16:creationId xmlns:a16="http://schemas.microsoft.com/office/drawing/2014/main" id="{9F7C7A1E-AC11-ADEB-5FC8-E0085333AADE}"/>
              </a:ext>
            </a:extLst>
          </p:cNvPr>
          <p:cNvSpPr>
            <a:spLocks noGrp="1"/>
          </p:cNvSpPr>
          <p:nvPr>
            <p:ph type="sldNum" sz="quarter" idx="12"/>
          </p:nvPr>
        </p:nvSpPr>
        <p:spPr/>
        <p:txBody>
          <a:bodyPr/>
          <a:lstStyle/>
          <a:p>
            <a:fld id="{5634E967-E299-497B-9872-BC495F7C57D9}" type="slidenum">
              <a:rPr lang="ar-SY" smtClean="0"/>
              <a:t>‹#›</a:t>
            </a:fld>
            <a:endParaRPr lang="ar-SY"/>
          </a:p>
        </p:txBody>
      </p:sp>
    </p:spTree>
    <p:extLst>
      <p:ext uri="{BB962C8B-B14F-4D97-AF65-F5344CB8AC3E}">
        <p14:creationId xmlns:p14="http://schemas.microsoft.com/office/powerpoint/2010/main" val="525483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E5B9379-B8F0-29A7-B00E-DAE1F3F2ECB2}"/>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SY"/>
          </a:p>
        </p:txBody>
      </p:sp>
      <p:sp>
        <p:nvSpPr>
          <p:cNvPr id="3" name="عنصر نائب للصورة 2">
            <a:extLst>
              <a:ext uri="{FF2B5EF4-FFF2-40B4-BE49-F238E27FC236}">
                <a16:creationId xmlns:a16="http://schemas.microsoft.com/office/drawing/2014/main" id="{88D4BFE7-33C9-1E8F-2033-88A9220C98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a:extLst>
              <a:ext uri="{FF2B5EF4-FFF2-40B4-BE49-F238E27FC236}">
                <a16:creationId xmlns:a16="http://schemas.microsoft.com/office/drawing/2014/main" id="{1DB2F594-93C9-D347-A6F2-8E56956354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F9C51897-9041-B67A-7721-D0BA530C7F6B}"/>
              </a:ext>
            </a:extLst>
          </p:cNvPr>
          <p:cNvSpPr>
            <a:spLocks noGrp="1"/>
          </p:cNvSpPr>
          <p:nvPr>
            <p:ph type="dt" sz="half" idx="10"/>
          </p:nvPr>
        </p:nvSpPr>
        <p:spPr/>
        <p:txBody>
          <a:bodyPr/>
          <a:lstStyle/>
          <a:p>
            <a:fld id="{716B782A-C4EB-4FF9-8101-B71813D1D3B7}" type="datetime8">
              <a:rPr lang="ar-SY" smtClean="0"/>
              <a:t>29 كانون الأول، 25</a:t>
            </a:fld>
            <a:endParaRPr lang="ar-SY"/>
          </a:p>
        </p:txBody>
      </p:sp>
      <p:sp>
        <p:nvSpPr>
          <p:cNvPr id="6" name="عنصر نائب للتذييل 5">
            <a:extLst>
              <a:ext uri="{FF2B5EF4-FFF2-40B4-BE49-F238E27FC236}">
                <a16:creationId xmlns:a16="http://schemas.microsoft.com/office/drawing/2014/main" id="{EB172A0A-B5F7-681E-188C-32C0EBF8771D}"/>
              </a:ext>
            </a:extLst>
          </p:cNvPr>
          <p:cNvSpPr>
            <a:spLocks noGrp="1"/>
          </p:cNvSpPr>
          <p:nvPr>
            <p:ph type="ftr" sz="quarter" idx="11"/>
          </p:nvPr>
        </p:nvSpPr>
        <p:spPr/>
        <p:txBody>
          <a:bodyPr/>
          <a:lstStyle/>
          <a:p>
            <a:r>
              <a:rPr lang="ar-SY"/>
              <a:t>الدكتور عماد الحريري-تقرير حالة</a:t>
            </a:r>
          </a:p>
        </p:txBody>
      </p:sp>
      <p:sp>
        <p:nvSpPr>
          <p:cNvPr id="7" name="عنصر نائب لرقم الشريحة 6">
            <a:extLst>
              <a:ext uri="{FF2B5EF4-FFF2-40B4-BE49-F238E27FC236}">
                <a16:creationId xmlns:a16="http://schemas.microsoft.com/office/drawing/2014/main" id="{38C1A5C3-F502-8CDE-7582-96B600DBFB6B}"/>
              </a:ext>
            </a:extLst>
          </p:cNvPr>
          <p:cNvSpPr>
            <a:spLocks noGrp="1"/>
          </p:cNvSpPr>
          <p:nvPr>
            <p:ph type="sldNum" sz="quarter" idx="12"/>
          </p:nvPr>
        </p:nvSpPr>
        <p:spPr/>
        <p:txBody>
          <a:bodyPr/>
          <a:lstStyle/>
          <a:p>
            <a:fld id="{5634E967-E299-497B-9872-BC495F7C57D9}" type="slidenum">
              <a:rPr lang="ar-SY" smtClean="0"/>
              <a:t>‹#›</a:t>
            </a:fld>
            <a:endParaRPr lang="ar-SY"/>
          </a:p>
        </p:txBody>
      </p:sp>
    </p:spTree>
    <p:extLst>
      <p:ext uri="{BB962C8B-B14F-4D97-AF65-F5344CB8AC3E}">
        <p14:creationId xmlns:p14="http://schemas.microsoft.com/office/powerpoint/2010/main" val="1777409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64C68AC5-B755-7609-E689-BB100BC71ADE}"/>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SY"/>
          </a:p>
        </p:txBody>
      </p:sp>
      <p:sp>
        <p:nvSpPr>
          <p:cNvPr id="3" name="عنصر نائب للنص 2">
            <a:extLst>
              <a:ext uri="{FF2B5EF4-FFF2-40B4-BE49-F238E27FC236}">
                <a16:creationId xmlns:a16="http://schemas.microsoft.com/office/drawing/2014/main" id="{EF9A141C-9930-310B-FB24-F1D6E0F753A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a16="http://schemas.microsoft.com/office/drawing/2014/main" id="{741A525B-6F88-4717-4DBA-48D6548AA03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5359909-07C1-4FAC-A72A-703F50CDA32A}" type="datetime8">
              <a:rPr lang="ar-SY" smtClean="0"/>
              <a:t>29 كانون الأول، 25</a:t>
            </a:fld>
            <a:endParaRPr lang="ar-SY"/>
          </a:p>
        </p:txBody>
      </p:sp>
      <p:sp>
        <p:nvSpPr>
          <p:cNvPr id="5" name="عنصر نائب للتذييل 4">
            <a:extLst>
              <a:ext uri="{FF2B5EF4-FFF2-40B4-BE49-F238E27FC236}">
                <a16:creationId xmlns:a16="http://schemas.microsoft.com/office/drawing/2014/main" id="{C4F11B7D-4C09-3AD3-B6A4-251378297B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Y"/>
              <a:t>الدكتور عماد الحريري-تقرير حالة</a:t>
            </a:r>
          </a:p>
        </p:txBody>
      </p:sp>
      <p:sp>
        <p:nvSpPr>
          <p:cNvPr id="6" name="عنصر نائب لرقم الشريحة 5">
            <a:extLst>
              <a:ext uri="{FF2B5EF4-FFF2-40B4-BE49-F238E27FC236}">
                <a16:creationId xmlns:a16="http://schemas.microsoft.com/office/drawing/2014/main" id="{746D8F44-F5D5-6811-BDCA-503F6EFFF5C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634E967-E299-497B-9872-BC495F7C57D9}" type="slidenum">
              <a:rPr lang="ar-SY" smtClean="0"/>
              <a:t>‹#›</a:t>
            </a:fld>
            <a:endParaRPr lang="ar-SY"/>
          </a:p>
        </p:txBody>
      </p:sp>
    </p:spTree>
    <p:extLst>
      <p:ext uri="{BB962C8B-B14F-4D97-AF65-F5344CB8AC3E}">
        <p14:creationId xmlns:p14="http://schemas.microsoft.com/office/powerpoint/2010/main" val="1064350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75.xml"/><Relationship Id="rId3" Type="http://schemas.openxmlformats.org/officeDocument/2006/relationships/slide" Target="slide11.xml"/><Relationship Id="rId7" Type="http://schemas.openxmlformats.org/officeDocument/2006/relationships/slide" Target="slide26.xml"/><Relationship Id="rId12" Type="http://schemas.openxmlformats.org/officeDocument/2006/relationships/slide" Target="slide39.xml"/><Relationship Id="rId2" Type="http://schemas.openxmlformats.org/officeDocument/2006/relationships/hyperlink" Target="&#1605;&#1580;&#1604;&#1583;%20&#1580;&#1583;&#1610;&#1583;/Reconstruction%20of%20massive%20bone%20loss.pdf" TargetMode="External"/><Relationship Id="rId1" Type="http://schemas.openxmlformats.org/officeDocument/2006/relationships/slideLayout" Target="../slideLayouts/slideLayout1.xml"/><Relationship Id="rId6" Type="http://schemas.openxmlformats.org/officeDocument/2006/relationships/slide" Target="slide24.xml"/><Relationship Id="rId11" Type="http://schemas.openxmlformats.org/officeDocument/2006/relationships/slide" Target="slide37.xml"/><Relationship Id="rId5" Type="http://schemas.openxmlformats.org/officeDocument/2006/relationships/slide" Target="slide22.xml"/><Relationship Id="rId15" Type="http://schemas.openxmlformats.org/officeDocument/2006/relationships/slide" Target="slide41.xml"/><Relationship Id="rId10" Type="http://schemas.openxmlformats.org/officeDocument/2006/relationships/slide" Target="slide36.xml"/><Relationship Id="rId4" Type="http://schemas.openxmlformats.org/officeDocument/2006/relationships/slide" Target="slide13.xml"/><Relationship Id="rId9" Type="http://schemas.openxmlformats.org/officeDocument/2006/relationships/slide" Target="slide33.xml"/><Relationship Id="rId14" Type="http://schemas.openxmlformats.org/officeDocument/2006/relationships/hyperlink" Target="&#1605;&#1580;&#1604;&#1583;%20&#1580;&#1583;&#1610;&#1583;/BMJ-Case-Reports-Author-Guide-Digital.pdf"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slide" Target="slide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articles/10.%20Guideline%20and%20templates%20for%20a%20case%20report%20and%20series.pdf" TargetMode="External"/><Relationship Id="rId2" Type="http://schemas.openxmlformats.org/officeDocument/2006/relationships/hyperlink" Target="&#1582;&#1591;&#1608;&#1575;&#1578;%20&#1578;&#1602;&#1585;&#1610;&#1585;%20&#1581;&#1575;&#1604;&#1577;.docx"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slide" Target="slide1.xml"/><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hyperlink" Target="&#1605;&#1580;&#1604;&#1583;%20&#1580;&#1583;&#1610;&#1583;/&#1608;&#1587;&#1575;&#1574;&#1591;1.mp4"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hyperlink" Target="&#1605;&#1580;&#1604;&#1583;%20&#1580;&#1583;&#1610;&#1583;/Reconstruction%20of%20massive%20bone%20loss.docx"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hyperlink" Target="&#1605;&#1580;&#1604;&#1583;%20&#1580;&#1583;&#1610;&#1583;/title.docx"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hyperlink" Target="&#1605;&#1580;&#1604;&#1583;%20&#1580;&#1583;&#1610;&#1583;/abstract.docx" TargetMode="Externa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hyperlink" Target="&#1605;&#1580;&#1604;&#1583;%20&#1580;&#1583;&#1610;&#1583;/BMJ-Case-Reports-Author-Guide-Digital.pdf"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1605;&#1580;&#1604;&#1583;%20&#1580;&#1583;&#1610;&#1583;/ScholarOne%20Manuscripts.pdf"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hyperlink" Target="&#1605;&#1580;&#1604;&#1583;%20&#1580;&#1583;&#1610;&#1583;/step%206.pdf" TargetMode="External"/><Relationship Id="rId3" Type="http://schemas.openxmlformats.org/officeDocument/2006/relationships/hyperlink" Target="&#1605;&#1580;&#1604;&#1583;%20&#1580;&#1583;&#1610;&#1583;/step%201.pdf" TargetMode="External"/><Relationship Id="rId7" Type="http://schemas.openxmlformats.org/officeDocument/2006/relationships/hyperlink" Target="&#1605;&#1580;&#1604;&#1583;%20&#1580;&#1583;&#1610;&#1583;/step%205.pdf" TargetMode="External"/><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hyperlink" Target="&#1605;&#1580;&#1604;&#1583;%20&#1580;&#1583;&#1610;&#1583;/step%204.pdf" TargetMode="External"/><Relationship Id="rId5" Type="http://schemas.openxmlformats.org/officeDocument/2006/relationships/hyperlink" Target="&#1605;&#1580;&#1604;&#1583;%20&#1580;&#1583;&#1610;&#1583;/step%203.pdf" TargetMode="External"/><Relationship Id="rId4" Type="http://schemas.openxmlformats.org/officeDocument/2006/relationships/hyperlink" Target="&#1605;&#1580;&#1604;&#1583;%20&#1580;&#1583;&#1610;&#1583;/step%202.pdf" TargetMode="External"/></Relationships>
</file>

<file path=ppt/slides/_rels/slide7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7352427-3299-3B87-078E-2F8530747B5C}"/>
              </a:ext>
            </a:extLst>
          </p:cNvPr>
          <p:cNvSpPr>
            <a:spLocks noGrp="1"/>
          </p:cNvSpPr>
          <p:nvPr>
            <p:ph type="ctrTitle"/>
          </p:nvPr>
        </p:nvSpPr>
        <p:spPr>
          <a:xfrm>
            <a:off x="1524000" y="1122363"/>
            <a:ext cx="9144000" cy="2387600"/>
          </a:xfrm>
          <a:solidFill>
            <a:schemeClr val="tx2">
              <a:lumMod val="20000"/>
              <a:lumOff val="80000"/>
            </a:schemeClr>
          </a:solidFill>
          <a:ln>
            <a:solidFill>
              <a:schemeClr val="accent1"/>
            </a:solidFill>
          </a:ln>
        </p:spPr>
        <p:txBody>
          <a:bodyPr>
            <a:noAutofit/>
          </a:bodyPr>
          <a:lstStyle/>
          <a:p>
            <a:r>
              <a:rPr lang="en-US" sz="3200" dirty="0">
                <a:effectLst/>
                <a:latin typeface="Sakkal Majalla" panose="02000000000000000000" pitchFamily="2" charset="-78"/>
                <a:ea typeface="Calibri" panose="020F0502020204030204" pitchFamily="34" charset="0"/>
                <a:cs typeface="Sakkal Majalla" panose="02000000000000000000" pitchFamily="2" charset="-78"/>
              </a:rPr>
              <a:t>Reconstruction of massive bone loss with the </a:t>
            </a:r>
            <a:r>
              <a:rPr lang="en-US" sz="3200" dirty="0">
                <a:effectLst/>
                <a:latin typeface="Sakkal Majalla" panose="02000000000000000000" pitchFamily="2" charset="-78"/>
                <a:ea typeface="Calibri" panose="020F0502020204030204" pitchFamily="34" charset="0"/>
                <a:cs typeface="Sakkal Majalla" panose="02000000000000000000" pitchFamily="2" charset="-78"/>
                <a:hlinkClick r:id="rId2" action="ppaction://hlinkfile"/>
              </a:rPr>
              <a:t>combination</a:t>
            </a:r>
            <a:r>
              <a:rPr lang="en-US" sz="3200" dirty="0">
                <a:effectLst/>
                <a:latin typeface="Sakkal Majalla" panose="02000000000000000000" pitchFamily="2" charset="-78"/>
                <a:ea typeface="Calibri" panose="020F0502020204030204" pitchFamily="34" charset="0"/>
                <a:cs typeface="Sakkal Majalla" panose="02000000000000000000" pitchFamily="2" charset="-78"/>
              </a:rPr>
              <a:t> of </a:t>
            </a:r>
            <a:r>
              <a:rPr lang="en-US" sz="3200" dirty="0" err="1">
                <a:effectLst/>
                <a:latin typeface="Sakkal Majalla" panose="02000000000000000000" pitchFamily="2" charset="-78"/>
                <a:ea typeface="Calibri" panose="020F0502020204030204" pitchFamily="34" charset="0"/>
                <a:cs typeface="Sakkal Majalla" panose="02000000000000000000" pitchFamily="2" charset="-78"/>
              </a:rPr>
              <a:t>Masquelet</a:t>
            </a:r>
            <a:r>
              <a:rPr lang="en-US" sz="3200" dirty="0">
                <a:effectLst/>
                <a:latin typeface="Sakkal Majalla" panose="02000000000000000000" pitchFamily="2" charset="-78"/>
                <a:ea typeface="Calibri" panose="020F0502020204030204" pitchFamily="34" charset="0"/>
                <a:cs typeface="Sakkal Majalla" panose="02000000000000000000" pitchFamily="2" charset="-78"/>
              </a:rPr>
              <a:t> technique, and distraction osteogenesis method by using a locally modified AO tubular device, guided with an interlocking nail for reconstructing bone loss 20 cm due to a malignant bone tumor in the femur (case report)</a:t>
            </a:r>
            <a:endParaRPr lang="ar-SY" sz="3200" dirty="0">
              <a:latin typeface="Sakkal Majalla" panose="02000000000000000000" pitchFamily="2" charset="-78"/>
              <a:cs typeface="Sakkal Majalla" panose="02000000000000000000" pitchFamily="2" charset="-78"/>
            </a:endParaRPr>
          </a:p>
        </p:txBody>
      </p:sp>
      <p:sp>
        <p:nvSpPr>
          <p:cNvPr id="3" name="عنوان فرعي 2">
            <a:extLst>
              <a:ext uri="{FF2B5EF4-FFF2-40B4-BE49-F238E27FC236}">
                <a16:creationId xmlns:a16="http://schemas.microsoft.com/office/drawing/2014/main" id="{79679D5D-AABF-10F3-A310-248D777E8EB1}"/>
              </a:ext>
            </a:extLst>
          </p:cNvPr>
          <p:cNvSpPr>
            <a:spLocks noGrp="1"/>
          </p:cNvSpPr>
          <p:nvPr>
            <p:ph type="subTitle" idx="1"/>
          </p:nvPr>
        </p:nvSpPr>
        <p:spPr>
          <a:xfrm>
            <a:off x="1336431" y="3602038"/>
            <a:ext cx="9331569" cy="1655762"/>
          </a:xfrm>
          <a:ln>
            <a:solidFill>
              <a:schemeClr val="accent1"/>
            </a:solidFill>
          </a:ln>
        </p:spPr>
        <p:txBody>
          <a:bodyPr>
            <a:normAutofit fontScale="92500"/>
          </a:bodyPr>
          <a:lstStyle/>
          <a:p>
            <a:pPr marL="457200" algn="l" rtl="0">
              <a:lnSpc>
                <a:spcPct val="107000"/>
              </a:lnSpc>
              <a:spcAft>
                <a:spcPts val="800"/>
              </a:spcAft>
            </a:pPr>
            <a:r>
              <a:rPr lang="en-US" sz="1800" i="1" kern="100" dirty="0">
                <a:effectLst/>
                <a:latin typeface="Calibri" panose="020F0502020204030204" pitchFamily="34" charset="0"/>
                <a:ea typeface="Calibri" panose="020F0502020204030204" pitchFamily="34" charset="0"/>
                <a:cs typeface="Arial" panose="020B0604020202020204" pitchFamily="34" charset="0"/>
              </a:rPr>
              <a:t>Orthopedic Surgery Department, Oncology Department, Tishreen Military Hospital, </a:t>
            </a:r>
            <a:r>
              <a:rPr lang="en-US" sz="1800" i="1" kern="100" dirty="0" err="1">
                <a:effectLst/>
                <a:latin typeface="Calibri" panose="020F0502020204030204" pitchFamily="34" charset="0"/>
                <a:ea typeface="Calibri" panose="020F0502020204030204" pitchFamily="34" charset="0"/>
                <a:cs typeface="Arial" panose="020B0604020202020204" pitchFamily="34" charset="0"/>
              </a:rPr>
              <a:t>Dmascus</a:t>
            </a:r>
            <a:r>
              <a:rPr lang="en-US" sz="1800" i="1" kern="100" dirty="0">
                <a:effectLst/>
                <a:latin typeface="Calibri" panose="020F0502020204030204" pitchFamily="34" charset="0"/>
                <a:ea typeface="Calibri" panose="020F0502020204030204" pitchFamily="34" charset="0"/>
                <a:cs typeface="Arial" panose="020B0604020202020204" pitchFamily="34" charset="0"/>
              </a:rPr>
              <a:t> ,Syria</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gn="l" rtl="0">
              <a:lnSpc>
                <a:spcPct val="107000"/>
              </a:lnSpc>
              <a:spcAft>
                <a:spcPts val="800"/>
              </a:spcAft>
            </a:pPr>
            <a:r>
              <a:rPr lang="en-US" sz="1800" i="1" kern="100" dirty="0">
                <a:effectLst/>
                <a:latin typeface="Calibri" panose="020F0502020204030204" pitchFamily="34" charset="0"/>
                <a:ea typeface="Calibri" panose="020F0502020204030204" pitchFamily="34" charset="0"/>
                <a:cs typeface="Arial" panose="020B0604020202020204" pitchFamily="34" charset="0"/>
              </a:rPr>
              <a:t>By: </a:t>
            </a:r>
            <a:r>
              <a:rPr lang="en-US" sz="1800" i="1" kern="100" dirty="0" err="1">
                <a:effectLst/>
                <a:latin typeface="Calibri" panose="020F0502020204030204" pitchFamily="34" charset="0"/>
                <a:ea typeface="Calibri" panose="020F0502020204030204" pitchFamily="34" charset="0"/>
                <a:cs typeface="Arial" panose="020B0604020202020204" pitchFamily="34" charset="0"/>
              </a:rPr>
              <a:t>Dr.Imad</a:t>
            </a:r>
            <a:r>
              <a:rPr lang="en-US" sz="1800" i="1" kern="100" dirty="0">
                <a:effectLst/>
                <a:latin typeface="Calibri" panose="020F0502020204030204" pitchFamily="34" charset="0"/>
                <a:ea typeface="Calibri" panose="020F0502020204030204" pitchFamily="34" charset="0"/>
                <a:cs typeface="Arial" panose="020B0604020202020204" pitchFamily="34" charset="0"/>
              </a:rPr>
              <a:t> Al Hariri, head of the orthopedic surgery department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gn="l" rtl="0">
              <a:lnSpc>
                <a:spcPct val="107000"/>
              </a:lnSpc>
              <a:spcAft>
                <a:spcPts val="800"/>
              </a:spcAft>
            </a:pPr>
            <a:r>
              <a:rPr lang="en-US" sz="1800" i="1" kern="100" dirty="0">
                <a:effectLst/>
                <a:latin typeface="Calibri" panose="020F0502020204030204" pitchFamily="34" charset="0"/>
                <a:ea typeface="Calibri" panose="020F0502020204030204" pitchFamily="34" charset="0"/>
                <a:cs typeface="Arial" panose="020B0604020202020204" pitchFamily="34" charset="0"/>
              </a:rPr>
              <a:t>.Tel: 00963-938550183-Email: imadhariri65@gmail.com</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l" rtl="0"/>
            <a:endParaRPr lang="ar-SY" dirty="0"/>
          </a:p>
        </p:txBody>
      </p:sp>
      <p:sp>
        <p:nvSpPr>
          <p:cNvPr id="4" name="سهم: لليسار 3">
            <a:hlinkClick r:id="rId3" action="ppaction://hlinksldjump"/>
            <a:extLst>
              <a:ext uri="{FF2B5EF4-FFF2-40B4-BE49-F238E27FC236}">
                <a16:creationId xmlns:a16="http://schemas.microsoft.com/office/drawing/2014/main" id="{53E21A20-4182-8338-E33C-2B5FD788FA8B}"/>
              </a:ext>
            </a:extLst>
          </p:cNvPr>
          <p:cNvSpPr/>
          <p:nvPr/>
        </p:nvSpPr>
        <p:spPr>
          <a:xfrm>
            <a:off x="11120511" y="5943596"/>
            <a:ext cx="548640" cy="3798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6" name="سهم: لليسار 5">
            <a:hlinkClick r:id="rId4" action="ppaction://hlinksldjump"/>
            <a:extLst>
              <a:ext uri="{FF2B5EF4-FFF2-40B4-BE49-F238E27FC236}">
                <a16:creationId xmlns:a16="http://schemas.microsoft.com/office/drawing/2014/main" id="{F142C01F-1195-2F66-8396-B77210415E35}"/>
              </a:ext>
            </a:extLst>
          </p:cNvPr>
          <p:cNvSpPr/>
          <p:nvPr/>
        </p:nvSpPr>
        <p:spPr>
          <a:xfrm>
            <a:off x="10058400" y="5971733"/>
            <a:ext cx="562708" cy="3657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7" name="سهم: لليسار 6">
            <a:hlinkClick r:id="rId5" action="ppaction://hlinksldjump"/>
            <a:extLst>
              <a:ext uri="{FF2B5EF4-FFF2-40B4-BE49-F238E27FC236}">
                <a16:creationId xmlns:a16="http://schemas.microsoft.com/office/drawing/2014/main" id="{FEFB3FB7-D82F-E892-0A8E-037B177D5F95}"/>
              </a:ext>
            </a:extLst>
          </p:cNvPr>
          <p:cNvSpPr/>
          <p:nvPr/>
        </p:nvSpPr>
        <p:spPr>
          <a:xfrm>
            <a:off x="8862646" y="5964699"/>
            <a:ext cx="562708" cy="3657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8" name="سهم: لليسار 7">
            <a:hlinkClick r:id="rId6" action="ppaction://hlinksldjump"/>
            <a:extLst>
              <a:ext uri="{FF2B5EF4-FFF2-40B4-BE49-F238E27FC236}">
                <a16:creationId xmlns:a16="http://schemas.microsoft.com/office/drawing/2014/main" id="{EFAD58F6-6D30-D7C0-3DBB-B8FDB40EC0AD}"/>
              </a:ext>
            </a:extLst>
          </p:cNvPr>
          <p:cNvSpPr/>
          <p:nvPr/>
        </p:nvSpPr>
        <p:spPr>
          <a:xfrm>
            <a:off x="7526215" y="5971733"/>
            <a:ext cx="562708" cy="3657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9" name="سهم: لليسار 8">
            <a:hlinkClick r:id="rId7" action="ppaction://hlinksldjump"/>
            <a:extLst>
              <a:ext uri="{FF2B5EF4-FFF2-40B4-BE49-F238E27FC236}">
                <a16:creationId xmlns:a16="http://schemas.microsoft.com/office/drawing/2014/main" id="{4AE80206-152E-50A8-5257-24E3FE67E9E0}"/>
              </a:ext>
            </a:extLst>
          </p:cNvPr>
          <p:cNvSpPr/>
          <p:nvPr/>
        </p:nvSpPr>
        <p:spPr>
          <a:xfrm>
            <a:off x="6424538" y="5943590"/>
            <a:ext cx="562708" cy="3657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0" name="سهم: لليسار 9">
            <a:hlinkClick r:id="rId8" action="ppaction://hlinksldjump"/>
            <a:extLst>
              <a:ext uri="{FF2B5EF4-FFF2-40B4-BE49-F238E27FC236}">
                <a16:creationId xmlns:a16="http://schemas.microsoft.com/office/drawing/2014/main" id="{C44481FD-C9A4-DFF8-00FB-53133C65DDB2}"/>
              </a:ext>
            </a:extLst>
          </p:cNvPr>
          <p:cNvSpPr/>
          <p:nvPr/>
        </p:nvSpPr>
        <p:spPr>
          <a:xfrm>
            <a:off x="5322861" y="5922490"/>
            <a:ext cx="562708" cy="3657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1" name="سهم: لليسار 10">
            <a:hlinkClick r:id="rId9" action="ppaction://hlinksldjump"/>
            <a:extLst>
              <a:ext uri="{FF2B5EF4-FFF2-40B4-BE49-F238E27FC236}">
                <a16:creationId xmlns:a16="http://schemas.microsoft.com/office/drawing/2014/main" id="{4E14BAC2-50B9-9F42-6AF5-A81A7F3BF6C2}"/>
              </a:ext>
            </a:extLst>
          </p:cNvPr>
          <p:cNvSpPr/>
          <p:nvPr/>
        </p:nvSpPr>
        <p:spPr>
          <a:xfrm>
            <a:off x="4244924" y="5915457"/>
            <a:ext cx="562708" cy="3657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2" name="سهم: لليسار 11">
            <a:hlinkClick r:id="rId10" action="ppaction://hlinksldjump"/>
            <a:extLst>
              <a:ext uri="{FF2B5EF4-FFF2-40B4-BE49-F238E27FC236}">
                <a16:creationId xmlns:a16="http://schemas.microsoft.com/office/drawing/2014/main" id="{2E85745A-F038-0513-F74F-421B79E8A286}"/>
              </a:ext>
            </a:extLst>
          </p:cNvPr>
          <p:cNvSpPr/>
          <p:nvPr/>
        </p:nvSpPr>
        <p:spPr>
          <a:xfrm>
            <a:off x="3330524" y="5901394"/>
            <a:ext cx="562708" cy="3657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3" name="سهم: لليسار 12">
            <a:hlinkClick r:id="rId11" action="ppaction://hlinksldjump"/>
            <a:extLst>
              <a:ext uri="{FF2B5EF4-FFF2-40B4-BE49-F238E27FC236}">
                <a16:creationId xmlns:a16="http://schemas.microsoft.com/office/drawing/2014/main" id="{BF9AD25E-FE63-BE1E-73AA-B886E09DF2A5}"/>
              </a:ext>
            </a:extLst>
          </p:cNvPr>
          <p:cNvSpPr/>
          <p:nvPr/>
        </p:nvSpPr>
        <p:spPr>
          <a:xfrm>
            <a:off x="2369524" y="5887327"/>
            <a:ext cx="548640" cy="3798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4" name="سهم: لليسار 13">
            <a:hlinkClick r:id="rId12" action="ppaction://hlinksldjump"/>
            <a:extLst>
              <a:ext uri="{FF2B5EF4-FFF2-40B4-BE49-F238E27FC236}">
                <a16:creationId xmlns:a16="http://schemas.microsoft.com/office/drawing/2014/main" id="{B81AA8EF-0CA0-933E-789A-53F8B483B7B1}"/>
              </a:ext>
            </a:extLst>
          </p:cNvPr>
          <p:cNvSpPr/>
          <p:nvPr/>
        </p:nvSpPr>
        <p:spPr>
          <a:xfrm>
            <a:off x="1569864" y="5866223"/>
            <a:ext cx="548640" cy="3798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5" name="مربع نص 14">
            <a:hlinkClick r:id="rId13" action="ppaction://hlinksldjump"/>
            <a:extLst>
              <a:ext uri="{FF2B5EF4-FFF2-40B4-BE49-F238E27FC236}">
                <a16:creationId xmlns:a16="http://schemas.microsoft.com/office/drawing/2014/main" id="{736B8F46-ED3F-4350-8A5D-998F2EFDE770}"/>
              </a:ext>
            </a:extLst>
          </p:cNvPr>
          <p:cNvSpPr txBox="1"/>
          <p:nvPr/>
        </p:nvSpPr>
        <p:spPr>
          <a:xfrm>
            <a:off x="121920" y="1588866"/>
            <a:ext cx="1341120" cy="646331"/>
          </a:xfrm>
          <a:prstGeom prst="rect">
            <a:avLst/>
          </a:prstGeom>
          <a:solidFill>
            <a:schemeClr val="accent2">
              <a:lumMod val="20000"/>
              <a:lumOff val="80000"/>
            </a:schemeClr>
          </a:solidFill>
          <a:ln>
            <a:solidFill>
              <a:schemeClr val="accent1"/>
            </a:solidFill>
          </a:ln>
        </p:spPr>
        <p:txBody>
          <a:bodyPr wrap="square" rtlCol="1">
            <a:spAutoFit/>
          </a:bodyPr>
          <a:lstStyle/>
          <a:p>
            <a:pPr algn="l" rtl="0"/>
            <a:r>
              <a:rPr lang="en-US" dirty="0"/>
              <a:t>Care-writer checklist</a:t>
            </a:r>
            <a:endParaRPr lang="ar-SY" dirty="0"/>
          </a:p>
        </p:txBody>
      </p:sp>
      <p:sp>
        <p:nvSpPr>
          <p:cNvPr id="16" name="مربع نص 15">
            <a:hlinkClick r:id="rId14" action="ppaction://hlinkfile"/>
            <a:extLst>
              <a:ext uri="{FF2B5EF4-FFF2-40B4-BE49-F238E27FC236}">
                <a16:creationId xmlns:a16="http://schemas.microsoft.com/office/drawing/2014/main" id="{C6003589-3BEB-869C-F39F-6C852C10D6EA}"/>
              </a:ext>
            </a:extLst>
          </p:cNvPr>
          <p:cNvSpPr txBox="1"/>
          <p:nvPr/>
        </p:nvSpPr>
        <p:spPr>
          <a:xfrm>
            <a:off x="10789920" y="1575190"/>
            <a:ext cx="1219200" cy="646331"/>
          </a:xfrm>
          <a:prstGeom prst="rect">
            <a:avLst/>
          </a:prstGeom>
          <a:solidFill>
            <a:schemeClr val="accent2">
              <a:lumMod val="20000"/>
              <a:lumOff val="80000"/>
            </a:schemeClr>
          </a:solidFill>
          <a:ln>
            <a:solidFill>
              <a:schemeClr val="accent1"/>
            </a:solidFill>
          </a:ln>
        </p:spPr>
        <p:txBody>
          <a:bodyPr wrap="square" rtlCol="1">
            <a:spAutoFit/>
          </a:bodyPr>
          <a:lstStyle/>
          <a:p>
            <a:pPr algn="ctr" rtl="0"/>
            <a:r>
              <a:rPr lang="en-US" dirty="0"/>
              <a:t> </a:t>
            </a:r>
            <a:r>
              <a:rPr lang="en-US" dirty="0" err="1"/>
              <a:t>bmj</a:t>
            </a:r>
            <a:r>
              <a:rPr lang="en-US" dirty="0"/>
              <a:t> guideline</a:t>
            </a:r>
            <a:endParaRPr lang="ar-SY" dirty="0"/>
          </a:p>
        </p:txBody>
      </p:sp>
      <p:sp>
        <p:nvSpPr>
          <p:cNvPr id="17" name="سهم: لليسار 16">
            <a:hlinkClick r:id="rId15" action="ppaction://hlinksldjump"/>
            <a:extLst>
              <a:ext uri="{FF2B5EF4-FFF2-40B4-BE49-F238E27FC236}">
                <a16:creationId xmlns:a16="http://schemas.microsoft.com/office/drawing/2014/main" id="{5F5CE746-2D53-6C2B-AB0F-9A3EDEC689DC}"/>
              </a:ext>
            </a:extLst>
          </p:cNvPr>
          <p:cNvSpPr/>
          <p:nvPr/>
        </p:nvSpPr>
        <p:spPr>
          <a:xfrm>
            <a:off x="610841" y="5880285"/>
            <a:ext cx="548640" cy="3798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extLst>
      <p:ext uri="{BB962C8B-B14F-4D97-AF65-F5344CB8AC3E}">
        <p14:creationId xmlns:p14="http://schemas.microsoft.com/office/powerpoint/2010/main" val="127154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a:extLst>
              <a:ext uri="{FF2B5EF4-FFF2-40B4-BE49-F238E27FC236}">
                <a16:creationId xmlns:a16="http://schemas.microsoft.com/office/drawing/2014/main" id="{5747169C-4FCC-6205-B670-1348961BEF81}"/>
              </a:ext>
            </a:extLst>
          </p:cNvPr>
          <p:cNvSpPr>
            <a:spLocks noGrp="1"/>
          </p:cNvSpPr>
          <p:nvPr>
            <p:ph sz="half" idx="2"/>
          </p:nvPr>
        </p:nvSpPr>
        <p:spPr>
          <a:xfrm>
            <a:off x="598355" y="1690688"/>
            <a:ext cx="5181600" cy="4351338"/>
          </a:xfrm>
          <a:ln>
            <a:solidFill>
              <a:schemeClr val="tx1"/>
            </a:solidFill>
          </a:ln>
        </p:spPr>
        <p:txBody>
          <a:bodyPr/>
          <a:lstStyle/>
          <a:p>
            <a:pPr algn="l" rtl="0">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Laboratory tests: They were normal.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800" dirty="0" err="1">
                <a:effectLst/>
                <a:latin typeface="Calibri" panose="020F0502020204030204" pitchFamily="34" charset="0"/>
                <a:ea typeface="Calibri" panose="020F0502020204030204" pitchFamily="34" charset="0"/>
                <a:cs typeface="Calibri" panose="020F0502020204030204" pitchFamily="34" charset="0"/>
              </a:rPr>
              <a:t>XRy</a:t>
            </a:r>
            <a:r>
              <a:rPr lang="en-US" sz="1800" dirty="0">
                <a:effectLst/>
                <a:latin typeface="Calibri" panose="020F0502020204030204" pitchFamily="34" charset="0"/>
                <a:ea typeface="Calibri" panose="020F0502020204030204" pitchFamily="34" charset="0"/>
                <a:cs typeface="Calibri" panose="020F0502020204030204" pitchFamily="34" charset="0"/>
              </a:rPr>
              <a:t>: of the right thigh showed a heterogeneous lesion with unclear borders at the junction of the middle and distal third of the thigh, without destruction of the external bony cortex, extending for a distance of more than 7 cm distally towards the femoral condyles. (Figure 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rtl="0"/>
            <a:endParaRPr lang="ar-SY" dirty="0"/>
          </a:p>
        </p:txBody>
      </p:sp>
      <p:sp>
        <p:nvSpPr>
          <p:cNvPr id="7" name="عنصر نائب للمحتوى 6">
            <a:extLst>
              <a:ext uri="{FF2B5EF4-FFF2-40B4-BE49-F238E27FC236}">
                <a16:creationId xmlns:a16="http://schemas.microsoft.com/office/drawing/2014/main" id="{A7216CC5-E0FF-E831-546F-91D241F496F8}"/>
              </a:ext>
            </a:extLst>
          </p:cNvPr>
          <p:cNvSpPr>
            <a:spLocks noGrp="1"/>
          </p:cNvSpPr>
          <p:nvPr>
            <p:ph sz="half" idx="1"/>
          </p:nvPr>
        </p:nvSpPr>
        <p:spPr>
          <a:xfrm>
            <a:off x="6019800" y="1690688"/>
            <a:ext cx="5312764" cy="4351338"/>
          </a:xfrm>
          <a:solidFill>
            <a:schemeClr val="accent2">
              <a:lumMod val="20000"/>
              <a:lumOff val="80000"/>
            </a:schemeClr>
          </a:solidFill>
          <a:ln>
            <a:solidFill>
              <a:schemeClr val="tx1"/>
            </a:solidFill>
          </a:ln>
        </p:spPr>
        <p:txBody>
          <a:bodyPr>
            <a:normAutofit/>
          </a:bodyPr>
          <a:lstStyle/>
          <a:p>
            <a:pPr algn="r" rtl="1">
              <a:lnSpc>
                <a:spcPct val="107000"/>
              </a:lnSpc>
              <a:spcAft>
                <a:spcPts val="800"/>
              </a:spcAft>
            </a:pPr>
            <a:r>
              <a:rPr lang="ar-SA" sz="20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الخطوة </a:t>
            </a:r>
            <a:r>
              <a:rPr lang="en-US" sz="20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4</a:t>
            </a:r>
            <a:r>
              <a:rPr lang="ar-SA" sz="20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ar-SA" sz="20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ما هي الاختبارات التي أجريناها؟ ما هي النتائج؟</a:t>
            </a:r>
            <a:endParaRPr lang="en-US" sz="2000" b="1"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effectLst/>
                <a:latin typeface="Calibri" panose="020F0502020204030204" pitchFamily="34" charset="0"/>
                <a:ea typeface="Calibri" panose="020F0502020204030204" pitchFamily="34" charset="0"/>
                <a:cs typeface="Times New Roman" panose="02020603050405020304" pitchFamily="18" charset="0"/>
              </a:rPr>
              <a:t>التحاليل المخبرية </a:t>
            </a:r>
            <a:r>
              <a:rPr lang="ar-SA" sz="2000" dirty="0">
                <a:effectLst/>
                <a:latin typeface="Calibri" panose="020F0502020204030204" pitchFamily="34" charset="0"/>
                <a:ea typeface="Calibri" panose="020F0502020204030204" pitchFamily="34" charset="0"/>
                <a:cs typeface="Calibri" panose="020F0502020204030204" pitchFamily="34" charset="0"/>
              </a:rPr>
              <a:t>: </a:t>
            </a:r>
            <a:r>
              <a:rPr lang="ar-SA" sz="2000" dirty="0">
                <a:effectLst/>
                <a:latin typeface="Calibri" panose="020F0502020204030204" pitchFamily="34" charset="0"/>
                <a:ea typeface="Calibri" panose="020F0502020204030204" pitchFamily="34" charset="0"/>
                <a:cs typeface="Times New Roman" panose="02020603050405020304" pitchFamily="18" charset="0"/>
              </a:rPr>
              <a:t>كانت اقرب الى الطبيعي</a:t>
            </a:r>
            <a:r>
              <a:rPr lang="ar-SA" sz="2000" dirty="0">
                <a:effectLst/>
                <a:latin typeface="Calibri" panose="020F0502020204030204" pitchFamily="34" charset="0"/>
                <a:ea typeface="Calibri" panose="020F0502020204030204" pitchFamily="34" charset="0"/>
                <a:cs typeface="Calibri" panose="020F0502020204030204" pitchFamily="34" charset="0"/>
              </a:rPr>
              <a:t>. </a:t>
            </a:r>
          </a:p>
          <a:p>
            <a:pPr algn="r" rtl="1">
              <a:lnSpc>
                <a:spcPct val="107000"/>
              </a:lnSpc>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effectLst/>
                <a:latin typeface="Calibri" panose="020F0502020204030204" pitchFamily="34" charset="0"/>
                <a:ea typeface="Calibri" panose="020F0502020204030204" pitchFamily="34" charset="0"/>
                <a:cs typeface="Times New Roman" panose="02020603050405020304" pitchFamily="18" charset="0"/>
              </a:rPr>
              <a:t>الصورة الشعاعية </a:t>
            </a:r>
            <a:r>
              <a:rPr lang="ar-SA" sz="2000" dirty="0">
                <a:effectLst/>
                <a:latin typeface="Calibri" panose="020F0502020204030204" pitchFamily="34" charset="0"/>
                <a:ea typeface="Calibri" panose="020F0502020204030204" pitchFamily="34" charset="0"/>
                <a:cs typeface="Times New Roman" panose="02020603050405020304" pitchFamily="18" charset="0"/>
              </a:rPr>
              <a:t>البسيطة للفخذ الأيمن لوحظ وجود افة حالة غير متجانسة وغير واضحة الحدود عند التقاء الثلث المتوسط مع البعيد للفخذ</a:t>
            </a:r>
            <a:r>
              <a:rPr lang="ar-SA" sz="2000" dirty="0">
                <a:effectLst/>
                <a:latin typeface="Calibri" panose="020F0502020204030204" pitchFamily="34" charset="0"/>
                <a:ea typeface="Calibri" panose="020F0502020204030204" pitchFamily="34" charset="0"/>
                <a:cs typeface="Calibri" panose="020F0502020204030204" pitchFamily="34" charset="0"/>
              </a:rPr>
              <a:t>, </a:t>
            </a:r>
            <a:r>
              <a:rPr lang="ar-SA" sz="2000" dirty="0">
                <a:effectLst/>
                <a:latin typeface="Calibri" panose="020F0502020204030204" pitchFamily="34" charset="0"/>
                <a:ea typeface="Calibri" panose="020F0502020204030204" pitchFamily="34" charset="0"/>
                <a:cs typeface="Times New Roman" panose="02020603050405020304" pitchFamily="18" charset="0"/>
              </a:rPr>
              <a:t>غير مخربة للقشر العظمي الخارجي ممتدة لمسافة اكثر من </a:t>
            </a:r>
            <a:r>
              <a:rPr lang="en-US" sz="2000" dirty="0">
                <a:effectLst/>
                <a:latin typeface="Calibri" panose="020F0502020204030204" pitchFamily="34" charset="0"/>
                <a:ea typeface="Calibri" panose="020F0502020204030204" pitchFamily="34" charset="0"/>
                <a:cs typeface="Calibri" panose="020F0502020204030204" pitchFamily="34" charset="0"/>
              </a:rPr>
              <a:t>7</a:t>
            </a:r>
            <a:r>
              <a:rPr lang="ar-SA" sz="2000" dirty="0">
                <a:effectLst/>
                <a:latin typeface="Calibri" panose="020F0502020204030204" pitchFamily="34" charset="0"/>
                <a:ea typeface="Calibri" panose="020F0502020204030204" pitchFamily="34" charset="0"/>
                <a:cs typeface="Times New Roman" panose="02020603050405020304" pitchFamily="18" charset="0"/>
              </a:rPr>
              <a:t> سم للبعيد باتجاه اللقم الفخذية</a:t>
            </a:r>
            <a:r>
              <a:rPr lang="ar-SA" sz="2000" dirty="0">
                <a:effectLst/>
                <a:latin typeface="Calibri" panose="020F0502020204030204" pitchFamily="34" charset="0"/>
                <a:ea typeface="Calibri" panose="020F0502020204030204" pitchFamily="34" charset="0"/>
                <a:cs typeface="Calibri" panose="020F0502020204030204" pitchFamily="34" charset="0"/>
              </a:rPr>
              <a:t>. </a:t>
            </a:r>
            <a:r>
              <a:rPr lang="ar-SA" sz="2000" i="1" u="sng" dirty="0">
                <a:effectLst/>
                <a:latin typeface="Calibri" panose="020F0502020204030204" pitchFamily="34" charset="0"/>
                <a:ea typeface="Calibri" panose="020F0502020204030204" pitchFamily="34" charset="0"/>
                <a:cs typeface="Calibri" panose="020F0502020204030204" pitchFamily="34" charset="0"/>
              </a:rPr>
              <a:t>الشكل (1)</a:t>
            </a:r>
            <a:endParaRPr lang="en-US" sz="2000" i="1" u="sng" dirty="0">
              <a:effectLst/>
              <a:latin typeface="Calibri" panose="020F0502020204030204" pitchFamily="34" charset="0"/>
              <a:ea typeface="Calibri" panose="020F0502020204030204" pitchFamily="34" charset="0"/>
              <a:cs typeface="Arial" panose="020B0604020202020204" pitchFamily="34" charset="0"/>
            </a:endParaRPr>
          </a:p>
          <a:p>
            <a:endParaRPr lang="ar-SY" sz="3200" dirty="0"/>
          </a:p>
        </p:txBody>
      </p:sp>
      <p:sp>
        <p:nvSpPr>
          <p:cNvPr id="3" name="عنوان 1">
            <a:extLst>
              <a:ext uri="{FF2B5EF4-FFF2-40B4-BE49-F238E27FC236}">
                <a16:creationId xmlns:a16="http://schemas.microsoft.com/office/drawing/2014/main" id="{72D255D6-E14E-00F1-FCE9-A57B542FBB15}"/>
              </a:ext>
            </a:extLst>
          </p:cNvPr>
          <p:cNvSpPr txBox="1">
            <a:spLocks/>
          </p:cNvSpPr>
          <p:nvPr/>
        </p:nvSpPr>
        <p:spPr>
          <a:xfrm>
            <a:off x="838200" y="153192"/>
            <a:ext cx="10515600" cy="1325563"/>
          </a:xfrm>
          <a:prstGeom prst="rect">
            <a:avLst/>
          </a:prstGeom>
          <a:solidFill>
            <a:schemeClr val="accent4">
              <a:lumMod val="20000"/>
              <a:lumOff val="80000"/>
            </a:schemeClr>
          </a:solidFill>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2800" dirty="0">
                <a:latin typeface="Sakkal Majalla" panose="02000000000000000000" pitchFamily="2" charset="-78"/>
                <a:ea typeface="Calibri" panose="020F0502020204030204" pitchFamily="34" charset="0"/>
                <a:cs typeface="Sakkal Majalla" panose="02000000000000000000" pitchFamily="2" charset="-78"/>
              </a:rPr>
              <a:t>للتعويض العظمي الكتلي بمشاركة بين طريقة الغشاء المحرض </a:t>
            </a:r>
            <a:r>
              <a:rPr lang="ar-SA" sz="2800" dirty="0" err="1">
                <a:latin typeface="Sakkal Majalla" panose="02000000000000000000" pitchFamily="2" charset="-78"/>
                <a:ea typeface="Calibri" panose="020F0502020204030204" pitchFamily="34" charset="0"/>
                <a:cs typeface="Sakkal Majalla" panose="02000000000000000000" pitchFamily="2" charset="-78"/>
              </a:rPr>
              <a:t>بالاسمت</a:t>
            </a:r>
            <a:r>
              <a:rPr lang="ar-SA" sz="2800" dirty="0">
                <a:latin typeface="Sakkal Majalla" panose="02000000000000000000" pitchFamily="2" charset="-78"/>
                <a:ea typeface="Calibri" panose="020F0502020204030204" pitchFamily="34" charset="0"/>
                <a:cs typeface="Sakkal Majalla" panose="02000000000000000000" pitchFamily="2" charset="-78"/>
              </a:rPr>
              <a:t> مع السفود داخل النقي مع جهاز تزليق عظمي معدل محليا</a:t>
            </a:r>
            <a:br>
              <a:rPr lang="ar-SA" sz="2800" dirty="0">
                <a:latin typeface="Sakkal Majalla" panose="02000000000000000000" pitchFamily="2" charset="-78"/>
                <a:ea typeface="Calibri" panose="020F0502020204030204" pitchFamily="34" charset="0"/>
                <a:cs typeface="Sakkal Majalla" panose="02000000000000000000" pitchFamily="2" charset="-78"/>
              </a:rPr>
            </a:br>
            <a:r>
              <a:rPr lang="ar-SA" sz="2800" dirty="0">
                <a:latin typeface="Sakkal Majalla" panose="02000000000000000000" pitchFamily="2" charset="-78"/>
                <a:ea typeface="Calibri" panose="020F0502020204030204" pitchFamily="34" charset="0"/>
                <a:cs typeface="Sakkal Majalla" panose="02000000000000000000" pitchFamily="2" charset="-78"/>
              </a:rPr>
              <a:t>تقديم حالة سريرية </a:t>
            </a:r>
            <a:r>
              <a:rPr lang="en-GB" sz="2800" dirty="0">
                <a:latin typeface="Sakkal Majalla" panose="02000000000000000000" pitchFamily="2" charset="-78"/>
                <a:ea typeface="Calibri" panose="020F0502020204030204" pitchFamily="34" charset="0"/>
                <a:cs typeface="Sakkal Majalla" panose="02000000000000000000" pitchFamily="2" charset="-78"/>
              </a:rPr>
              <a:t>case report</a:t>
            </a:r>
            <a:r>
              <a:rPr lang="ar-SA" sz="2800" dirty="0">
                <a:latin typeface="Sakkal Majalla" panose="02000000000000000000" pitchFamily="2" charset="-78"/>
                <a:ea typeface="Calibri" panose="020F0502020204030204" pitchFamily="34" charset="0"/>
                <a:cs typeface="Sakkal Majalla" panose="02000000000000000000" pitchFamily="2" charset="-78"/>
              </a:rPr>
              <a:t> </a:t>
            </a:r>
            <a:endParaRPr lang="ar-SY" sz="2800" dirty="0"/>
          </a:p>
        </p:txBody>
      </p:sp>
      <p:pic>
        <p:nvPicPr>
          <p:cNvPr id="2" name="صورة 1">
            <a:extLst>
              <a:ext uri="{FF2B5EF4-FFF2-40B4-BE49-F238E27FC236}">
                <a16:creationId xmlns:a16="http://schemas.microsoft.com/office/drawing/2014/main" id="{AA6C7635-2351-34C7-B37A-7D1AD1953C14}"/>
              </a:ext>
            </a:extLst>
          </p:cNvPr>
          <p:cNvPicPr>
            <a:picLocks noChangeAspect="1"/>
          </p:cNvPicPr>
          <p:nvPr/>
        </p:nvPicPr>
        <p:blipFill>
          <a:blip r:embed="rId2"/>
          <a:stretch>
            <a:fillRect/>
          </a:stretch>
        </p:blipFill>
        <p:spPr>
          <a:xfrm>
            <a:off x="838200" y="4165471"/>
            <a:ext cx="4086187" cy="26925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عنصر نائب للتذييل 4">
            <a:extLst>
              <a:ext uri="{FF2B5EF4-FFF2-40B4-BE49-F238E27FC236}">
                <a16:creationId xmlns:a16="http://schemas.microsoft.com/office/drawing/2014/main" id="{B2EC7CFA-E6D6-7F15-B524-1DF44E613870}"/>
              </a:ext>
            </a:extLst>
          </p:cNvPr>
          <p:cNvSpPr>
            <a:spLocks noGrp="1"/>
          </p:cNvSpPr>
          <p:nvPr>
            <p:ph type="ftr" sz="quarter" idx="11"/>
          </p:nvPr>
        </p:nvSpPr>
        <p:spPr/>
        <p:txBody>
          <a:bodyPr/>
          <a:lstStyle/>
          <a:p>
            <a:r>
              <a:rPr lang="ar-SY"/>
              <a:t>الدكتور عماد الحريري-تقرير حالة</a:t>
            </a:r>
          </a:p>
        </p:txBody>
      </p:sp>
      <p:sp>
        <p:nvSpPr>
          <p:cNvPr id="6" name="عنصر نائب لرقم الشريحة 5">
            <a:extLst>
              <a:ext uri="{FF2B5EF4-FFF2-40B4-BE49-F238E27FC236}">
                <a16:creationId xmlns:a16="http://schemas.microsoft.com/office/drawing/2014/main" id="{0671588C-49C7-D33F-F093-DCF48DDA6E61}"/>
              </a:ext>
            </a:extLst>
          </p:cNvPr>
          <p:cNvSpPr>
            <a:spLocks noGrp="1"/>
          </p:cNvSpPr>
          <p:nvPr>
            <p:ph type="sldNum" sz="quarter" idx="12"/>
          </p:nvPr>
        </p:nvSpPr>
        <p:spPr/>
        <p:txBody>
          <a:bodyPr/>
          <a:lstStyle/>
          <a:p>
            <a:fld id="{5634E967-E299-497B-9872-BC495F7C57D9}" type="slidenum">
              <a:rPr lang="ar-SY" smtClean="0"/>
              <a:t>10</a:t>
            </a:fld>
            <a:endParaRPr lang="ar-SY"/>
          </a:p>
        </p:txBody>
      </p:sp>
    </p:spTree>
    <p:extLst>
      <p:ext uri="{BB962C8B-B14F-4D97-AF65-F5344CB8AC3E}">
        <p14:creationId xmlns:p14="http://schemas.microsoft.com/office/powerpoint/2010/main" val="154361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DAC12247-3EFF-A881-5FB3-9EA146257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027" y="38029"/>
            <a:ext cx="4068130" cy="5153534"/>
          </a:xfrm>
          <a:prstGeom prst="rect">
            <a:avLst/>
          </a:prstGeom>
        </p:spPr>
      </p:pic>
      <p:pic>
        <p:nvPicPr>
          <p:cNvPr id="6" name="Picture 4">
            <a:extLst>
              <a:ext uri="{FF2B5EF4-FFF2-40B4-BE49-F238E27FC236}">
                <a16:creationId xmlns:a16="http://schemas.microsoft.com/office/drawing/2014/main" id="{1453F7E4-3ED9-1351-0947-CA9EF913B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157" y="38029"/>
            <a:ext cx="4367987" cy="5153534"/>
          </a:xfrm>
          <a:prstGeom prst="rect">
            <a:avLst/>
          </a:prstGeom>
        </p:spPr>
      </p:pic>
      <p:sp>
        <p:nvSpPr>
          <p:cNvPr id="9" name="Title 1">
            <a:extLst>
              <a:ext uri="{FF2B5EF4-FFF2-40B4-BE49-F238E27FC236}">
                <a16:creationId xmlns:a16="http://schemas.microsoft.com/office/drawing/2014/main" id="{5DA5A717-0640-EED1-202B-415F6F16BC6C}"/>
              </a:ext>
            </a:extLst>
          </p:cNvPr>
          <p:cNvSpPr>
            <a:spLocks noGrp="1"/>
          </p:cNvSpPr>
          <p:nvPr>
            <p:ph type="title"/>
          </p:nvPr>
        </p:nvSpPr>
        <p:spPr>
          <a:xfrm>
            <a:off x="1777027" y="5152522"/>
            <a:ext cx="8436117" cy="1667449"/>
          </a:xfrm>
        </p:spPr>
        <p:txBody>
          <a:bodyPr>
            <a:noAutofit/>
          </a:bodyPr>
          <a:lstStyle/>
          <a:p>
            <a:pPr algn="l" rtl="0">
              <a:lnSpc>
                <a:spcPct val="107000"/>
              </a:lnSpc>
              <a:spcAft>
                <a:spcPts val="800"/>
              </a:spcAft>
            </a:pPr>
            <a:r>
              <a:rPr lang="en-US" sz="1600" dirty="0">
                <a:latin typeface="Calibri" panose="020F0502020204030204" pitchFamily="34" charset="0"/>
                <a:ea typeface="Calibri" panose="020F0502020204030204" pitchFamily="34" charset="0"/>
                <a:cs typeface="Calibri" panose="020F0502020204030204" pitchFamily="34" charset="0"/>
              </a:rPr>
              <a:t>Figure 1)</a:t>
            </a:r>
            <a:br>
              <a:rPr lang="en-US" sz="1600" dirty="0">
                <a:effectLst/>
                <a:latin typeface="Calibri" panose="020F0502020204030204" pitchFamily="34" charset="0"/>
                <a:ea typeface="Calibri" panose="020F0502020204030204" pitchFamily="34" charset="0"/>
                <a:cs typeface="Calibri" panose="020F0502020204030204" pitchFamily="34" charset="0"/>
              </a:rPr>
            </a:br>
            <a:r>
              <a:rPr lang="en-US" sz="1600" dirty="0" err="1">
                <a:effectLst/>
                <a:latin typeface="Calibri" panose="020F0502020204030204" pitchFamily="34" charset="0"/>
                <a:ea typeface="Calibri" panose="020F0502020204030204" pitchFamily="34" charset="0"/>
                <a:cs typeface="Calibri" panose="020F0502020204030204" pitchFamily="34" charset="0"/>
              </a:rPr>
              <a:t>XRy</a:t>
            </a:r>
            <a:r>
              <a:rPr lang="en-US" sz="1600" dirty="0">
                <a:effectLst/>
                <a:latin typeface="Calibri" panose="020F0502020204030204" pitchFamily="34" charset="0"/>
                <a:ea typeface="Calibri" panose="020F0502020204030204" pitchFamily="34" charset="0"/>
                <a:cs typeface="Calibri" panose="020F0502020204030204" pitchFamily="34" charset="0"/>
              </a:rPr>
              <a:t>: of the right thigh showed a heterogeneous lesion with unclear borders at the junction of the middle and distal third of the thigh, without destruction of the external bony cortex, extending for a distance of more than 7 cm distally towards the femoral condyles..</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سهم: لليمين 1">
            <a:hlinkClick r:id="rId4" action="ppaction://hlinksldjump"/>
            <a:extLst>
              <a:ext uri="{FF2B5EF4-FFF2-40B4-BE49-F238E27FC236}">
                <a16:creationId xmlns:a16="http://schemas.microsoft.com/office/drawing/2014/main" id="{FD7A0A5B-93A5-72EF-E191-1CA77E89A5A6}"/>
              </a:ext>
            </a:extLst>
          </p:cNvPr>
          <p:cNvSpPr/>
          <p:nvPr/>
        </p:nvSpPr>
        <p:spPr>
          <a:xfrm>
            <a:off x="10635175" y="5303520"/>
            <a:ext cx="970671" cy="450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 name="عنصر نائب للتذييل 2">
            <a:extLst>
              <a:ext uri="{FF2B5EF4-FFF2-40B4-BE49-F238E27FC236}">
                <a16:creationId xmlns:a16="http://schemas.microsoft.com/office/drawing/2014/main" id="{50B1B4FF-4578-2BE6-68FF-123EA37D29C4}"/>
              </a:ext>
            </a:extLst>
          </p:cNvPr>
          <p:cNvSpPr>
            <a:spLocks noGrp="1"/>
          </p:cNvSpPr>
          <p:nvPr>
            <p:ph type="ftr" sz="quarter" idx="11"/>
          </p:nvPr>
        </p:nvSpPr>
        <p:spPr/>
        <p:txBody>
          <a:bodyPr/>
          <a:lstStyle/>
          <a:p>
            <a:r>
              <a:rPr lang="ar-SY"/>
              <a:t>الدكتور عماد الحريري-تقرير حالة</a:t>
            </a:r>
          </a:p>
        </p:txBody>
      </p:sp>
      <p:sp>
        <p:nvSpPr>
          <p:cNvPr id="4" name="عنصر نائب لرقم الشريحة 3">
            <a:extLst>
              <a:ext uri="{FF2B5EF4-FFF2-40B4-BE49-F238E27FC236}">
                <a16:creationId xmlns:a16="http://schemas.microsoft.com/office/drawing/2014/main" id="{E0CE2100-A4DB-129C-2B9E-FAA92135407D}"/>
              </a:ext>
            </a:extLst>
          </p:cNvPr>
          <p:cNvSpPr>
            <a:spLocks noGrp="1"/>
          </p:cNvSpPr>
          <p:nvPr>
            <p:ph type="sldNum" sz="quarter" idx="12"/>
          </p:nvPr>
        </p:nvSpPr>
        <p:spPr/>
        <p:txBody>
          <a:bodyPr/>
          <a:lstStyle/>
          <a:p>
            <a:fld id="{5634E967-E299-497B-9872-BC495F7C57D9}" type="slidenum">
              <a:rPr lang="ar-SY" smtClean="0"/>
              <a:t>11</a:t>
            </a:fld>
            <a:endParaRPr lang="ar-SY"/>
          </a:p>
        </p:txBody>
      </p:sp>
    </p:spTree>
    <p:extLst>
      <p:ext uri="{BB962C8B-B14F-4D97-AF65-F5344CB8AC3E}">
        <p14:creationId xmlns:p14="http://schemas.microsoft.com/office/powerpoint/2010/main" val="2586977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B69705-5223-65A1-3BBA-D747E93B7EE6}"/>
              </a:ext>
            </a:extLst>
          </p:cNvPr>
          <p:cNvSpPr>
            <a:spLocks noGrp="1"/>
          </p:cNvSpPr>
          <p:nvPr>
            <p:ph sz="half" idx="1"/>
          </p:nvPr>
        </p:nvSpPr>
        <p:spPr>
          <a:ln>
            <a:solidFill>
              <a:schemeClr val="tx1"/>
            </a:solidFill>
          </a:ln>
        </p:spPr>
        <p:txBody>
          <a:bodyPr>
            <a:normAutofit/>
          </a:bodyPr>
          <a:lstStyle/>
          <a:p>
            <a:pPr algn="l" rtl="0">
              <a:lnSpc>
                <a:spcPct val="107000"/>
              </a:lnSpc>
              <a:spcAft>
                <a:spcPts val="80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The patient underwent an:</a:t>
            </a:r>
          </a:p>
          <a:p>
            <a:pPr lvl="1" algn="l" rtl="0">
              <a:lnSpc>
                <a:spcPct val="107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MRI </a:t>
            </a:r>
          </a:p>
          <a:p>
            <a:pPr lvl="1" algn="l" rtl="0">
              <a:lnSpc>
                <a:spcPct val="107000"/>
              </a:lnSpc>
              <a:spcAft>
                <a:spcPts val="800"/>
              </a:spcAft>
            </a:pPr>
            <a:r>
              <a:rPr lang="en-US" sz="2800" dirty="0">
                <a:effectLst/>
                <a:latin typeface="Calibri" panose="020F0502020204030204" pitchFamily="34" charset="0"/>
                <a:ea typeface="Calibri" panose="020F0502020204030204" pitchFamily="34" charset="0"/>
                <a:cs typeface="Calibri" panose="020F0502020204030204" pitchFamily="34" charset="0"/>
              </a:rPr>
              <a:t>a CT scan </a:t>
            </a:r>
          </a:p>
          <a:p>
            <a:pPr lvl="1" algn="l" rtl="0">
              <a:lnSpc>
                <a:spcPct val="107000"/>
              </a:lnSpc>
              <a:spcAft>
                <a:spcPts val="800"/>
              </a:spcAft>
            </a:pPr>
            <a:r>
              <a:rPr lang="en-US" sz="2800" dirty="0">
                <a:effectLst/>
                <a:latin typeface="Calibri" panose="020F0502020204030204" pitchFamily="34" charset="0"/>
                <a:ea typeface="Calibri" panose="020F0502020204030204" pitchFamily="34" charset="0"/>
                <a:cs typeface="Calibri" panose="020F0502020204030204" pitchFamily="34" charset="0"/>
              </a:rPr>
              <a:t> needle-guided biopsy.</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l" rtl="0"/>
            <a:endParaRPr lang="ar-SY" sz="3200" dirty="0"/>
          </a:p>
        </p:txBody>
      </p:sp>
      <p:sp>
        <p:nvSpPr>
          <p:cNvPr id="4" name="عنصر نائب للمحتوى 3">
            <a:extLst>
              <a:ext uri="{FF2B5EF4-FFF2-40B4-BE49-F238E27FC236}">
                <a16:creationId xmlns:a16="http://schemas.microsoft.com/office/drawing/2014/main" id="{FFFDDECF-E61D-A1D3-1C25-6EC8617C6B53}"/>
              </a:ext>
            </a:extLst>
          </p:cNvPr>
          <p:cNvSpPr>
            <a:spLocks noGrp="1"/>
          </p:cNvSpPr>
          <p:nvPr>
            <p:ph sz="half" idx="2"/>
          </p:nvPr>
        </p:nvSpPr>
        <p:spPr>
          <a:solidFill>
            <a:schemeClr val="accent2">
              <a:lumMod val="20000"/>
              <a:lumOff val="80000"/>
            </a:schemeClr>
          </a:solidFill>
          <a:ln>
            <a:solidFill>
              <a:schemeClr val="tx1"/>
            </a:solidFill>
          </a:ln>
        </p:spPr>
        <p:txBody>
          <a:bodyPr/>
          <a:lstStyle/>
          <a:p>
            <a:r>
              <a:rPr lang="ar-SY" b="1" dirty="0">
                <a:latin typeface="Sakkal Majalla" panose="02000000000000000000" pitchFamily="2" charset="-78"/>
                <a:cs typeface="Sakkal Majalla" panose="02000000000000000000" pitchFamily="2" charset="-78"/>
              </a:rPr>
              <a:t>اجري للمريض</a:t>
            </a:r>
          </a:p>
          <a:p>
            <a:pPr lvl="1"/>
            <a:r>
              <a:rPr lang="ar-SY" dirty="0">
                <a:latin typeface="Sakkal Majalla" panose="02000000000000000000" pitchFamily="2" charset="-78"/>
                <a:cs typeface="Sakkal Majalla" panose="02000000000000000000" pitchFamily="2" charset="-78"/>
              </a:rPr>
              <a:t> رنين مغناطيسي </a:t>
            </a:r>
          </a:p>
          <a:p>
            <a:pPr lvl="1"/>
            <a:r>
              <a:rPr lang="ar-SY" dirty="0">
                <a:latin typeface="Sakkal Majalla" panose="02000000000000000000" pitchFamily="2" charset="-78"/>
                <a:cs typeface="Sakkal Majalla" panose="02000000000000000000" pitchFamily="2" charset="-78"/>
              </a:rPr>
              <a:t>مع طبقي محوري ماسح </a:t>
            </a:r>
          </a:p>
          <a:p>
            <a:pPr lvl="1"/>
            <a:r>
              <a:rPr lang="ar-SY" dirty="0">
                <a:latin typeface="Sakkal Majalla" panose="02000000000000000000" pitchFamily="2" charset="-78"/>
                <a:cs typeface="Sakkal Majalla" panose="02000000000000000000" pitchFamily="2" charset="-78"/>
              </a:rPr>
              <a:t>مع خزعة موجهة </a:t>
            </a:r>
            <a:r>
              <a:rPr lang="ar-SY" dirty="0" err="1">
                <a:latin typeface="Sakkal Majalla" panose="02000000000000000000" pitchFamily="2" charset="-78"/>
                <a:cs typeface="Sakkal Majalla" panose="02000000000000000000" pitchFamily="2" charset="-78"/>
              </a:rPr>
              <a:t>بالابرة</a:t>
            </a:r>
            <a:r>
              <a:rPr lang="ar-SY" dirty="0">
                <a:latin typeface="Sakkal Majalla" panose="02000000000000000000" pitchFamily="2" charset="-78"/>
                <a:cs typeface="Sakkal Majalla" panose="02000000000000000000" pitchFamily="2" charset="-78"/>
              </a:rPr>
              <a:t>.</a:t>
            </a:r>
          </a:p>
          <a:p>
            <a:endParaRPr lang="ar-SY" dirty="0"/>
          </a:p>
        </p:txBody>
      </p:sp>
      <p:sp>
        <p:nvSpPr>
          <p:cNvPr id="7" name="مربع نص 6">
            <a:extLst>
              <a:ext uri="{FF2B5EF4-FFF2-40B4-BE49-F238E27FC236}">
                <a16:creationId xmlns:a16="http://schemas.microsoft.com/office/drawing/2014/main" id="{C8942AD4-DBA2-343A-DADE-E0EA92B9C8C7}"/>
              </a:ext>
            </a:extLst>
          </p:cNvPr>
          <p:cNvSpPr txBox="1"/>
          <p:nvPr/>
        </p:nvSpPr>
        <p:spPr>
          <a:xfrm>
            <a:off x="5255456" y="1451548"/>
            <a:ext cx="6098344" cy="374077"/>
          </a:xfrm>
          <a:prstGeom prst="rect">
            <a:avLst/>
          </a:prstGeom>
          <a:noFill/>
        </p:spPr>
        <p:txBody>
          <a:bodyPr wrap="square">
            <a:spAutoFit/>
          </a:bodyPr>
          <a:lstStyle/>
          <a:p>
            <a:pPr algn="r" rtl="1">
              <a:lnSpc>
                <a:spcPct val="107000"/>
              </a:lnSpc>
              <a:spcAft>
                <a:spcPts val="800"/>
              </a:spcAft>
            </a:pPr>
            <a:r>
              <a:rPr lang="ar-SA"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الخطوة </a:t>
            </a:r>
            <a:r>
              <a:rPr lang="en-US"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4</a:t>
            </a:r>
            <a:r>
              <a:rPr lang="ar-SA"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ar-SA"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ما هي الاختبارات التي أجريناها؟ ما هي النتائج؟</a:t>
            </a:r>
            <a:endParaRPr lang="en-US" sz="1800" b="1"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p:txBody>
      </p:sp>
      <p:sp>
        <p:nvSpPr>
          <p:cNvPr id="2" name="عنوان 1">
            <a:extLst>
              <a:ext uri="{FF2B5EF4-FFF2-40B4-BE49-F238E27FC236}">
                <a16:creationId xmlns:a16="http://schemas.microsoft.com/office/drawing/2014/main" id="{9B70F060-9D41-285A-6BE2-46B887DA7743}"/>
              </a:ext>
            </a:extLst>
          </p:cNvPr>
          <p:cNvSpPr txBox="1">
            <a:spLocks/>
          </p:cNvSpPr>
          <p:nvPr/>
        </p:nvSpPr>
        <p:spPr>
          <a:xfrm>
            <a:off x="838200" y="153192"/>
            <a:ext cx="10515600" cy="1325563"/>
          </a:xfrm>
          <a:prstGeom prst="rect">
            <a:avLst/>
          </a:prstGeom>
          <a:solidFill>
            <a:schemeClr val="accent4">
              <a:lumMod val="20000"/>
              <a:lumOff val="80000"/>
            </a:schemeClr>
          </a:solidFill>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2800" dirty="0">
                <a:latin typeface="Sakkal Majalla" panose="02000000000000000000" pitchFamily="2" charset="-78"/>
                <a:ea typeface="Calibri" panose="020F0502020204030204" pitchFamily="34" charset="0"/>
                <a:cs typeface="Sakkal Majalla" panose="02000000000000000000" pitchFamily="2" charset="-78"/>
              </a:rPr>
              <a:t>للتعويض العظمي الكتلي بمشاركة بين طريقة الغشاء المحرض </a:t>
            </a:r>
            <a:r>
              <a:rPr lang="ar-SA" sz="2800" dirty="0" err="1">
                <a:latin typeface="Sakkal Majalla" panose="02000000000000000000" pitchFamily="2" charset="-78"/>
                <a:ea typeface="Calibri" panose="020F0502020204030204" pitchFamily="34" charset="0"/>
                <a:cs typeface="Sakkal Majalla" panose="02000000000000000000" pitchFamily="2" charset="-78"/>
              </a:rPr>
              <a:t>بالاسمت</a:t>
            </a:r>
            <a:r>
              <a:rPr lang="ar-SA" sz="2800" dirty="0">
                <a:latin typeface="Sakkal Majalla" panose="02000000000000000000" pitchFamily="2" charset="-78"/>
                <a:ea typeface="Calibri" panose="020F0502020204030204" pitchFamily="34" charset="0"/>
                <a:cs typeface="Sakkal Majalla" panose="02000000000000000000" pitchFamily="2" charset="-78"/>
              </a:rPr>
              <a:t> مع السفود داخل النقي مع جهاز تزليق عظمي معدل محليا</a:t>
            </a:r>
            <a:br>
              <a:rPr lang="ar-SA" sz="2800" dirty="0">
                <a:latin typeface="Sakkal Majalla" panose="02000000000000000000" pitchFamily="2" charset="-78"/>
                <a:ea typeface="Calibri" panose="020F0502020204030204" pitchFamily="34" charset="0"/>
                <a:cs typeface="Sakkal Majalla" panose="02000000000000000000" pitchFamily="2" charset="-78"/>
              </a:rPr>
            </a:br>
            <a:r>
              <a:rPr lang="ar-SA" sz="2800" dirty="0">
                <a:latin typeface="Sakkal Majalla" panose="02000000000000000000" pitchFamily="2" charset="-78"/>
                <a:ea typeface="Calibri" panose="020F0502020204030204" pitchFamily="34" charset="0"/>
                <a:cs typeface="Sakkal Majalla" panose="02000000000000000000" pitchFamily="2" charset="-78"/>
              </a:rPr>
              <a:t>تقديم حالة سريرية </a:t>
            </a:r>
            <a:r>
              <a:rPr lang="en-GB" sz="2800" dirty="0">
                <a:latin typeface="Sakkal Majalla" panose="02000000000000000000" pitchFamily="2" charset="-78"/>
                <a:ea typeface="Calibri" panose="020F0502020204030204" pitchFamily="34" charset="0"/>
                <a:cs typeface="Sakkal Majalla" panose="02000000000000000000" pitchFamily="2" charset="-78"/>
              </a:rPr>
              <a:t>case report</a:t>
            </a:r>
            <a:r>
              <a:rPr lang="ar-SA" sz="2800" dirty="0">
                <a:latin typeface="Sakkal Majalla" panose="02000000000000000000" pitchFamily="2" charset="-78"/>
                <a:ea typeface="Calibri" panose="020F0502020204030204" pitchFamily="34" charset="0"/>
                <a:cs typeface="Sakkal Majalla" panose="02000000000000000000" pitchFamily="2" charset="-78"/>
              </a:rPr>
              <a:t> </a:t>
            </a:r>
            <a:endParaRPr lang="ar-SY" sz="2800" dirty="0"/>
          </a:p>
        </p:txBody>
      </p:sp>
      <p:sp>
        <p:nvSpPr>
          <p:cNvPr id="5" name="عنصر نائب للتذييل 4">
            <a:extLst>
              <a:ext uri="{FF2B5EF4-FFF2-40B4-BE49-F238E27FC236}">
                <a16:creationId xmlns:a16="http://schemas.microsoft.com/office/drawing/2014/main" id="{FEEA7E9B-DAC6-6A6A-4ABE-A3BB20C433CD}"/>
              </a:ext>
            </a:extLst>
          </p:cNvPr>
          <p:cNvSpPr>
            <a:spLocks noGrp="1"/>
          </p:cNvSpPr>
          <p:nvPr>
            <p:ph type="ftr" sz="quarter" idx="11"/>
          </p:nvPr>
        </p:nvSpPr>
        <p:spPr/>
        <p:txBody>
          <a:bodyPr/>
          <a:lstStyle/>
          <a:p>
            <a:r>
              <a:rPr lang="ar-SY"/>
              <a:t>الدكتور عماد الحريري-تقرير حالة</a:t>
            </a:r>
          </a:p>
        </p:txBody>
      </p:sp>
      <p:sp>
        <p:nvSpPr>
          <p:cNvPr id="6" name="عنصر نائب لرقم الشريحة 5">
            <a:extLst>
              <a:ext uri="{FF2B5EF4-FFF2-40B4-BE49-F238E27FC236}">
                <a16:creationId xmlns:a16="http://schemas.microsoft.com/office/drawing/2014/main" id="{793D6583-4C4A-717B-D8F8-F70651233366}"/>
              </a:ext>
            </a:extLst>
          </p:cNvPr>
          <p:cNvSpPr>
            <a:spLocks noGrp="1"/>
          </p:cNvSpPr>
          <p:nvPr>
            <p:ph type="sldNum" sz="quarter" idx="12"/>
          </p:nvPr>
        </p:nvSpPr>
        <p:spPr/>
        <p:txBody>
          <a:bodyPr/>
          <a:lstStyle/>
          <a:p>
            <a:fld id="{5634E967-E299-497B-9872-BC495F7C57D9}" type="slidenum">
              <a:rPr lang="ar-SY" smtClean="0"/>
              <a:t>12</a:t>
            </a:fld>
            <a:endParaRPr lang="ar-SY"/>
          </a:p>
        </p:txBody>
      </p:sp>
    </p:spTree>
    <p:extLst>
      <p:ext uri="{BB962C8B-B14F-4D97-AF65-F5344CB8AC3E}">
        <p14:creationId xmlns:p14="http://schemas.microsoft.com/office/powerpoint/2010/main" val="2884831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66AC1AF2-1AFA-D39B-E9FD-123624EECEF5}"/>
              </a:ext>
            </a:extLst>
          </p:cNvPr>
          <p:cNvSpPr>
            <a:spLocks noGrp="1"/>
          </p:cNvSpPr>
          <p:nvPr>
            <p:ph sz="half" idx="1"/>
          </p:nvPr>
        </p:nvSpPr>
        <p:spPr/>
        <p:txBody>
          <a:bodyPr/>
          <a:lstStyle/>
          <a:p>
            <a:endParaRPr lang="ar-SY"/>
          </a:p>
        </p:txBody>
      </p:sp>
      <p:pic>
        <p:nvPicPr>
          <p:cNvPr id="6" name="صورة 5">
            <a:extLst>
              <a:ext uri="{FF2B5EF4-FFF2-40B4-BE49-F238E27FC236}">
                <a16:creationId xmlns:a16="http://schemas.microsoft.com/office/drawing/2014/main" id="{10AAA385-1924-D656-9AD1-9E5D72F11AA4}"/>
              </a:ext>
            </a:extLst>
          </p:cNvPr>
          <p:cNvPicPr>
            <a:picLocks noChangeAspect="1"/>
          </p:cNvPicPr>
          <p:nvPr/>
        </p:nvPicPr>
        <p:blipFill>
          <a:blip r:embed="rId2"/>
          <a:stretch>
            <a:fillRect/>
          </a:stretch>
        </p:blipFill>
        <p:spPr>
          <a:xfrm>
            <a:off x="494721" y="116141"/>
            <a:ext cx="6315222" cy="3418967"/>
          </a:xfrm>
          <a:prstGeom prst="rect">
            <a:avLst/>
          </a:prstGeom>
        </p:spPr>
      </p:pic>
      <p:pic>
        <p:nvPicPr>
          <p:cNvPr id="8" name="صورة 7">
            <a:extLst>
              <a:ext uri="{FF2B5EF4-FFF2-40B4-BE49-F238E27FC236}">
                <a16:creationId xmlns:a16="http://schemas.microsoft.com/office/drawing/2014/main" id="{6997AC26-3339-2062-F75F-34BBE21535B9}"/>
              </a:ext>
            </a:extLst>
          </p:cNvPr>
          <p:cNvPicPr>
            <a:picLocks noChangeAspect="1"/>
          </p:cNvPicPr>
          <p:nvPr/>
        </p:nvPicPr>
        <p:blipFill>
          <a:blip r:embed="rId3"/>
          <a:stretch>
            <a:fillRect/>
          </a:stretch>
        </p:blipFill>
        <p:spPr>
          <a:xfrm>
            <a:off x="610418" y="3409751"/>
            <a:ext cx="3080751" cy="3080751"/>
          </a:xfrm>
          <a:prstGeom prst="rect">
            <a:avLst/>
          </a:prstGeom>
        </p:spPr>
      </p:pic>
      <p:pic>
        <p:nvPicPr>
          <p:cNvPr id="10" name="صورة 9">
            <a:extLst>
              <a:ext uri="{FF2B5EF4-FFF2-40B4-BE49-F238E27FC236}">
                <a16:creationId xmlns:a16="http://schemas.microsoft.com/office/drawing/2014/main" id="{B696E2E2-B0EF-5CDD-9B48-EB5BE1C8AF58}"/>
              </a:ext>
            </a:extLst>
          </p:cNvPr>
          <p:cNvPicPr>
            <a:picLocks noChangeAspect="1"/>
          </p:cNvPicPr>
          <p:nvPr/>
        </p:nvPicPr>
        <p:blipFill>
          <a:blip r:embed="rId4"/>
          <a:stretch>
            <a:fillRect/>
          </a:stretch>
        </p:blipFill>
        <p:spPr>
          <a:xfrm>
            <a:off x="3691169" y="3462804"/>
            <a:ext cx="2996043" cy="2974643"/>
          </a:xfrm>
          <a:prstGeom prst="rect">
            <a:avLst/>
          </a:prstGeom>
        </p:spPr>
      </p:pic>
      <p:sp>
        <p:nvSpPr>
          <p:cNvPr id="11" name="عنصر نائب للمحتوى 2">
            <a:extLst>
              <a:ext uri="{FF2B5EF4-FFF2-40B4-BE49-F238E27FC236}">
                <a16:creationId xmlns:a16="http://schemas.microsoft.com/office/drawing/2014/main" id="{B736740F-64C3-4DA9-E5A9-E1F4BB3CB59D}"/>
              </a:ext>
            </a:extLst>
          </p:cNvPr>
          <p:cNvSpPr txBox="1">
            <a:spLocks/>
          </p:cNvSpPr>
          <p:nvPr/>
        </p:nvSpPr>
        <p:spPr>
          <a:xfrm>
            <a:off x="6932673" y="634396"/>
            <a:ext cx="3756733" cy="5256420"/>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rtl="0">
              <a:lnSpc>
                <a:spcPct val="107000"/>
              </a:lnSpc>
              <a:spcAft>
                <a:spcPts val="80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Calibri" panose="020F0502020204030204" pitchFamily="34" charset="0"/>
              </a:rPr>
              <a:t>MRI: Figure 2</a:t>
            </a:r>
            <a:endParaRPr lang="en-US" sz="18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800"/>
              </a:spcAft>
            </a:pPr>
            <a:r>
              <a:rPr lang="en-US" sz="1800" dirty="0">
                <a:latin typeface="Calibri" panose="020F0502020204030204" pitchFamily="34" charset="0"/>
                <a:ea typeface="Calibri" panose="020F0502020204030204" pitchFamily="34" charset="0"/>
                <a:cs typeface="Calibri" panose="020F0502020204030204" pitchFamily="34" charset="0"/>
              </a:rPr>
              <a:t>Destructive injury to the bone with an accompanying soft tissue mass between the distal two-thirds of the right femur measuring 14 cm.</a:t>
            </a:r>
            <a:endParaRPr lang="en-US" sz="18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800"/>
              </a:spcAft>
            </a:pPr>
            <a:r>
              <a:rPr lang="en-US" sz="1800" dirty="0">
                <a:latin typeface="Calibri" panose="020F0502020204030204" pitchFamily="34" charset="0"/>
                <a:ea typeface="Calibri" panose="020F0502020204030204" pitchFamily="34" charset="0"/>
                <a:cs typeface="Calibri" panose="020F0502020204030204" pitchFamily="34" charset="0"/>
              </a:rPr>
              <a:t>Measures in cross sections 4.5-7 cm. Equal sign at the first time (T1). With heterogeneous enhancement after injection. With the appearance of edematous changes in the surrounding tissues,</a:t>
            </a:r>
            <a:endParaRPr lang="en-US" sz="18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800"/>
              </a:spcAft>
            </a:pPr>
            <a:r>
              <a:rPr lang="en-US" sz="1800" dirty="0">
                <a:latin typeface="Calibri" panose="020F0502020204030204" pitchFamily="34" charset="0"/>
                <a:ea typeface="Calibri" panose="020F0502020204030204" pitchFamily="34" charset="0"/>
                <a:cs typeface="Calibri" panose="020F0502020204030204" pitchFamily="34" charset="0"/>
              </a:rPr>
              <a:t>It has no relationship with the neurovascular bundle</a:t>
            </a:r>
            <a:endParaRPr lang="en-US" sz="18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No other findings abnormal</a:t>
            </a:r>
            <a:r>
              <a:rPr lang="en-US" sz="1800" dirty="0">
                <a:latin typeface="Calibri" panose="020F0502020204030204" pitchFamily="34" charset="0"/>
                <a:ea typeface="Calibri" panose="020F0502020204030204" pitchFamily="34"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
        <p:nvSpPr>
          <p:cNvPr id="2" name="عنصر نائب للمحتوى 3">
            <a:extLst>
              <a:ext uri="{FF2B5EF4-FFF2-40B4-BE49-F238E27FC236}">
                <a16:creationId xmlns:a16="http://schemas.microsoft.com/office/drawing/2014/main" id="{00DD1669-6AF0-2FDA-AD2D-77648B6D5D1E}"/>
              </a:ext>
            </a:extLst>
          </p:cNvPr>
          <p:cNvSpPr>
            <a:spLocks noGrp="1"/>
          </p:cNvSpPr>
          <p:nvPr>
            <p:ph sz="half" idx="2"/>
          </p:nvPr>
        </p:nvSpPr>
        <p:spPr>
          <a:xfrm>
            <a:off x="854908" y="952182"/>
            <a:ext cx="5181600" cy="4351338"/>
          </a:xfrm>
          <a:solidFill>
            <a:schemeClr val="accent2">
              <a:lumMod val="20000"/>
              <a:lumOff val="80000"/>
            </a:schemeClr>
          </a:solidFill>
        </p:spPr>
        <p:txBody>
          <a:bodyPr>
            <a:normAutofit/>
          </a:bodyPr>
          <a:lstStyle/>
          <a:p>
            <a:r>
              <a:rPr lang="ar-SY" dirty="0">
                <a:latin typeface="Sakkal Majalla" panose="02000000000000000000" pitchFamily="2" charset="-78"/>
                <a:cs typeface="Sakkal Majalla" panose="02000000000000000000" pitchFamily="2" charset="-78"/>
              </a:rPr>
              <a:t>	اذية مخربة للعظم مع كتلة انسجة رخوة مرافقة بين الثلثين البعيدين لعظم الفخذ الايمن تقيس ١٤  سم</a:t>
            </a:r>
          </a:p>
          <a:p>
            <a:r>
              <a:rPr lang="ar-SY" dirty="0">
                <a:latin typeface="Sakkal Majalla" panose="02000000000000000000" pitchFamily="2" charset="-78"/>
                <a:cs typeface="Sakkal Majalla" panose="02000000000000000000" pitchFamily="2" charset="-78"/>
              </a:rPr>
              <a:t>تقيس بالمقاطع المعترضة ٤،٥ - ٧  سم. متساوية الاشارة في الزمن الاول (</a:t>
            </a:r>
            <a:r>
              <a:rPr lang="en-US" dirty="0">
                <a:latin typeface="Sakkal Majalla" panose="02000000000000000000" pitchFamily="2" charset="-78"/>
                <a:cs typeface="Sakkal Majalla" panose="02000000000000000000" pitchFamily="2" charset="-78"/>
              </a:rPr>
              <a:t>T ١ ) . </a:t>
            </a:r>
            <a:r>
              <a:rPr lang="ar-SY" dirty="0">
                <a:latin typeface="Sakkal Majalla" panose="02000000000000000000" pitchFamily="2" charset="-78"/>
                <a:cs typeface="Sakkal Majalla" panose="02000000000000000000" pitchFamily="2" charset="-78"/>
              </a:rPr>
              <a:t>مع تعزيز غير متجانس بعد الحقن. مع ظهور تبدلات </a:t>
            </a:r>
            <a:r>
              <a:rPr lang="ar-SY" dirty="0" err="1">
                <a:latin typeface="Sakkal Majalla" panose="02000000000000000000" pitchFamily="2" charset="-78"/>
                <a:cs typeface="Sakkal Majalla" panose="02000000000000000000" pitchFamily="2" charset="-78"/>
              </a:rPr>
              <a:t>وذمية</a:t>
            </a:r>
            <a:r>
              <a:rPr lang="ar-SY" dirty="0">
                <a:latin typeface="Sakkal Majalla" panose="02000000000000000000" pitchFamily="2" charset="-78"/>
                <a:cs typeface="Sakkal Majalla" panose="02000000000000000000" pitchFamily="2" charset="-78"/>
              </a:rPr>
              <a:t> في الانسجة المحيطة،</a:t>
            </a:r>
          </a:p>
          <a:p>
            <a:r>
              <a:rPr lang="ar-SY" dirty="0">
                <a:latin typeface="Sakkal Majalla" panose="02000000000000000000" pitchFamily="2" charset="-78"/>
                <a:cs typeface="Sakkal Majalla" panose="02000000000000000000" pitchFamily="2" charset="-78"/>
              </a:rPr>
              <a:t>لا يوجد لها اي علاقة مع الحزمة العصبية الوعائية</a:t>
            </a:r>
          </a:p>
          <a:p>
            <a:r>
              <a:rPr lang="ar-SY" dirty="0">
                <a:latin typeface="Sakkal Majalla" panose="02000000000000000000" pitchFamily="2" charset="-78"/>
                <a:cs typeface="Sakkal Majalla" panose="02000000000000000000" pitchFamily="2" charset="-78"/>
              </a:rPr>
              <a:t>باقي الموجودات طبيعية .</a:t>
            </a:r>
          </a:p>
          <a:p>
            <a:endParaRPr lang="ar-SY" dirty="0">
              <a:latin typeface="Sakkal Majalla" panose="02000000000000000000" pitchFamily="2" charset="-78"/>
              <a:cs typeface="Sakkal Majalla" panose="02000000000000000000" pitchFamily="2" charset="-78"/>
            </a:endParaRPr>
          </a:p>
        </p:txBody>
      </p:sp>
      <p:sp>
        <p:nvSpPr>
          <p:cNvPr id="4" name="سهم: لليمين 3">
            <a:hlinkClick r:id="rId5" action="ppaction://hlinksldjump"/>
            <a:extLst>
              <a:ext uri="{FF2B5EF4-FFF2-40B4-BE49-F238E27FC236}">
                <a16:creationId xmlns:a16="http://schemas.microsoft.com/office/drawing/2014/main" id="{C014DF89-2894-08A8-79AC-84350D015AD5}"/>
              </a:ext>
            </a:extLst>
          </p:cNvPr>
          <p:cNvSpPr/>
          <p:nvPr/>
        </p:nvSpPr>
        <p:spPr>
          <a:xfrm>
            <a:off x="10635175" y="5303520"/>
            <a:ext cx="970671" cy="450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5" name="عنصر نائب للتذييل 4">
            <a:extLst>
              <a:ext uri="{FF2B5EF4-FFF2-40B4-BE49-F238E27FC236}">
                <a16:creationId xmlns:a16="http://schemas.microsoft.com/office/drawing/2014/main" id="{9B8B02AE-6025-AD69-A9F3-C1BE55A0F4A9}"/>
              </a:ext>
            </a:extLst>
          </p:cNvPr>
          <p:cNvSpPr>
            <a:spLocks noGrp="1"/>
          </p:cNvSpPr>
          <p:nvPr>
            <p:ph type="ftr" sz="quarter" idx="11"/>
          </p:nvPr>
        </p:nvSpPr>
        <p:spPr/>
        <p:txBody>
          <a:bodyPr/>
          <a:lstStyle/>
          <a:p>
            <a:r>
              <a:rPr lang="ar-SY"/>
              <a:t>الدكتور عماد الحريري-تقرير حالة</a:t>
            </a:r>
          </a:p>
        </p:txBody>
      </p:sp>
      <p:sp>
        <p:nvSpPr>
          <p:cNvPr id="7" name="عنصر نائب لرقم الشريحة 6">
            <a:extLst>
              <a:ext uri="{FF2B5EF4-FFF2-40B4-BE49-F238E27FC236}">
                <a16:creationId xmlns:a16="http://schemas.microsoft.com/office/drawing/2014/main" id="{887AD6D4-42B7-99F2-0B0E-0DF426BA7E96}"/>
              </a:ext>
            </a:extLst>
          </p:cNvPr>
          <p:cNvSpPr>
            <a:spLocks noGrp="1"/>
          </p:cNvSpPr>
          <p:nvPr>
            <p:ph type="sldNum" sz="quarter" idx="12"/>
          </p:nvPr>
        </p:nvSpPr>
        <p:spPr/>
        <p:txBody>
          <a:bodyPr/>
          <a:lstStyle/>
          <a:p>
            <a:fld id="{5634E967-E299-497B-9872-BC495F7C57D9}" type="slidenum">
              <a:rPr lang="ar-SY" smtClean="0"/>
              <a:t>13</a:t>
            </a:fld>
            <a:endParaRPr lang="ar-SY"/>
          </a:p>
        </p:txBody>
      </p:sp>
    </p:spTree>
    <p:extLst>
      <p:ext uri="{BB962C8B-B14F-4D97-AF65-F5344CB8AC3E}">
        <p14:creationId xmlns:p14="http://schemas.microsoft.com/office/powerpoint/2010/main" val="104886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B69705-5223-65A1-3BBA-D747E93B7EE6}"/>
              </a:ext>
            </a:extLst>
          </p:cNvPr>
          <p:cNvSpPr>
            <a:spLocks noGrp="1"/>
          </p:cNvSpPr>
          <p:nvPr>
            <p:ph sz="half" idx="1"/>
          </p:nvPr>
        </p:nvSpPr>
        <p:spPr>
          <a:ln>
            <a:solidFill>
              <a:schemeClr val="tx1"/>
            </a:solidFill>
          </a:ln>
        </p:spPr>
        <p:txBody>
          <a:bodyPr>
            <a:normAutofit/>
          </a:bodyPr>
          <a:lstStyle/>
          <a:p>
            <a:pPr lvl="1" algn="l" rtl="0">
              <a:lnSpc>
                <a:spcPct val="107000"/>
              </a:lnSpc>
              <a:spcAft>
                <a:spcPts val="800"/>
              </a:spcAft>
            </a:pPr>
            <a:r>
              <a:rPr lang="en-US" dirty="0">
                <a:effectLst/>
                <a:latin typeface="Sakkal Majalla" panose="02000000000000000000" pitchFamily="2" charset="-78"/>
                <a:ea typeface="Calibri" panose="020F0502020204030204" pitchFamily="34" charset="0"/>
                <a:cs typeface="Sakkal Majalla" panose="02000000000000000000" pitchFamily="2" charset="-78"/>
              </a:rPr>
              <a:t>a CT scan </a:t>
            </a:r>
            <a:r>
              <a:rPr lang="en-US" i="1" u="sng" dirty="0" err="1">
                <a:effectLst/>
                <a:latin typeface="Sakkal Majalla" panose="02000000000000000000" pitchFamily="2" charset="-78"/>
                <a:ea typeface="Calibri" panose="020F0502020204030204" pitchFamily="34" charset="0"/>
                <a:cs typeface="Sakkal Majalla" panose="02000000000000000000" pitchFamily="2" charset="-78"/>
              </a:rPr>
              <a:t>figuer</a:t>
            </a:r>
            <a:r>
              <a:rPr lang="en-US" i="1" u="sng" dirty="0">
                <a:effectLst/>
                <a:latin typeface="Sakkal Majalla" panose="02000000000000000000" pitchFamily="2" charset="-78"/>
                <a:ea typeface="Calibri" panose="020F0502020204030204" pitchFamily="34" charset="0"/>
                <a:cs typeface="Sakkal Majalla" panose="02000000000000000000" pitchFamily="2" charset="-78"/>
              </a:rPr>
              <a:t> (3)</a:t>
            </a:r>
          </a:p>
          <a:p>
            <a:pPr marL="0" indent="0" algn="l" rtl="0">
              <a:buNone/>
            </a:pPr>
            <a:r>
              <a:rPr lang="en-US" dirty="0">
                <a:latin typeface="Sakkal Majalla" panose="02000000000000000000" pitchFamily="2" charset="-78"/>
                <a:cs typeface="Sakkal Majalla" panose="02000000000000000000" pitchFamily="2" charset="-78"/>
              </a:rPr>
              <a:t>•	Axial tomography scan:</a:t>
            </a:r>
          </a:p>
          <a:p>
            <a:pPr marL="457200" lvl="1" indent="0" algn="l" rtl="0">
              <a:buNone/>
            </a:pPr>
            <a:r>
              <a:rPr lang="en-US" dirty="0">
                <a:latin typeface="Sakkal Majalla" panose="02000000000000000000" pitchFamily="2" charset="-78"/>
                <a:cs typeface="Sakkal Majalla" panose="02000000000000000000" pitchFamily="2" charset="-78"/>
              </a:rPr>
              <a:t>o	</a:t>
            </a:r>
            <a:r>
              <a:rPr lang="en-US" dirty="0" err="1">
                <a:latin typeface="Sakkal Majalla" panose="02000000000000000000" pitchFamily="2" charset="-78"/>
                <a:cs typeface="Sakkal Majalla" panose="02000000000000000000" pitchFamily="2" charset="-78"/>
              </a:rPr>
              <a:t>CTcap</a:t>
            </a:r>
            <a:r>
              <a:rPr lang="en-US" dirty="0">
                <a:latin typeface="Sakkal Majalla" panose="02000000000000000000" pitchFamily="2" charset="-78"/>
                <a:cs typeface="Sakkal Majalla" panose="02000000000000000000" pitchFamily="2" charset="-78"/>
              </a:rPr>
              <a:t> CT Scanner:</a:t>
            </a:r>
          </a:p>
          <a:p>
            <a:pPr marL="457200" lvl="1" indent="0" algn="l" rtl="0">
              <a:buNone/>
            </a:pPr>
            <a:r>
              <a:rPr lang="en-US" dirty="0">
                <a:latin typeface="Sakkal Majalla" panose="02000000000000000000" pitchFamily="2" charset="-78"/>
                <a:cs typeface="Sakkal Majalla" panose="02000000000000000000" pitchFamily="2" charset="-78"/>
              </a:rPr>
              <a:t>There are no transfers to the distance</a:t>
            </a:r>
          </a:p>
          <a:p>
            <a:pPr marL="0" indent="0" algn="l" rtl="0">
              <a:buNone/>
            </a:pPr>
            <a:r>
              <a:rPr lang="en-US" dirty="0">
                <a:latin typeface="Sakkal Majalla" panose="02000000000000000000" pitchFamily="2" charset="-78"/>
                <a:cs typeface="Sakkal Majalla" panose="02000000000000000000" pitchFamily="2" charset="-78"/>
              </a:rPr>
              <a:t>•	MCT for vessels: Figure 3</a:t>
            </a:r>
          </a:p>
          <a:p>
            <a:pPr marL="457200" lvl="1" indent="0" algn="l" rtl="0">
              <a:buNone/>
            </a:pPr>
            <a:r>
              <a:rPr lang="en-US" dirty="0">
                <a:latin typeface="Sakkal Majalla" panose="02000000000000000000" pitchFamily="2" charset="-78"/>
                <a:cs typeface="Sakkal Majalla" panose="02000000000000000000" pitchFamily="2" charset="-78"/>
              </a:rPr>
              <a:t>There is no relationship between the tumor mass and the vessels</a:t>
            </a:r>
          </a:p>
          <a:p>
            <a:pPr algn="l" rtl="0"/>
            <a:endParaRPr lang="ar-SY" dirty="0">
              <a:latin typeface="Sakkal Majalla" panose="02000000000000000000" pitchFamily="2" charset="-78"/>
              <a:cs typeface="Sakkal Majalla" panose="02000000000000000000" pitchFamily="2" charset="-78"/>
            </a:endParaRPr>
          </a:p>
        </p:txBody>
      </p:sp>
      <p:sp>
        <p:nvSpPr>
          <p:cNvPr id="4" name="عنصر نائب للمحتوى 3">
            <a:extLst>
              <a:ext uri="{FF2B5EF4-FFF2-40B4-BE49-F238E27FC236}">
                <a16:creationId xmlns:a16="http://schemas.microsoft.com/office/drawing/2014/main" id="{FFFDDECF-E61D-A1D3-1C25-6EC8617C6B53}"/>
              </a:ext>
            </a:extLst>
          </p:cNvPr>
          <p:cNvSpPr>
            <a:spLocks noGrp="1"/>
          </p:cNvSpPr>
          <p:nvPr>
            <p:ph sz="half" idx="2"/>
          </p:nvPr>
        </p:nvSpPr>
        <p:spPr>
          <a:solidFill>
            <a:schemeClr val="accent2">
              <a:lumMod val="20000"/>
              <a:lumOff val="80000"/>
            </a:schemeClr>
          </a:solidFill>
          <a:ln>
            <a:solidFill>
              <a:schemeClr val="tx1"/>
            </a:solidFill>
          </a:ln>
        </p:spPr>
        <p:txBody>
          <a:bodyPr>
            <a:normAutofit/>
          </a:bodyPr>
          <a:lstStyle/>
          <a:p>
            <a:pPr lvl="1"/>
            <a:r>
              <a:rPr lang="ar-SY" sz="3600" dirty="0">
                <a:latin typeface="Sakkal Majalla" panose="02000000000000000000" pitchFamily="2" charset="-78"/>
                <a:cs typeface="Sakkal Majalla" panose="02000000000000000000" pitchFamily="2" charset="-78"/>
              </a:rPr>
              <a:t>نتائج  الطبقي المحوري ماسح </a:t>
            </a:r>
          </a:p>
          <a:p>
            <a:pPr marL="342900" lvl="0" indent="-342900" algn="r" rtl="1">
              <a:lnSpc>
                <a:spcPct val="107000"/>
              </a:lnSpc>
              <a:spcAft>
                <a:spcPts val="800"/>
              </a:spcAft>
              <a:buFont typeface="Wingdings" panose="05000000000000000000" pitchFamily="2" charset="2"/>
              <a:buChar char=""/>
            </a:pPr>
            <a:r>
              <a:rPr lang="en-US" dirty="0" err="1">
                <a:effectLst/>
                <a:latin typeface="Sakkal Majalla" panose="02000000000000000000" pitchFamily="2" charset="-78"/>
                <a:ea typeface="Calibri" panose="020F0502020204030204" pitchFamily="34" charset="0"/>
                <a:cs typeface="Sakkal Majalla" panose="02000000000000000000" pitchFamily="2" charset="-78"/>
              </a:rPr>
              <a:t>CTcap</a:t>
            </a:r>
            <a:r>
              <a:rPr lang="ar-SA" dirty="0">
                <a:effectLst/>
                <a:latin typeface="Sakkal Majalla" panose="02000000000000000000" pitchFamily="2" charset="-78"/>
                <a:ea typeface="Calibri" panose="020F0502020204030204" pitchFamily="34" charset="0"/>
                <a:cs typeface="Sakkal Majalla" panose="02000000000000000000" pitchFamily="2" charset="-78"/>
              </a:rPr>
              <a:t> الطبقي المحوري:((الشكل 3))</a:t>
            </a:r>
            <a:endParaRPr lang="en-US" dirty="0">
              <a:effectLst/>
              <a:latin typeface="Sakkal Majalla" panose="02000000000000000000" pitchFamily="2" charset="-78"/>
              <a:ea typeface="Calibri" panose="020F0502020204030204" pitchFamily="34" charset="0"/>
              <a:cs typeface="Sakkal Majalla" panose="02000000000000000000" pitchFamily="2" charset="-78"/>
            </a:endParaRPr>
          </a:p>
          <a:p>
            <a:pPr lvl="1">
              <a:lnSpc>
                <a:spcPct val="107000"/>
              </a:lnSpc>
              <a:spcAft>
                <a:spcPts val="800"/>
              </a:spcAft>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لا يوجد انتقالات للبعيد</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r" rtl="1">
              <a:lnSpc>
                <a:spcPct val="107000"/>
              </a:lnSpc>
              <a:spcAft>
                <a:spcPts val="800"/>
              </a:spcAft>
              <a:buFont typeface="Wingdings" panose="05000000000000000000" pitchFamily="2" charset="2"/>
              <a:buChar char=""/>
            </a:pPr>
            <a:r>
              <a:rPr lang="en-US" dirty="0">
                <a:effectLst/>
                <a:latin typeface="Sakkal Majalla" panose="02000000000000000000" pitchFamily="2" charset="-78"/>
                <a:ea typeface="Calibri" panose="020F0502020204030204" pitchFamily="34" charset="0"/>
                <a:cs typeface="Sakkal Majalla" panose="02000000000000000000" pitchFamily="2" charset="-78"/>
              </a:rPr>
              <a:t>MCT</a:t>
            </a:r>
            <a:r>
              <a:rPr lang="ar-SA" dirty="0">
                <a:effectLst/>
                <a:latin typeface="Sakkal Majalla" panose="02000000000000000000" pitchFamily="2" charset="-78"/>
                <a:ea typeface="Calibri" panose="020F0502020204030204" pitchFamily="34" charset="0"/>
                <a:cs typeface="Sakkal Majalla" panose="02000000000000000000" pitchFamily="2" charset="-78"/>
              </a:rPr>
              <a:t> </a:t>
            </a:r>
            <a:r>
              <a:rPr lang="ar-SA" dirty="0" err="1">
                <a:effectLst/>
                <a:latin typeface="Sakkal Majalla" panose="02000000000000000000" pitchFamily="2" charset="-78"/>
                <a:ea typeface="Calibri" panose="020F0502020204030204" pitchFamily="34" charset="0"/>
                <a:cs typeface="Sakkal Majalla" panose="02000000000000000000" pitchFamily="2" charset="-78"/>
              </a:rPr>
              <a:t>للاوعية</a:t>
            </a:r>
            <a:r>
              <a:rPr lang="ar-SA" dirty="0">
                <a:effectLst/>
                <a:latin typeface="Sakkal Majalla" panose="02000000000000000000" pitchFamily="2" charset="-78"/>
                <a:ea typeface="Calibri" panose="020F0502020204030204" pitchFamily="34" charset="0"/>
                <a:cs typeface="Sakkal Majalla" panose="02000000000000000000" pitchFamily="2" charset="-78"/>
              </a:rPr>
              <a:t>:</a:t>
            </a:r>
            <a:endParaRPr lang="en-US" dirty="0">
              <a:effectLst/>
              <a:latin typeface="Sakkal Majalla" panose="02000000000000000000" pitchFamily="2" charset="-78"/>
              <a:ea typeface="Calibri" panose="020F0502020204030204" pitchFamily="34" charset="0"/>
              <a:cs typeface="Sakkal Majalla" panose="02000000000000000000" pitchFamily="2" charset="-78"/>
            </a:endParaRPr>
          </a:p>
          <a:p>
            <a:pPr lvl="1">
              <a:lnSpc>
                <a:spcPct val="107000"/>
              </a:lnSpc>
              <a:spcAft>
                <a:spcPts val="800"/>
              </a:spcAft>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لا يوجد علاقة للكتلة الورمية بالأوعية</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p>
            <a:pPr marL="0" indent="0">
              <a:buNone/>
            </a:pPr>
            <a:endParaRPr lang="ar-SY" sz="4000" dirty="0">
              <a:latin typeface="Sakkal Majalla" panose="02000000000000000000" pitchFamily="2" charset="-78"/>
              <a:cs typeface="Sakkal Majalla" panose="02000000000000000000" pitchFamily="2" charset="-78"/>
            </a:endParaRPr>
          </a:p>
        </p:txBody>
      </p:sp>
      <p:sp>
        <p:nvSpPr>
          <p:cNvPr id="7" name="مربع نص 6">
            <a:extLst>
              <a:ext uri="{FF2B5EF4-FFF2-40B4-BE49-F238E27FC236}">
                <a16:creationId xmlns:a16="http://schemas.microsoft.com/office/drawing/2014/main" id="{C8942AD4-DBA2-343A-DADE-E0EA92B9C8C7}"/>
              </a:ext>
            </a:extLst>
          </p:cNvPr>
          <p:cNvSpPr txBox="1"/>
          <p:nvPr/>
        </p:nvSpPr>
        <p:spPr>
          <a:xfrm>
            <a:off x="5255456" y="1444214"/>
            <a:ext cx="6098344" cy="374077"/>
          </a:xfrm>
          <a:prstGeom prst="rect">
            <a:avLst/>
          </a:prstGeom>
          <a:noFill/>
        </p:spPr>
        <p:txBody>
          <a:bodyPr wrap="square">
            <a:spAutoFit/>
          </a:bodyPr>
          <a:lstStyle/>
          <a:p>
            <a:pPr algn="r" rtl="1">
              <a:lnSpc>
                <a:spcPct val="107000"/>
              </a:lnSpc>
              <a:spcAft>
                <a:spcPts val="800"/>
              </a:spcAft>
            </a:pPr>
            <a:r>
              <a:rPr lang="ar-SA"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الخطوة </a:t>
            </a:r>
            <a:r>
              <a:rPr lang="en-US"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4</a:t>
            </a:r>
            <a:r>
              <a:rPr lang="ar-SA"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ar-SA"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ما هي الاختبارات التي أجريناها؟ ما هي النتائج؟</a:t>
            </a:r>
            <a:endParaRPr lang="en-US" sz="1800" b="1"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p:txBody>
      </p:sp>
      <p:sp>
        <p:nvSpPr>
          <p:cNvPr id="6" name="عنوان 5">
            <a:extLst>
              <a:ext uri="{FF2B5EF4-FFF2-40B4-BE49-F238E27FC236}">
                <a16:creationId xmlns:a16="http://schemas.microsoft.com/office/drawing/2014/main" id="{DF4247F8-04AF-8D1A-E906-AA0996F4796A}"/>
              </a:ext>
            </a:extLst>
          </p:cNvPr>
          <p:cNvSpPr>
            <a:spLocks noGrp="1"/>
          </p:cNvSpPr>
          <p:nvPr>
            <p:ph type="title"/>
          </p:nvPr>
        </p:nvSpPr>
        <p:spPr>
          <a:xfrm>
            <a:off x="914400" y="178086"/>
            <a:ext cx="10515600" cy="1325563"/>
          </a:xfrm>
        </p:spPr>
        <p:txBody>
          <a:bodyPr/>
          <a:lstStyle/>
          <a:p>
            <a:endParaRPr lang="ar-SY" dirty="0"/>
          </a:p>
        </p:txBody>
      </p:sp>
      <p:sp>
        <p:nvSpPr>
          <p:cNvPr id="8" name="عنوان 1">
            <a:extLst>
              <a:ext uri="{FF2B5EF4-FFF2-40B4-BE49-F238E27FC236}">
                <a16:creationId xmlns:a16="http://schemas.microsoft.com/office/drawing/2014/main" id="{31D9618F-B07A-445D-FD6B-AC22CB9ED6F9}"/>
              </a:ext>
            </a:extLst>
          </p:cNvPr>
          <p:cNvSpPr txBox="1">
            <a:spLocks/>
          </p:cNvSpPr>
          <p:nvPr/>
        </p:nvSpPr>
        <p:spPr>
          <a:xfrm>
            <a:off x="838200" y="153192"/>
            <a:ext cx="10515600" cy="1325563"/>
          </a:xfrm>
          <a:prstGeom prst="rect">
            <a:avLst/>
          </a:prstGeom>
          <a:solidFill>
            <a:schemeClr val="accent4">
              <a:lumMod val="20000"/>
              <a:lumOff val="80000"/>
            </a:schemeClr>
          </a:solidFill>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2800" dirty="0">
                <a:latin typeface="Sakkal Majalla" panose="02000000000000000000" pitchFamily="2" charset="-78"/>
                <a:ea typeface="Calibri" panose="020F0502020204030204" pitchFamily="34" charset="0"/>
                <a:cs typeface="Sakkal Majalla" panose="02000000000000000000" pitchFamily="2" charset="-78"/>
              </a:rPr>
              <a:t>للتعويض العظمي الكتلي بمشاركة بين طريقة الغشاء المحرض </a:t>
            </a:r>
            <a:r>
              <a:rPr lang="ar-SA" sz="2800" dirty="0" err="1">
                <a:latin typeface="Sakkal Majalla" panose="02000000000000000000" pitchFamily="2" charset="-78"/>
                <a:ea typeface="Calibri" panose="020F0502020204030204" pitchFamily="34" charset="0"/>
                <a:cs typeface="Sakkal Majalla" panose="02000000000000000000" pitchFamily="2" charset="-78"/>
              </a:rPr>
              <a:t>بالاسمت</a:t>
            </a:r>
            <a:r>
              <a:rPr lang="ar-SA" sz="2800" dirty="0">
                <a:latin typeface="Sakkal Majalla" panose="02000000000000000000" pitchFamily="2" charset="-78"/>
                <a:ea typeface="Calibri" panose="020F0502020204030204" pitchFamily="34" charset="0"/>
                <a:cs typeface="Sakkal Majalla" panose="02000000000000000000" pitchFamily="2" charset="-78"/>
              </a:rPr>
              <a:t> مع السفود داخل النقي مع جهاز تزليق عظمي معدل محليا</a:t>
            </a:r>
            <a:br>
              <a:rPr lang="ar-SA" sz="2800" dirty="0">
                <a:latin typeface="Sakkal Majalla" panose="02000000000000000000" pitchFamily="2" charset="-78"/>
                <a:ea typeface="Calibri" panose="020F0502020204030204" pitchFamily="34" charset="0"/>
                <a:cs typeface="Sakkal Majalla" panose="02000000000000000000" pitchFamily="2" charset="-78"/>
              </a:rPr>
            </a:br>
            <a:r>
              <a:rPr lang="ar-SA" sz="2800" dirty="0">
                <a:latin typeface="Sakkal Majalla" panose="02000000000000000000" pitchFamily="2" charset="-78"/>
                <a:ea typeface="Calibri" panose="020F0502020204030204" pitchFamily="34" charset="0"/>
                <a:cs typeface="Sakkal Majalla" panose="02000000000000000000" pitchFamily="2" charset="-78"/>
              </a:rPr>
              <a:t>تقديم حالة سريرية </a:t>
            </a:r>
            <a:r>
              <a:rPr lang="en-GB" sz="2800" dirty="0">
                <a:latin typeface="Sakkal Majalla" panose="02000000000000000000" pitchFamily="2" charset="-78"/>
                <a:ea typeface="Calibri" panose="020F0502020204030204" pitchFamily="34" charset="0"/>
                <a:cs typeface="Sakkal Majalla" panose="02000000000000000000" pitchFamily="2" charset="-78"/>
              </a:rPr>
              <a:t>case report</a:t>
            </a:r>
            <a:r>
              <a:rPr lang="ar-SA" sz="2800" dirty="0">
                <a:latin typeface="Sakkal Majalla" panose="02000000000000000000" pitchFamily="2" charset="-78"/>
                <a:ea typeface="Calibri" panose="020F0502020204030204" pitchFamily="34" charset="0"/>
                <a:cs typeface="Sakkal Majalla" panose="02000000000000000000" pitchFamily="2" charset="-78"/>
              </a:rPr>
              <a:t> </a:t>
            </a:r>
            <a:endParaRPr lang="ar-SY" sz="2800" dirty="0"/>
          </a:p>
        </p:txBody>
      </p:sp>
      <p:sp>
        <p:nvSpPr>
          <p:cNvPr id="2" name="عنصر نائب للتذييل 1">
            <a:extLst>
              <a:ext uri="{FF2B5EF4-FFF2-40B4-BE49-F238E27FC236}">
                <a16:creationId xmlns:a16="http://schemas.microsoft.com/office/drawing/2014/main" id="{C04D71F6-EAD5-074B-BC54-D817CCDD0C60}"/>
              </a:ext>
            </a:extLst>
          </p:cNvPr>
          <p:cNvSpPr>
            <a:spLocks noGrp="1"/>
          </p:cNvSpPr>
          <p:nvPr>
            <p:ph type="ftr" sz="quarter" idx="11"/>
          </p:nvPr>
        </p:nvSpPr>
        <p:spPr/>
        <p:txBody>
          <a:bodyPr/>
          <a:lstStyle/>
          <a:p>
            <a:r>
              <a:rPr lang="ar-SY"/>
              <a:t>الدكتور عماد الحريري-تقرير حالة</a:t>
            </a:r>
          </a:p>
        </p:txBody>
      </p:sp>
      <p:sp>
        <p:nvSpPr>
          <p:cNvPr id="5" name="عنصر نائب لرقم الشريحة 4">
            <a:extLst>
              <a:ext uri="{FF2B5EF4-FFF2-40B4-BE49-F238E27FC236}">
                <a16:creationId xmlns:a16="http://schemas.microsoft.com/office/drawing/2014/main" id="{E0A49F5D-6C34-EB04-999E-434F25F3F8C9}"/>
              </a:ext>
            </a:extLst>
          </p:cNvPr>
          <p:cNvSpPr>
            <a:spLocks noGrp="1"/>
          </p:cNvSpPr>
          <p:nvPr>
            <p:ph type="sldNum" sz="quarter" idx="12"/>
          </p:nvPr>
        </p:nvSpPr>
        <p:spPr/>
        <p:txBody>
          <a:bodyPr/>
          <a:lstStyle/>
          <a:p>
            <a:fld id="{5634E967-E299-497B-9872-BC495F7C57D9}" type="slidenum">
              <a:rPr lang="ar-SY" smtClean="0"/>
              <a:t>14</a:t>
            </a:fld>
            <a:endParaRPr lang="ar-SY"/>
          </a:p>
        </p:txBody>
      </p:sp>
    </p:spTree>
    <p:extLst>
      <p:ext uri="{BB962C8B-B14F-4D97-AF65-F5344CB8AC3E}">
        <p14:creationId xmlns:p14="http://schemas.microsoft.com/office/powerpoint/2010/main" val="789642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2673" r="26087"/>
          <a:stretch/>
        </p:blipFill>
        <p:spPr>
          <a:xfrm>
            <a:off x="414213" y="3789885"/>
            <a:ext cx="2682133" cy="2788532"/>
          </a:xfrm>
          <a:prstGeom prst="rect">
            <a:avLst/>
          </a:prstGeom>
        </p:spPr>
      </p:pic>
      <p:pic>
        <p:nvPicPr>
          <p:cNvPr id="6" name="Picture 5"/>
          <p:cNvPicPr>
            <a:picLocks noChangeAspect="1"/>
          </p:cNvPicPr>
          <p:nvPr/>
        </p:nvPicPr>
        <p:blipFill rotWithShape="1">
          <a:blip r:embed="rId3"/>
          <a:srcRect l="25196" r="34431"/>
          <a:stretch/>
        </p:blipFill>
        <p:spPr>
          <a:xfrm>
            <a:off x="2747973" y="3590421"/>
            <a:ext cx="2227811" cy="2929894"/>
          </a:xfrm>
          <a:prstGeom prst="rect">
            <a:avLst/>
          </a:prstGeom>
        </p:spPr>
      </p:pic>
      <p:pic>
        <p:nvPicPr>
          <p:cNvPr id="7" name="Picture 6"/>
          <p:cNvPicPr>
            <a:picLocks noChangeAspect="1"/>
          </p:cNvPicPr>
          <p:nvPr/>
        </p:nvPicPr>
        <p:blipFill rotWithShape="1">
          <a:blip r:embed="rId4"/>
          <a:srcRect l="22874" t="-4313" r="38442" b="4313"/>
          <a:stretch/>
        </p:blipFill>
        <p:spPr>
          <a:xfrm>
            <a:off x="337172" y="459271"/>
            <a:ext cx="2406535" cy="3330614"/>
          </a:xfrm>
          <a:prstGeom prst="rect">
            <a:avLst/>
          </a:prstGeom>
        </p:spPr>
      </p:pic>
      <p:pic>
        <p:nvPicPr>
          <p:cNvPr id="2" name="Picture 1"/>
          <p:cNvPicPr>
            <a:picLocks noChangeAspect="1"/>
          </p:cNvPicPr>
          <p:nvPr/>
        </p:nvPicPr>
        <p:blipFill rotWithShape="1">
          <a:blip r:embed="rId5"/>
          <a:srcRect l="29844" r="28903"/>
          <a:stretch/>
        </p:blipFill>
        <p:spPr>
          <a:xfrm>
            <a:off x="2743707" y="598266"/>
            <a:ext cx="2349305" cy="2992155"/>
          </a:xfrm>
          <a:prstGeom prst="rect">
            <a:avLst/>
          </a:prstGeom>
        </p:spPr>
      </p:pic>
      <p:sp>
        <p:nvSpPr>
          <p:cNvPr id="3" name="TextBox 2"/>
          <p:cNvSpPr txBox="1"/>
          <p:nvPr/>
        </p:nvSpPr>
        <p:spPr>
          <a:xfrm>
            <a:off x="4887883" y="242512"/>
            <a:ext cx="2227811" cy="461665"/>
          </a:xfrm>
          <a:prstGeom prst="rect">
            <a:avLst/>
          </a:prstGeom>
          <a:noFill/>
        </p:spPr>
        <p:txBody>
          <a:bodyPr wrap="square" rtlCol="1">
            <a:spAutoFit/>
          </a:bodyPr>
          <a:lstStyle/>
          <a:p>
            <a:pPr algn="ctr"/>
            <a:r>
              <a:rPr lang="en-US" sz="2400" b="1" dirty="0"/>
              <a:t>MCT </a:t>
            </a:r>
            <a:endParaRPr lang="ar-SY" sz="2400" b="1" dirty="0"/>
          </a:p>
        </p:txBody>
      </p:sp>
      <p:pic>
        <p:nvPicPr>
          <p:cNvPr id="9" name="Picture 8"/>
          <p:cNvPicPr>
            <a:picLocks noChangeAspect="1"/>
          </p:cNvPicPr>
          <p:nvPr/>
        </p:nvPicPr>
        <p:blipFill rotWithShape="1">
          <a:blip r:embed="rId6"/>
          <a:srcRect l="23575" t="2937" r="22328" b="-2937"/>
          <a:stretch/>
        </p:blipFill>
        <p:spPr>
          <a:xfrm>
            <a:off x="4938107" y="602260"/>
            <a:ext cx="3685434" cy="3635958"/>
          </a:xfrm>
          <a:prstGeom prst="rect">
            <a:avLst/>
          </a:prstGeom>
        </p:spPr>
      </p:pic>
      <p:sp>
        <p:nvSpPr>
          <p:cNvPr id="8" name="مربع نص 7">
            <a:extLst>
              <a:ext uri="{FF2B5EF4-FFF2-40B4-BE49-F238E27FC236}">
                <a16:creationId xmlns:a16="http://schemas.microsoft.com/office/drawing/2014/main" id="{18EAF337-78B4-B686-CA43-D4FA81A3DBE8}"/>
              </a:ext>
            </a:extLst>
          </p:cNvPr>
          <p:cNvSpPr txBox="1"/>
          <p:nvPr/>
        </p:nvSpPr>
        <p:spPr>
          <a:xfrm>
            <a:off x="5093012" y="4399321"/>
            <a:ext cx="3291472" cy="1569660"/>
          </a:xfrm>
          <a:prstGeom prst="rect">
            <a:avLst/>
          </a:prstGeom>
          <a:noFill/>
        </p:spPr>
        <p:txBody>
          <a:bodyPr wrap="square">
            <a:spAutoFit/>
          </a:bodyPr>
          <a:lstStyle/>
          <a:p>
            <a:pPr algn="l" rtl="0"/>
            <a:r>
              <a:rPr lang="en-US" sz="2400" dirty="0">
                <a:latin typeface="Sakkal Majalla" panose="02000000000000000000" pitchFamily="2" charset="-78"/>
                <a:cs typeface="Sakkal Majalla" panose="02000000000000000000" pitchFamily="2" charset="-78"/>
              </a:rPr>
              <a:t>(Figure 3) MCT for vessels</a:t>
            </a:r>
          </a:p>
          <a:p>
            <a:pPr marL="457200" lvl="1" indent="0" algn="l" rtl="0">
              <a:buNone/>
            </a:pPr>
            <a:r>
              <a:rPr lang="en-US" sz="2400" dirty="0">
                <a:latin typeface="Sakkal Majalla" panose="02000000000000000000" pitchFamily="2" charset="-78"/>
                <a:cs typeface="Sakkal Majalla" panose="02000000000000000000" pitchFamily="2" charset="-78"/>
              </a:rPr>
              <a:t>There is no relationship between the tumor mass and the vessels</a:t>
            </a:r>
          </a:p>
        </p:txBody>
      </p:sp>
      <p:sp>
        <p:nvSpPr>
          <p:cNvPr id="4" name="عنصر نائب للتذييل 3">
            <a:extLst>
              <a:ext uri="{FF2B5EF4-FFF2-40B4-BE49-F238E27FC236}">
                <a16:creationId xmlns:a16="http://schemas.microsoft.com/office/drawing/2014/main" id="{789B2A0E-18B6-734C-C813-CCF359266002}"/>
              </a:ext>
            </a:extLst>
          </p:cNvPr>
          <p:cNvSpPr>
            <a:spLocks noGrp="1"/>
          </p:cNvSpPr>
          <p:nvPr>
            <p:ph type="ftr" sz="quarter" idx="11"/>
          </p:nvPr>
        </p:nvSpPr>
        <p:spPr/>
        <p:txBody>
          <a:bodyPr/>
          <a:lstStyle/>
          <a:p>
            <a:r>
              <a:rPr lang="ar-SY"/>
              <a:t>الدكتور عماد الحريري-تقرير حالة</a:t>
            </a:r>
          </a:p>
        </p:txBody>
      </p:sp>
      <p:sp>
        <p:nvSpPr>
          <p:cNvPr id="10" name="عنصر نائب لرقم الشريحة 9">
            <a:extLst>
              <a:ext uri="{FF2B5EF4-FFF2-40B4-BE49-F238E27FC236}">
                <a16:creationId xmlns:a16="http://schemas.microsoft.com/office/drawing/2014/main" id="{DE0974F6-BBE9-16C3-9E44-B5B3FF592E55}"/>
              </a:ext>
            </a:extLst>
          </p:cNvPr>
          <p:cNvSpPr>
            <a:spLocks noGrp="1"/>
          </p:cNvSpPr>
          <p:nvPr>
            <p:ph type="sldNum" sz="quarter" idx="12"/>
          </p:nvPr>
        </p:nvSpPr>
        <p:spPr/>
        <p:txBody>
          <a:bodyPr/>
          <a:lstStyle/>
          <a:p>
            <a:fld id="{5634E967-E299-497B-9872-BC495F7C57D9}" type="slidenum">
              <a:rPr lang="ar-SY" smtClean="0"/>
              <a:t>15</a:t>
            </a:fld>
            <a:endParaRPr lang="ar-SY"/>
          </a:p>
        </p:txBody>
      </p:sp>
    </p:spTree>
    <p:extLst>
      <p:ext uri="{BB962C8B-B14F-4D97-AF65-F5344CB8AC3E}">
        <p14:creationId xmlns:p14="http://schemas.microsoft.com/office/powerpoint/2010/main" val="2360818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B69705-5223-65A1-3BBA-D747E93B7EE6}"/>
              </a:ext>
            </a:extLst>
          </p:cNvPr>
          <p:cNvSpPr>
            <a:spLocks noGrp="1"/>
          </p:cNvSpPr>
          <p:nvPr>
            <p:ph sz="half" idx="1"/>
          </p:nvPr>
        </p:nvSpPr>
        <p:spPr>
          <a:ln>
            <a:solidFill>
              <a:schemeClr val="tx1"/>
            </a:solidFill>
          </a:ln>
        </p:spPr>
        <p:txBody>
          <a:bodyPr>
            <a:normAutofit/>
          </a:bodyPr>
          <a:lstStyle/>
          <a:p>
            <a:pPr marL="342900" lvl="0" indent="-342900" algn="l" rtl="0">
              <a:lnSpc>
                <a:spcPct val="107000"/>
              </a:lnSpc>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needle-guided biopsy : </a:t>
            </a:r>
            <a:r>
              <a:rPr lang="en-US" sz="1800" i="1" u="sng" dirty="0">
                <a:effectLst/>
                <a:latin typeface="Calibri" panose="020F0502020204030204" pitchFamily="34" charset="0"/>
                <a:ea typeface="Calibri" panose="020F0502020204030204" pitchFamily="34" charset="0"/>
                <a:cs typeface="Calibri" panose="020F0502020204030204" pitchFamily="34" charset="0"/>
              </a:rPr>
              <a:t>Figure 4</a:t>
            </a:r>
            <a:endParaRPr lang="en-US" sz="1800" i="1" u="sng"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Proliferation of abnormal spindle cells showing abnormal divisions with foci of new bone formation consistent with: High grade fibroblastic osteosarcoma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rtl="0"/>
            <a:endParaRPr lang="ar-SY" sz="3200" dirty="0"/>
          </a:p>
        </p:txBody>
      </p:sp>
      <p:sp>
        <p:nvSpPr>
          <p:cNvPr id="4" name="عنصر نائب للمحتوى 3">
            <a:extLst>
              <a:ext uri="{FF2B5EF4-FFF2-40B4-BE49-F238E27FC236}">
                <a16:creationId xmlns:a16="http://schemas.microsoft.com/office/drawing/2014/main" id="{FFFDDECF-E61D-A1D3-1C25-6EC8617C6B53}"/>
              </a:ext>
            </a:extLst>
          </p:cNvPr>
          <p:cNvSpPr>
            <a:spLocks noGrp="1"/>
          </p:cNvSpPr>
          <p:nvPr>
            <p:ph sz="half" idx="2"/>
          </p:nvPr>
        </p:nvSpPr>
        <p:spPr>
          <a:solidFill>
            <a:schemeClr val="accent2">
              <a:lumMod val="20000"/>
              <a:lumOff val="80000"/>
            </a:schemeClr>
          </a:solidFill>
          <a:ln>
            <a:solidFill>
              <a:schemeClr val="tx1"/>
            </a:solidFill>
          </a:ln>
        </p:spPr>
        <p:txBody>
          <a:bodyPr>
            <a:normAutofit/>
          </a:bodyPr>
          <a:lstStyle/>
          <a:p>
            <a:pPr marL="342900" lvl="0" indent="-342900" algn="r" rtl="1">
              <a:lnSpc>
                <a:spcPct val="107000"/>
              </a:lnSpc>
              <a:spcAft>
                <a:spcPts val="800"/>
              </a:spcAft>
              <a:buFont typeface="Symbol" panose="05050102010706020507" pitchFamily="18" charset="2"/>
              <a:buChar char=""/>
            </a:pPr>
            <a:r>
              <a:rPr lang="ar-SA" sz="2000" dirty="0">
                <a:effectLst/>
                <a:latin typeface="Calibri" panose="020F0502020204030204" pitchFamily="34" charset="0"/>
                <a:ea typeface="Calibri" panose="020F0502020204030204" pitchFamily="34" charset="0"/>
                <a:cs typeface="Times New Roman" panose="02020603050405020304" pitchFamily="18" charset="0"/>
              </a:rPr>
              <a:t> الخزعة الموجهة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بالابرة</a:t>
            </a:r>
            <a:r>
              <a:rPr lang="ar-SA" sz="2000" dirty="0">
                <a:effectLst/>
                <a:latin typeface="Calibri" panose="020F0502020204030204" pitchFamily="34" charset="0"/>
                <a:ea typeface="Calibri" panose="020F0502020204030204" pitchFamily="34" charset="0"/>
                <a:cs typeface="Calibri" panose="020F0502020204030204" pitchFamily="34" charset="0"/>
              </a:rPr>
              <a:t>: </a:t>
            </a:r>
            <a:r>
              <a:rPr lang="ar-SA" sz="2000" i="1" u="sng" dirty="0">
                <a:effectLst/>
                <a:latin typeface="Calibri" panose="020F0502020204030204" pitchFamily="34" charset="0"/>
                <a:ea typeface="Calibri" panose="020F0502020204030204" pitchFamily="34" charset="0"/>
                <a:cs typeface="Calibri" panose="020F0502020204030204" pitchFamily="34" charset="0"/>
              </a:rPr>
              <a:t>الشكل (4)</a:t>
            </a:r>
            <a:endParaRPr lang="en-US" sz="2000" i="1" u="sng"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dirty="0">
                <a:effectLst/>
                <a:latin typeface="Calibri" panose="020F0502020204030204" pitchFamily="34" charset="0"/>
                <a:ea typeface="Calibri" panose="020F0502020204030204" pitchFamily="34" charset="0"/>
                <a:cs typeface="Times New Roman" panose="02020603050405020304" pitchFamily="18" charset="0"/>
              </a:rPr>
              <a:t>تكاثر لخلايا مغزلية شاذة تبدي انقسامات شاذة مع بؤر تشكل عظمين جديد تتوافق مع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dirty="0">
                <a:effectLst/>
                <a:latin typeface="Calibri" panose="020F0502020204030204" pitchFamily="34" charset="0"/>
                <a:ea typeface="Calibri" panose="020F0502020204030204" pitchFamily="34" charset="0"/>
                <a:cs typeface="Calibri" panose="020F0502020204030204" pitchFamily="34" charset="0"/>
              </a:rPr>
              <a:t>◦ High grade fibroblastic osteosarcoma</a:t>
            </a:r>
            <a:endParaRPr lang="ar-SY" sz="3200" dirty="0"/>
          </a:p>
        </p:txBody>
      </p:sp>
      <p:sp>
        <p:nvSpPr>
          <p:cNvPr id="7" name="مربع نص 6">
            <a:extLst>
              <a:ext uri="{FF2B5EF4-FFF2-40B4-BE49-F238E27FC236}">
                <a16:creationId xmlns:a16="http://schemas.microsoft.com/office/drawing/2014/main" id="{C8942AD4-DBA2-343A-DADE-E0EA92B9C8C7}"/>
              </a:ext>
            </a:extLst>
          </p:cNvPr>
          <p:cNvSpPr txBox="1"/>
          <p:nvPr/>
        </p:nvSpPr>
        <p:spPr>
          <a:xfrm>
            <a:off x="5255456" y="1451548"/>
            <a:ext cx="6098344" cy="374077"/>
          </a:xfrm>
          <a:prstGeom prst="rect">
            <a:avLst/>
          </a:prstGeom>
          <a:noFill/>
        </p:spPr>
        <p:txBody>
          <a:bodyPr wrap="square">
            <a:spAutoFit/>
          </a:bodyPr>
          <a:lstStyle/>
          <a:p>
            <a:pPr algn="r" rtl="1">
              <a:lnSpc>
                <a:spcPct val="107000"/>
              </a:lnSpc>
              <a:spcAft>
                <a:spcPts val="800"/>
              </a:spcAft>
            </a:pPr>
            <a:r>
              <a:rPr lang="ar-SA"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الخطوة </a:t>
            </a:r>
            <a:r>
              <a:rPr lang="en-US"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4</a:t>
            </a:r>
            <a:r>
              <a:rPr lang="ar-SA"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ar-SA"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ما هي الاختبارات التي أجريناها؟ ما هي النتائج؟</a:t>
            </a:r>
            <a:endParaRPr lang="en-US" sz="1800" b="1"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p:txBody>
      </p:sp>
      <p:sp>
        <p:nvSpPr>
          <p:cNvPr id="2" name="عنوان 1">
            <a:extLst>
              <a:ext uri="{FF2B5EF4-FFF2-40B4-BE49-F238E27FC236}">
                <a16:creationId xmlns:a16="http://schemas.microsoft.com/office/drawing/2014/main" id="{69CA2574-13C7-492B-2D56-1F932C737702}"/>
              </a:ext>
            </a:extLst>
          </p:cNvPr>
          <p:cNvSpPr txBox="1">
            <a:spLocks/>
          </p:cNvSpPr>
          <p:nvPr/>
        </p:nvSpPr>
        <p:spPr>
          <a:xfrm>
            <a:off x="838200" y="153192"/>
            <a:ext cx="10515600" cy="1325563"/>
          </a:xfrm>
          <a:prstGeom prst="rect">
            <a:avLst/>
          </a:prstGeom>
          <a:solidFill>
            <a:schemeClr val="accent4">
              <a:lumMod val="20000"/>
              <a:lumOff val="80000"/>
            </a:schemeClr>
          </a:solidFill>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2800" dirty="0">
                <a:latin typeface="Sakkal Majalla" panose="02000000000000000000" pitchFamily="2" charset="-78"/>
                <a:ea typeface="Calibri" panose="020F0502020204030204" pitchFamily="34" charset="0"/>
                <a:cs typeface="Sakkal Majalla" panose="02000000000000000000" pitchFamily="2" charset="-78"/>
              </a:rPr>
              <a:t>للتعويض العظمي الكتلي بمشاركة بين طريقة الغشاء المحرض </a:t>
            </a:r>
            <a:r>
              <a:rPr lang="ar-SA" sz="2800" dirty="0" err="1">
                <a:latin typeface="Sakkal Majalla" panose="02000000000000000000" pitchFamily="2" charset="-78"/>
                <a:ea typeface="Calibri" panose="020F0502020204030204" pitchFamily="34" charset="0"/>
                <a:cs typeface="Sakkal Majalla" panose="02000000000000000000" pitchFamily="2" charset="-78"/>
              </a:rPr>
              <a:t>بالاسمت</a:t>
            </a:r>
            <a:r>
              <a:rPr lang="ar-SA" sz="2800" dirty="0">
                <a:latin typeface="Sakkal Majalla" panose="02000000000000000000" pitchFamily="2" charset="-78"/>
                <a:ea typeface="Calibri" panose="020F0502020204030204" pitchFamily="34" charset="0"/>
                <a:cs typeface="Sakkal Majalla" panose="02000000000000000000" pitchFamily="2" charset="-78"/>
              </a:rPr>
              <a:t> مع السفود داخل النقي مع جهاز تزليق عظمي معدل محليا</a:t>
            </a:r>
            <a:br>
              <a:rPr lang="ar-SA" sz="2800" dirty="0">
                <a:latin typeface="Sakkal Majalla" panose="02000000000000000000" pitchFamily="2" charset="-78"/>
                <a:ea typeface="Calibri" panose="020F0502020204030204" pitchFamily="34" charset="0"/>
                <a:cs typeface="Sakkal Majalla" panose="02000000000000000000" pitchFamily="2" charset="-78"/>
              </a:rPr>
            </a:br>
            <a:r>
              <a:rPr lang="ar-SA" sz="2800" dirty="0">
                <a:latin typeface="Sakkal Majalla" panose="02000000000000000000" pitchFamily="2" charset="-78"/>
                <a:ea typeface="Calibri" panose="020F0502020204030204" pitchFamily="34" charset="0"/>
                <a:cs typeface="Sakkal Majalla" panose="02000000000000000000" pitchFamily="2" charset="-78"/>
              </a:rPr>
              <a:t>تقديم حالة سريرية </a:t>
            </a:r>
            <a:r>
              <a:rPr lang="en-GB" sz="2800" dirty="0">
                <a:latin typeface="Sakkal Majalla" panose="02000000000000000000" pitchFamily="2" charset="-78"/>
                <a:ea typeface="Calibri" panose="020F0502020204030204" pitchFamily="34" charset="0"/>
                <a:cs typeface="Sakkal Majalla" panose="02000000000000000000" pitchFamily="2" charset="-78"/>
              </a:rPr>
              <a:t>case report</a:t>
            </a:r>
            <a:r>
              <a:rPr lang="ar-SA" sz="2800" dirty="0">
                <a:latin typeface="Sakkal Majalla" panose="02000000000000000000" pitchFamily="2" charset="-78"/>
                <a:ea typeface="Calibri" panose="020F0502020204030204" pitchFamily="34" charset="0"/>
                <a:cs typeface="Sakkal Majalla" panose="02000000000000000000" pitchFamily="2" charset="-78"/>
              </a:rPr>
              <a:t> </a:t>
            </a:r>
            <a:endParaRPr lang="ar-SY" sz="2800" dirty="0"/>
          </a:p>
        </p:txBody>
      </p:sp>
      <p:sp>
        <p:nvSpPr>
          <p:cNvPr id="5" name="عنصر نائب للتذييل 4">
            <a:extLst>
              <a:ext uri="{FF2B5EF4-FFF2-40B4-BE49-F238E27FC236}">
                <a16:creationId xmlns:a16="http://schemas.microsoft.com/office/drawing/2014/main" id="{CB8EAB02-9BF3-E719-DBE6-FB2EE371EAF8}"/>
              </a:ext>
            </a:extLst>
          </p:cNvPr>
          <p:cNvSpPr>
            <a:spLocks noGrp="1"/>
          </p:cNvSpPr>
          <p:nvPr>
            <p:ph type="ftr" sz="quarter" idx="11"/>
          </p:nvPr>
        </p:nvSpPr>
        <p:spPr/>
        <p:txBody>
          <a:bodyPr/>
          <a:lstStyle/>
          <a:p>
            <a:r>
              <a:rPr lang="ar-SY"/>
              <a:t>الدكتور عماد الحريري-تقرير حالة</a:t>
            </a:r>
          </a:p>
        </p:txBody>
      </p:sp>
      <p:sp>
        <p:nvSpPr>
          <p:cNvPr id="6" name="عنصر نائب لرقم الشريحة 5">
            <a:extLst>
              <a:ext uri="{FF2B5EF4-FFF2-40B4-BE49-F238E27FC236}">
                <a16:creationId xmlns:a16="http://schemas.microsoft.com/office/drawing/2014/main" id="{B2E350A4-EBA1-9485-A15F-60E51904A43C}"/>
              </a:ext>
            </a:extLst>
          </p:cNvPr>
          <p:cNvSpPr>
            <a:spLocks noGrp="1"/>
          </p:cNvSpPr>
          <p:nvPr>
            <p:ph type="sldNum" sz="quarter" idx="12"/>
          </p:nvPr>
        </p:nvSpPr>
        <p:spPr/>
        <p:txBody>
          <a:bodyPr/>
          <a:lstStyle/>
          <a:p>
            <a:fld id="{5634E967-E299-497B-9872-BC495F7C57D9}" type="slidenum">
              <a:rPr lang="ar-SY" smtClean="0"/>
              <a:t>16</a:t>
            </a:fld>
            <a:endParaRPr lang="ar-SY"/>
          </a:p>
        </p:txBody>
      </p:sp>
    </p:spTree>
    <p:extLst>
      <p:ext uri="{BB962C8B-B14F-4D97-AF65-F5344CB8AC3E}">
        <p14:creationId xmlns:p14="http://schemas.microsoft.com/office/powerpoint/2010/main" val="2998080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82880" y="365125"/>
            <a:ext cx="4516984" cy="4184228"/>
          </a:xfrm>
          <a:prstGeom prst="rect">
            <a:avLst/>
          </a:prstGeom>
        </p:spPr>
      </p:pic>
      <p:pic>
        <p:nvPicPr>
          <p:cNvPr id="5" name="صورة 4"/>
          <p:cNvPicPr>
            <a:picLocks noChangeAspect="1"/>
          </p:cNvPicPr>
          <p:nvPr/>
        </p:nvPicPr>
        <p:blipFill>
          <a:blip r:embed="rId3"/>
          <a:stretch>
            <a:fillRect/>
          </a:stretch>
        </p:blipFill>
        <p:spPr>
          <a:xfrm>
            <a:off x="4699864" y="365126"/>
            <a:ext cx="4531142" cy="4184227"/>
          </a:xfrm>
          <a:prstGeom prst="rect">
            <a:avLst/>
          </a:prstGeom>
        </p:spPr>
      </p:pic>
      <p:sp>
        <p:nvSpPr>
          <p:cNvPr id="7" name="مربع نص 6">
            <a:extLst>
              <a:ext uri="{FF2B5EF4-FFF2-40B4-BE49-F238E27FC236}">
                <a16:creationId xmlns:a16="http://schemas.microsoft.com/office/drawing/2014/main" id="{0748BDE6-04ED-DD76-2E6E-8DBB9EBFFD8E}"/>
              </a:ext>
            </a:extLst>
          </p:cNvPr>
          <p:cNvSpPr txBox="1"/>
          <p:nvPr/>
        </p:nvSpPr>
        <p:spPr>
          <a:xfrm>
            <a:off x="182880" y="4549353"/>
            <a:ext cx="8770199" cy="1182888"/>
          </a:xfrm>
          <a:prstGeom prst="rect">
            <a:avLst/>
          </a:prstGeom>
          <a:noFill/>
        </p:spPr>
        <p:txBody>
          <a:bodyPr wrap="square">
            <a:spAutoFit/>
          </a:bodyPr>
          <a:lstStyle/>
          <a:p>
            <a:pPr lvl="0" algn="l" rtl="0">
              <a:lnSpc>
                <a:spcPct val="107000"/>
              </a:lnSpc>
              <a:spcAft>
                <a:spcPts val="800"/>
              </a:spcAft>
            </a:pPr>
            <a:r>
              <a:rPr lang="en-US" sz="2000" dirty="0">
                <a:latin typeface="Sakkal Majalla" panose="02000000000000000000" pitchFamily="2" charset="-78"/>
                <a:ea typeface="Calibri" panose="020F0502020204030204" pitchFamily="34" charset="0"/>
                <a:cs typeface="Sakkal Majalla" panose="02000000000000000000" pitchFamily="2" charset="-78"/>
              </a:rPr>
              <a:t>(Figure 4)needle-guided </a:t>
            </a:r>
            <a:r>
              <a:rPr lang="en-US" sz="2000" dirty="0">
                <a:effectLst/>
                <a:latin typeface="Sakkal Majalla" panose="02000000000000000000" pitchFamily="2" charset="-78"/>
                <a:ea typeface="Calibri" panose="020F0502020204030204" pitchFamily="34" charset="0"/>
                <a:cs typeface="Sakkal Majalla" panose="02000000000000000000" pitchFamily="2" charset="-78"/>
              </a:rPr>
              <a:t>biopsy :</a:t>
            </a:r>
          </a:p>
          <a:p>
            <a:pPr algn="l" rtl="0">
              <a:lnSpc>
                <a:spcPct val="107000"/>
              </a:lnSpc>
              <a:spcAft>
                <a:spcPts val="800"/>
              </a:spcAft>
            </a:pPr>
            <a:r>
              <a:rPr lang="en-US" sz="2000" dirty="0">
                <a:effectLst/>
                <a:latin typeface="Sakkal Majalla" panose="02000000000000000000" pitchFamily="2" charset="-78"/>
                <a:ea typeface="Calibri" panose="020F0502020204030204" pitchFamily="34" charset="0"/>
                <a:cs typeface="Sakkal Majalla" panose="02000000000000000000" pitchFamily="2" charset="-78"/>
              </a:rPr>
              <a:t>Proliferation of abnormal spindle cells showing abnormal divisions with foci of new bone formation consistent with: High grade fibroblastic osteosarcoma</a:t>
            </a:r>
          </a:p>
        </p:txBody>
      </p:sp>
      <p:sp>
        <p:nvSpPr>
          <p:cNvPr id="2" name="عنصر نائب للتذييل 1">
            <a:extLst>
              <a:ext uri="{FF2B5EF4-FFF2-40B4-BE49-F238E27FC236}">
                <a16:creationId xmlns:a16="http://schemas.microsoft.com/office/drawing/2014/main" id="{19428B65-6B28-08EA-D6B1-4F703A6526D3}"/>
              </a:ext>
            </a:extLst>
          </p:cNvPr>
          <p:cNvSpPr>
            <a:spLocks noGrp="1"/>
          </p:cNvSpPr>
          <p:nvPr>
            <p:ph type="ftr" sz="quarter" idx="11"/>
          </p:nvPr>
        </p:nvSpPr>
        <p:spPr/>
        <p:txBody>
          <a:bodyPr/>
          <a:lstStyle/>
          <a:p>
            <a:r>
              <a:rPr lang="ar-SY"/>
              <a:t>الدكتور عماد الحريري-تقرير حالة</a:t>
            </a:r>
          </a:p>
        </p:txBody>
      </p:sp>
      <p:sp>
        <p:nvSpPr>
          <p:cNvPr id="3" name="عنصر نائب لرقم الشريحة 2">
            <a:extLst>
              <a:ext uri="{FF2B5EF4-FFF2-40B4-BE49-F238E27FC236}">
                <a16:creationId xmlns:a16="http://schemas.microsoft.com/office/drawing/2014/main" id="{49EB4755-1EDB-B631-CC1D-6A7E3C5B474D}"/>
              </a:ext>
            </a:extLst>
          </p:cNvPr>
          <p:cNvSpPr>
            <a:spLocks noGrp="1"/>
          </p:cNvSpPr>
          <p:nvPr>
            <p:ph type="sldNum" sz="quarter" idx="12"/>
          </p:nvPr>
        </p:nvSpPr>
        <p:spPr/>
        <p:txBody>
          <a:bodyPr/>
          <a:lstStyle/>
          <a:p>
            <a:fld id="{5634E967-E299-497B-9872-BC495F7C57D9}" type="slidenum">
              <a:rPr lang="ar-SY" smtClean="0"/>
              <a:t>17</a:t>
            </a:fld>
            <a:endParaRPr lang="ar-SY"/>
          </a:p>
        </p:txBody>
      </p:sp>
    </p:spTree>
    <p:extLst>
      <p:ext uri="{BB962C8B-B14F-4D97-AF65-F5344CB8AC3E}">
        <p14:creationId xmlns:p14="http://schemas.microsoft.com/office/powerpoint/2010/main" val="185917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7E50DDB-4D93-D682-B08D-5EE016D3A99A}"/>
              </a:ext>
            </a:extLst>
          </p:cNvPr>
          <p:cNvSpPr>
            <a:spLocks noGrp="1"/>
          </p:cNvSpPr>
          <p:nvPr>
            <p:ph sz="half" idx="1"/>
          </p:nvPr>
        </p:nvSpPr>
        <p:spPr>
          <a:ln>
            <a:solidFill>
              <a:schemeClr val="tx1"/>
            </a:solidFill>
          </a:ln>
        </p:spPr>
        <p:txBody>
          <a:bodyPr>
            <a:normAutofit/>
          </a:bodyPr>
          <a:lstStyle/>
          <a:p>
            <a:pPr algn="l" rtl="0"/>
            <a:r>
              <a:rPr lang="en-US" sz="2000" b="1" u="sng" dirty="0">
                <a:effectLst/>
                <a:latin typeface="Calibri" panose="020F0502020204030204" pitchFamily="34" charset="0"/>
                <a:ea typeface="Calibri" panose="020F0502020204030204" pitchFamily="34" charset="0"/>
                <a:cs typeface="Calibri" panose="020F0502020204030204" pitchFamily="34" charset="0"/>
              </a:rPr>
              <a:t>Step 5: what was the diagnosis?</a:t>
            </a:r>
            <a:endParaRPr lang="en-US" sz="2000" b="1" u="sng"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1000"/>
              </a:spcBef>
              <a:spcAft>
                <a:spcPts val="800"/>
              </a:spcAft>
              <a:buClrTx/>
              <a:buSz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High grade fibroblastic osteosarcoma</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gn="l" rtl="0"/>
            <a:endParaRPr lang="ar-SY" sz="3200" dirty="0"/>
          </a:p>
        </p:txBody>
      </p:sp>
      <p:sp>
        <p:nvSpPr>
          <p:cNvPr id="4" name="عنصر نائب للمحتوى 3">
            <a:extLst>
              <a:ext uri="{FF2B5EF4-FFF2-40B4-BE49-F238E27FC236}">
                <a16:creationId xmlns:a16="http://schemas.microsoft.com/office/drawing/2014/main" id="{D4F3FAE9-501E-3388-FB1C-CCB38F90734A}"/>
              </a:ext>
            </a:extLst>
          </p:cNvPr>
          <p:cNvSpPr>
            <a:spLocks noGrp="1"/>
          </p:cNvSpPr>
          <p:nvPr>
            <p:ph sz="half" idx="2"/>
          </p:nvPr>
        </p:nvSpPr>
        <p:spPr>
          <a:solidFill>
            <a:schemeClr val="accent2">
              <a:lumMod val="20000"/>
              <a:lumOff val="80000"/>
            </a:schemeClr>
          </a:solidFill>
          <a:ln>
            <a:solidFill>
              <a:schemeClr val="tx1"/>
            </a:solidFill>
          </a:ln>
        </p:spPr>
        <p:txBody>
          <a:bodyPr>
            <a:normAutofit/>
          </a:bodyPr>
          <a:lstStyle/>
          <a:p>
            <a:pPr algn="r" rtl="1">
              <a:lnSpc>
                <a:spcPct val="107000"/>
              </a:lnSpc>
              <a:spcAft>
                <a:spcPts val="800"/>
              </a:spcAft>
            </a:pPr>
            <a:r>
              <a:rPr lang="ar-SA" sz="2400" b="1" dirty="0">
                <a:effectLst>
                  <a:outerShdw blurRad="38100" dist="38100" dir="2700000" algn="tl">
                    <a:srgbClr val="000000">
                      <a:alpha val="43137"/>
                    </a:srgbClr>
                  </a:outerShdw>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الخطوة </a:t>
            </a:r>
            <a:r>
              <a:rPr lang="en-US" sz="2400" b="1" dirty="0">
                <a:effectLst>
                  <a:outerShdw blurRad="38100" dist="38100" dir="2700000" algn="tl">
                    <a:srgbClr val="000000">
                      <a:alpha val="43137"/>
                    </a:srgbClr>
                  </a:outerShdw>
                </a:effectLst>
                <a:highlight>
                  <a:srgbClr val="FFFF00"/>
                </a:highlight>
                <a:latin typeface="Calibri" panose="020F0502020204030204" pitchFamily="34" charset="0"/>
                <a:ea typeface="Calibri" panose="020F0502020204030204" pitchFamily="34" charset="0"/>
                <a:cs typeface="Calibri" panose="020F0502020204030204" pitchFamily="34" charset="0"/>
              </a:rPr>
              <a:t>5</a:t>
            </a:r>
            <a:r>
              <a:rPr lang="ar-SA" sz="2400" b="1" dirty="0">
                <a:effectLst>
                  <a:outerShdw blurRad="38100" dist="38100" dir="2700000" algn="tl">
                    <a:srgbClr val="000000">
                      <a:alpha val="43137"/>
                    </a:srgbClr>
                  </a:outerShdw>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ar-SA" sz="2400" b="1" dirty="0">
                <a:effectLst>
                  <a:outerShdw blurRad="38100" dist="38100" dir="2700000" algn="tl">
                    <a:srgbClr val="000000">
                      <a:alpha val="43137"/>
                    </a:srgbClr>
                  </a:outerShdw>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ماذا كان التشخيص؟</a:t>
            </a:r>
            <a:endParaRPr lang="en-US" sz="2400" b="1" dirty="0">
              <a:effectLst>
                <a:outerShdw blurRad="38100" dist="38100" dir="2700000" algn="tl">
                  <a:srgbClr val="000000">
                    <a:alpha val="43137"/>
                  </a:srgbClr>
                </a:outerShdw>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0" indent="0" algn="ctr">
              <a:lnSpc>
                <a:spcPct val="107000"/>
              </a:lnSpc>
              <a:spcAft>
                <a:spcPts val="8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High grade fibroblastic osteosarcoma</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ar-SY" sz="3600" dirty="0"/>
          </a:p>
        </p:txBody>
      </p:sp>
      <p:sp>
        <p:nvSpPr>
          <p:cNvPr id="5" name="عنوان 1">
            <a:extLst>
              <a:ext uri="{FF2B5EF4-FFF2-40B4-BE49-F238E27FC236}">
                <a16:creationId xmlns:a16="http://schemas.microsoft.com/office/drawing/2014/main" id="{E5880374-381C-A5B4-5C02-9AB05A4D49AD}"/>
              </a:ext>
            </a:extLst>
          </p:cNvPr>
          <p:cNvSpPr>
            <a:spLocks noGrp="1"/>
          </p:cNvSpPr>
          <p:nvPr>
            <p:ph type="title"/>
          </p:nvPr>
        </p:nvSpPr>
        <p:spPr>
          <a:xfrm>
            <a:off x="838200" y="365125"/>
            <a:ext cx="10515600" cy="1168253"/>
          </a:xfrm>
          <a:solidFill>
            <a:srgbClr val="00B0F0"/>
          </a:solidFill>
        </p:spPr>
        <p:txBody>
          <a:bodyPr>
            <a:normAutofit/>
          </a:bodyPr>
          <a:lstStyle/>
          <a:p>
            <a:pPr algn="ctr"/>
            <a:r>
              <a:rPr lang="ar-SA" sz="3600" kern="100" dirty="0">
                <a:latin typeface="Sakkal Majalla" panose="02000000000000000000" pitchFamily="2" charset="-78"/>
                <a:ea typeface="Calibri" panose="020F0502020204030204" pitchFamily="34" charset="0"/>
                <a:cs typeface="Sakkal Majalla" panose="02000000000000000000" pitchFamily="2" charset="-78"/>
              </a:rPr>
              <a:t>الجزء الأول </a:t>
            </a:r>
            <a:br>
              <a:rPr lang="ar-SA" sz="3600" kern="100" dirty="0">
                <a:latin typeface="Sakkal Majalla" panose="02000000000000000000" pitchFamily="2" charset="-78"/>
                <a:ea typeface="Calibri" panose="020F0502020204030204" pitchFamily="34" charset="0"/>
                <a:cs typeface="Sakkal Majalla" panose="02000000000000000000" pitchFamily="2" charset="-78"/>
              </a:rPr>
            </a:br>
            <a:r>
              <a:rPr lang="ar-SA" sz="3600" kern="100" dirty="0">
                <a:latin typeface="Sakkal Majalla" panose="02000000000000000000" pitchFamily="2" charset="-78"/>
                <a:ea typeface="Calibri" panose="020F0502020204030204" pitchFamily="34" charset="0"/>
                <a:cs typeface="Sakkal Majalla" panose="02000000000000000000" pitchFamily="2" charset="-78"/>
              </a:rPr>
              <a:t>كيفية كتابة مسودتك الأولى</a:t>
            </a:r>
            <a:endParaRPr lang="ar-SY" sz="3600" dirty="0">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A416471E-2388-82D3-003F-D917D470D94C}"/>
              </a:ext>
            </a:extLst>
          </p:cNvPr>
          <p:cNvSpPr txBox="1"/>
          <p:nvPr/>
        </p:nvSpPr>
        <p:spPr>
          <a:xfrm>
            <a:off x="5117122" y="1118386"/>
            <a:ext cx="6098344" cy="374077"/>
          </a:xfrm>
          <a:prstGeom prst="rect">
            <a:avLst/>
          </a:prstGeom>
          <a:noFill/>
        </p:spPr>
        <p:txBody>
          <a:bodyPr wrap="square">
            <a:spAutoFit/>
          </a:bodyPr>
          <a:lstStyle/>
          <a:p>
            <a:pPr algn="r" rtl="1">
              <a:lnSpc>
                <a:spcPct val="107000"/>
              </a:lnSpc>
              <a:spcAft>
                <a:spcPts val="800"/>
              </a:spcAft>
            </a:pPr>
            <a:r>
              <a:rPr lang="ar-SA" sz="1800" b="1" dirty="0">
                <a:effectLst>
                  <a:outerShdw blurRad="38100" dist="38100" dir="2700000" algn="tl">
                    <a:srgbClr val="000000">
                      <a:alpha val="43137"/>
                    </a:srgbClr>
                  </a:outerShdw>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الخطوة </a:t>
            </a:r>
            <a:r>
              <a:rPr lang="en-US" sz="1800" b="1" dirty="0">
                <a:effectLst>
                  <a:outerShdw blurRad="38100" dist="38100" dir="2700000" algn="tl">
                    <a:srgbClr val="000000">
                      <a:alpha val="43137"/>
                    </a:srgbClr>
                  </a:outerShdw>
                </a:effectLst>
                <a:highlight>
                  <a:srgbClr val="FFFF00"/>
                </a:highlight>
                <a:latin typeface="Calibri" panose="020F0502020204030204" pitchFamily="34" charset="0"/>
                <a:ea typeface="Calibri" panose="020F0502020204030204" pitchFamily="34" charset="0"/>
                <a:cs typeface="Calibri" panose="020F0502020204030204" pitchFamily="34" charset="0"/>
              </a:rPr>
              <a:t>5</a:t>
            </a:r>
            <a:r>
              <a:rPr lang="ar-SA" sz="1800" b="1" dirty="0">
                <a:effectLst>
                  <a:outerShdw blurRad="38100" dist="38100" dir="2700000" algn="tl">
                    <a:srgbClr val="000000">
                      <a:alpha val="43137"/>
                    </a:srgbClr>
                  </a:outerShdw>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ar-SA" sz="1800" b="1" dirty="0">
                <a:effectLst>
                  <a:outerShdw blurRad="38100" dist="38100" dir="2700000" algn="tl">
                    <a:srgbClr val="000000">
                      <a:alpha val="43137"/>
                    </a:srgbClr>
                  </a:outerShdw>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ماذا كان التشخيص؟</a:t>
            </a:r>
            <a:endParaRPr lang="en-US" sz="1800" b="1" dirty="0">
              <a:effectLst>
                <a:outerShdw blurRad="38100" dist="38100" dir="2700000" algn="tl">
                  <a:srgbClr val="000000">
                    <a:alpha val="43137"/>
                  </a:srgbClr>
                </a:outerShdw>
              </a:effectLst>
              <a:highlight>
                <a:srgbClr val="FFFF00"/>
              </a:highlight>
              <a:latin typeface="Calibri" panose="020F0502020204030204" pitchFamily="34" charset="0"/>
              <a:ea typeface="Calibri" panose="020F0502020204030204" pitchFamily="34" charset="0"/>
              <a:cs typeface="Arial" panose="020B0604020202020204" pitchFamily="34" charset="0"/>
            </a:endParaRPr>
          </a:p>
        </p:txBody>
      </p:sp>
      <p:sp>
        <p:nvSpPr>
          <p:cNvPr id="2" name="عنصر نائب للتذييل 1">
            <a:extLst>
              <a:ext uri="{FF2B5EF4-FFF2-40B4-BE49-F238E27FC236}">
                <a16:creationId xmlns:a16="http://schemas.microsoft.com/office/drawing/2014/main" id="{003BC080-6914-560A-5443-C2248316E34E}"/>
              </a:ext>
            </a:extLst>
          </p:cNvPr>
          <p:cNvSpPr>
            <a:spLocks noGrp="1"/>
          </p:cNvSpPr>
          <p:nvPr>
            <p:ph type="ftr" sz="quarter" idx="11"/>
          </p:nvPr>
        </p:nvSpPr>
        <p:spPr/>
        <p:txBody>
          <a:bodyPr/>
          <a:lstStyle/>
          <a:p>
            <a:r>
              <a:rPr lang="ar-SY"/>
              <a:t>الدكتور عماد الحريري-تقرير حالة</a:t>
            </a:r>
          </a:p>
        </p:txBody>
      </p:sp>
      <p:sp>
        <p:nvSpPr>
          <p:cNvPr id="7" name="عنصر نائب لرقم الشريحة 6">
            <a:extLst>
              <a:ext uri="{FF2B5EF4-FFF2-40B4-BE49-F238E27FC236}">
                <a16:creationId xmlns:a16="http://schemas.microsoft.com/office/drawing/2014/main" id="{16F22E67-DF12-D01B-BF80-9F5C78EBB553}"/>
              </a:ext>
            </a:extLst>
          </p:cNvPr>
          <p:cNvSpPr>
            <a:spLocks noGrp="1"/>
          </p:cNvSpPr>
          <p:nvPr>
            <p:ph type="sldNum" sz="quarter" idx="12"/>
          </p:nvPr>
        </p:nvSpPr>
        <p:spPr/>
        <p:txBody>
          <a:bodyPr/>
          <a:lstStyle/>
          <a:p>
            <a:fld id="{5634E967-E299-497B-9872-BC495F7C57D9}" type="slidenum">
              <a:rPr lang="ar-SY" smtClean="0"/>
              <a:t>18</a:t>
            </a:fld>
            <a:endParaRPr lang="ar-SY"/>
          </a:p>
        </p:txBody>
      </p:sp>
    </p:spTree>
    <p:extLst>
      <p:ext uri="{BB962C8B-B14F-4D97-AF65-F5344CB8AC3E}">
        <p14:creationId xmlns:p14="http://schemas.microsoft.com/office/powerpoint/2010/main" val="3221354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7E50DDB-4D93-D682-B08D-5EE016D3A99A}"/>
              </a:ext>
            </a:extLst>
          </p:cNvPr>
          <p:cNvSpPr>
            <a:spLocks noGrp="1"/>
          </p:cNvSpPr>
          <p:nvPr>
            <p:ph sz="half" idx="1"/>
          </p:nvPr>
        </p:nvSpPr>
        <p:spPr>
          <a:ln>
            <a:solidFill>
              <a:schemeClr val="tx1"/>
            </a:solidFill>
          </a:ln>
        </p:spPr>
        <p:txBody>
          <a:bodyPr>
            <a:normAutofit/>
          </a:bodyPr>
          <a:lstStyle/>
          <a:p>
            <a:pPr algn="l" rtl="0">
              <a:lnSpc>
                <a:spcPct val="107000"/>
              </a:lnSpc>
              <a:spcAft>
                <a:spcPts val="800"/>
              </a:spcAft>
            </a:pPr>
            <a:r>
              <a:rPr lang="en-US" sz="1800" b="1" u="sng" dirty="0">
                <a:effectLst/>
                <a:latin typeface="Calibri" panose="020F0502020204030204" pitchFamily="34" charset="0"/>
                <a:ea typeface="Calibri" panose="020F0502020204030204" pitchFamily="34" charset="0"/>
                <a:cs typeface="Calibri" panose="020F0502020204030204" pitchFamily="34" charset="0"/>
              </a:rPr>
              <a:t>Step 6: How was the patient treated?</a:t>
            </a:r>
            <a:endParaRPr lang="en-US" sz="1800" b="1" u="sng" dirty="0">
              <a:effectLst/>
              <a:latin typeface="Calibri" panose="020F0502020204030204" pitchFamily="34" charset="0"/>
              <a:ea typeface="Calibri" panose="020F0502020204030204" pitchFamily="34" charset="0"/>
              <a:cs typeface="Arial" panose="020B0604020202020204" pitchFamily="34" charset="0"/>
            </a:endParaRPr>
          </a:p>
          <a:p>
            <a:pPr algn="l" rtl="0"/>
            <a:endParaRPr lang="ar-SY" sz="3200" dirty="0"/>
          </a:p>
        </p:txBody>
      </p:sp>
      <p:sp>
        <p:nvSpPr>
          <p:cNvPr id="4" name="عنصر نائب للمحتوى 3">
            <a:extLst>
              <a:ext uri="{FF2B5EF4-FFF2-40B4-BE49-F238E27FC236}">
                <a16:creationId xmlns:a16="http://schemas.microsoft.com/office/drawing/2014/main" id="{D4F3FAE9-501E-3388-FB1C-CCB38F90734A}"/>
              </a:ext>
            </a:extLst>
          </p:cNvPr>
          <p:cNvSpPr>
            <a:spLocks noGrp="1"/>
          </p:cNvSpPr>
          <p:nvPr>
            <p:ph sz="half" idx="2"/>
          </p:nvPr>
        </p:nvSpPr>
        <p:spPr>
          <a:solidFill>
            <a:schemeClr val="accent2">
              <a:lumMod val="20000"/>
              <a:lumOff val="80000"/>
            </a:schemeClr>
          </a:solidFill>
          <a:ln>
            <a:solidFill>
              <a:schemeClr val="tx1"/>
            </a:solidFill>
          </a:ln>
        </p:spPr>
        <p:txBody>
          <a:bodyPr>
            <a:normAutofit/>
          </a:bodyPr>
          <a:lstStyle/>
          <a:p>
            <a:pPr algn="r" rtl="1">
              <a:lnSpc>
                <a:spcPct val="107000"/>
              </a:lnSpc>
              <a:spcAft>
                <a:spcPts val="800"/>
              </a:spcAft>
            </a:pPr>
            <a:r>
              <a:rPr lang="ar-SA" sz="20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الخطوة </a:t>
            </a:r>
            <a:r>
              <a:rPr lang="en-US" sz="2000" b="1" u="sng"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6</a:t>
            </a:r>
            <a:r>
              <a:rPr lang="ar-SA" sz="2000" b="1" u="sng"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ar-SA" sz="20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كيف تم علاج المريض؟</a:t>
            </a:r>
            <a:endParaRPr lang="en-US" sz="2000" b="1" u="sng"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0" indent="0">
              <a:buNone/>
            </a:pPr>
            <a:endParaRPr lang="ar-SY" sz="3600" dirty="0"/>
          </a:p>
        </p:txBody>
      </p:sp>
      <p:sp>
        <p:nvSpPr>
          <p:cNvPr id="5" name="عنوان 1">
            <a:extLst>
              <a:ext uri="{FF2B5EF4-FFF2-40B4-BE49-F238E27FC236}">
                <a16:creationId xmlns:a16="http://schemas.microsoft.com/office/drawing/2014/main" id="{E5880374-381C-A5B4-5C02-9AB05A4D49AD}"/>
              </a:ext>
            </a:extLst>
          </p:cNvPr>
          <p:cNvSpPr>
            <a:spLocks noGrp="1"/>
          </p:cNvSpPr>
          <p:nvPr>
            <p:ph type="title"/>
          </p:nvPr>
        </p:nvSpPr>
        <p:spPr>
          <a:xfrm>
            <a:off x="838200" y="365125"/>
            <a:ext cx="10515600" cy="1168253"/>
          </a:xfrm>
          <a:solidFill>
            <a:srgbClr val="00B0F0"/>
          </a:solidFill>
        </p:spPr>
        <p:txBody>
          <a:bodyPr>
            <a:normAutofit/>
          </a:bodyPr>
          <a:lstStyle/>
          <a:p>
            <a:pPr algn="ctr"/>
            <a:r>
              <a:rPr lang="ar-SA" sz="2800" kern="100" dirty="0">
                <a:latin typeface="Sakkal Majalla" panose="02000000000000000000" pitchFamily="2" charset="-78"/>
                <a:ea typeface="Calibri" panose="020F0502020204030204" pitchFamily="34" charset="0"/>
                <a:cs typeface="Sakkal Majalla" panose="02000000000000000000" pitchFamily="2" charset="-78"/>
              </a:rPr>
              <a:t>الجزء الأول </a:t>
            </a:r>
            <a:br>
              <a:rPr lang="ar-SA" sz="2800" kern="100" dirty="0">
                <a:latin typeface="Sakkal Majalla" panose="02000000000000000000" pitchFamily="2" charset="-78"/>
                <a:ea typeface="Calibri" panose="020F0502020204030204" pitchFamily="34" charset="0"/>
                <a:cs typeface="Sakkal Majalla" panose="02000000000000000000" pitchFamily="2" charset="-78"/>
              </a:rPr>
            </a:br>
            <a:r>
              <a:rPr lang="ar-SA" sz="2800" kern="100" dirty="0">
                <a:latin typeface="Sakkal Majalla" panose="02000000000000000000" pitchFamily="2" charset="-78"/>
                <a:ea typeface="Calibri" panose="020F0502020204030204" pitchFamily="34" charset="0"/>
                <a:cs typeface="Sakkal Majalla" panose="02000000000000000000" pitchFamily="2" charset="-78"/>
              </a:rPr>
              <a:t>كيفية كتابة مسودتك الأولى</a:t>
            </a:r>
            <a:endParaRPr lang="ar-SY" sz="2800" dirty="0">
              <a:latin typeface="Sakkal Majalla" panose="02000000000000000000" pitchFamily="2" charset="-78"/>
              <a:cs typeface="Sakkal Majalla" panose="02000000000000000000" pitchFamily="2" charset="-78"/>
            </a:endParaRPr>
          </a:p>
        </p:txBody>
      </p:sp>
      <p:sp>
        <p:nvSpPr>
          <p:cNvPr id="2" name="عنصر نائب للتذييل 1">
            <a:extLst>
              <a:ext uri="{FF2B5EF4-FFF2-40B4-BE49-F238E27FC236}">
                <a16:creationId xmlns:a16="http://schemas.microsoft.com/office/drawing/2014/main" id="{0A940468-54CE-78D4-C26A-BF8770FC7904}"/>
              </a:ext>
            </a:extLst>
          </p:cNvPr>
          <p:cNvSpPr>
            <a:spLocks noGrp="1"/>
          </p:cNvSpPr>
          <p:nvPr>
            <p:ph type="ftr" sz="quarter" idx="11"/>
          </p:nvPr>
        </p:nvSpPr>
        <p:spPr/>
        <p:txBody>
          <a:bodyPr/>
          <a:lstStyle/>
          <a:p>
            <a:r>
              <a:rPr lang="ar-SY"/>
              <a:t>الدكتور عماد الحريري-تقرير حالة</a:t>
            </a:r>
          </a:p>
        </p:txBody>
      </p:sp>
      <p:sp>
        <p:nvSpPr>
          <p:cNvPr id="6" name="عنصر نائب لرقم الشريحة 5">
            <a:extLst>
              <a:ext uri="{FF2B5EF4-FFF2-40B4-BE49-F238E27FC236}">
                <a16:creationId xmlns:a16="http://schemas.microsoft.com/office/drawing/2014/main" id="{C93DECF7-EF74-B18C-B147-0AB494581767}"/>
              </a:ext>
            </a:extLst>
          </p:cNvPr>
          <p:cNvSpPr>
            <a:spLocks noGrp="1"/>
          </p:cNvSpPr>
          <p:nvPr>
            <p:ph type="sldNum" sz="quarter" idx="12"/>
          </p:nvPr>
        </p:nvSpPr>
        <p:spPr/>
        <p:txBody>
          <a:bodyPr/>
          <a:lstStyle/>
          <a:p>
            <a:fld id="{5634E967-E299-497B-9872-BC495F7C57D9}" type="slidenum">
              <a:rPr lang="ar-SY" smtClean="0"/>
              <a:t>19</a:t>
            </a:fld>
            <a:endParaRPr lang="ar-SY"/>
          </a:p>
        </p:txBody>
      </p:sp>
    </p:spTree>
    <p:extLst>
      <p:ext uri="{BB962C8B-B14F-4D97-AF65-F5344CB8AC3E}">
        <p14:creationId xmlns:p14="http://schemas.microsoft.com/office/powerpoint/2010/main" val="21734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8692A53-6F69-2478-FF9A-57549B52D599}"/>
              </a:ext>
            </a:extLst>
          </p:cNvPr>
          <p:cNvSpPr>
            <a:spLocks noGrp="1"/>
          </p:cNvSpPr>
          <p:nvPr>
            <p:ph type="title"/>
          </p:nvPr>
        </p:nvSpPr>
        <p:spPr>
          <a:xfrm>
            <a:off x="838200" y="365125"/>
            <a:ext cx="10515600" cy="816561"/>
          </a:xfrm>
          <a:solidFill>
            <a:srgbClr val="00B0F0"/>
          </a:solidFill>
        </p:spPr>
        <p:txBody>
          <a:bodyPr>
            <a:noAutofit/>
          </a:bodyPr>
          <a:lstStyle/>
          <a:p>
            <a:pPr algn="l" rtl="0"/>
            <a:r>
              <a:rPr lang="en-US" sz="3200" dirty="0">
                <a:latin typeface="Sakkal Majalla" panose="02000000000000000000" pitchFamily="2" charset="-78"/>
                <a:cs typeface="Sakkal Majalla" panose="02000000000000000000" pitchFamily="2" charset="-78"/>
              </a:rPr>
              <a:t>GUIDELINE AND TEMPLATE FOR WRITING </a:t>
            </a:r>
            <a:r>
              <a:rPr lang="en-US" sz="3200" dirty="0">
                <a:latin typeface="Sakkal Majalla" panose="02000000000000000000" pitchFamily="2" charset="-78"/>
                <a:cs typeface="Sakkal Majalla" panose="02000000000000000000" pitchFamily="2" charset="-78"/>
                <a:hlinkClick r:id="rId2" action="ppaction://hlinkfile"/>
              </a:rPr>
              <a:t>A CASE REPORT</a:t>
            </a:r>
            <a:r>
              <a:rPr lang="en-US" sz="3200" dirty="0">
                <a:latin typeface="Sakkal Majalla" panose="02000000000000000000" pitchFamily="2" charset="-78"/>
                <a:cs typeface="Sakkal Majalla" panose="02000000000000000000" pitchFamily="2" charset="-78"/>
              </a:rPr>
              <a:t>/CASE </a:t>
            </a:r>
            <a:r>
              <a:rPr lang="en-US" sz="3200" dirty="0">
                <a:latin typeface="Sakkal Majalla" panose="02000000000000000000" pitchFamily="2" charset="-78"/>
                <a:cs typeface="Sakkal Majalla" panose="02000000000000000000" pitchFamily="2" charset="-78"/>
                <a:hlinkClick r:id="rId3" action="ppaction://hlinkfile"/>
              </a:rPr>
              <a:t>SERIES</a:t>
            </a:r>
            <a:r>
              <a:rPr lang="en-US" sz="3200" dirty="0">
                <a:latin typeface="Sakkal Majalla" panose="02000000000000000000" pitchFamily="2" charset="-78"/>
                <a:cs typeface="Sakkal Majalla" panose="02000000000000000000" pitchFamily="2" charset="-78"/>
              </a:rPr>
              <a:t> </a:t>
            </a:r>
            <a:endParaRPr lang="ar-SY" sz="3200" dirty="0">
              <a:latin typeface="Sakkal Majalla" panose="02000000000000000000" pitchFamily="2" charset="-78"/>
              <a:cs typeface="Sakkal Majalla" panose="02000000000000000000" pitchFamily="2" charset="-78"/>
            </a:endParaRPr>
          </a:p>
        </p:txBody>
      </p:sp>
      <p:sp>
        <p:nvSpPr>
          <p:cNvPr id="3" name="عنصر نائب للمحتوى 2">
            <a:extLst>
              <a:ext uri="{FF2B5EF4-FFF2-40B4-BE49-F238E27FC236}">
                <a16:creationId xmlns:a16="http://schemas.microsoft.com/office/drawing/2014/main" id="{642C4514-432B-A871-B38B-9E7DC766A18B}"/>
              </a:ext>
            </a:extLst>
          </p:cNvPr>
          <p:cNvSpPr>
            <a:spLocks noGrp="1"/>
          </p:cNvSpPr>
          <p:nvPr>
            <p:ph sz="half" idx="1"/>
          </p:nvPr>
        </p:nvSpPr>
        <p:spPr>
          <a:solidFill>
            <a:schemeClr val="accent2">
              <a:lumMod val="20000"/>
              <a:lumOff val="80000"/>
            </a:schemeClr>
          </a:solidFill>
          <a:ln>
            <a:solidFill>
              <a:schemeClr val="tx1"/>
            </a:solidFill>
          </a:ln>
        </p:spPr>
        <p:txBody>
          <a:bodyPr/>
          <a:lstStyle/>
          <a:p>
            <a:pPr algn="l" rtl="0">
              <a:lnSpc>
                <a:spcPct val="107000"/>
              </a:lnSpc>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The order in which your draft the different parts of your case report does not correspond to how you will build your manuscript for submission.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The first part of this guideline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guideline</a:t>
            </a:r>
            <a:r>
              <a:rPr lang="en-US" sz="1800" kern="100" dirty="0">
                <a:effectLst/>
                <a:latin typeface="Calibri" panose="020F0502020204030204" pitchFamily="34" charset="0"/>
                <a:ea typeface="Calibri" panose="020F0502020204030204" pitchFamily="34" charset="0"/>
                <a:cs typeface="Calibri" panose="020F0502020204030204" pitchFamily="34" charset="0"/>
              </a:rPr>
              <a:t> suggests how you should go about writing your first draft and the second part indicates in what format it should be submitted for publication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l" rtl="0"/>
            <a:endParaRPr lang="ar-SY" dirty="0"/>
          </a:p>
        </p:txBody>
      </p:sp>
      <p:sp>
        <p:nvSpPr>
          <p:cNvPr id="4" name="عنصر نائب للمحتوى 3">
            <a:extLst>
              <a:ext uri="{FF2B5EF4-FFF2-40B4-BE49-F238E27FC236}">
                <a16:creationId xmlns:a16="http://schemas.microsoft.com/office/drawing/2014/main" id="{2A87B757-D0E6-4D5A-BB6C-69386A6523F0}"/>
              </a:ext>
            </a:extLst>
          </p:cNvPr>
          <p:cNvSpPr>
            <a:spLocks noGrp="1"/>
          </p:cNvSpPr>
          <p:nvPr>
            <p:ph sz="half" idx="2"/>
          </p:nvPr>
        </p:nvSpPr>
        <p:spPr>
          <a:solidFill>
            <a:schemeClr val="accent2">
              <a:lumMod val="20000"/>
              <a:lumOff val="80000"/>
            </a:schemeClr>
          </a:solidFill>
          <a:ln>
            <a:solidFill>
              <a:schemeClr val="tx1"/>
            </a:solidFill>
          </a:ln>
        </p:spPr>
        <p:txBody>
          <a:bodyPr/>
          <a:lstStyle/>
          <a:p>
            <a:pPr marL="0" indent="0">
              <a:buNone/>
            </a:pPr>
            <a:r>
              <a:rPr lang="ar-SY" dirty="0">
                <a:latin typeface="Sakkal Majalla" panose="02000000000000000000" pitchFamily="2" charset="-78"/>
                <a:cs typeface="Sakkal Majalla" panose="02000000000000000000" pitchFamily="2" charset="-78"/>
              </a:rPr>
              <a:t>• الترتيب لمسودة تقرير الحالة  بكافة الأجزاء المختلفة لها  لا تتوافق مع كيفية بناء مخطوطتك لتقديمها للنشر.</a:t>
            </a:r>
          </a:p>
          <a:p>
            <a:pPr marL="0" indent="0">
              <a:buNone/>
            </a:pPr>
            <a:r>
              <a:rPr lang="ar-SY" dirty="0">
                <a:latin typeface="Sakkal Majalla" panose="02000000000000000000" pitchFamily="2" charset="-78"/>
                <a:cs typeface="Sakkal Majalla" panose="02000000000000000000" pitchFamily="2" charset="-78"/>
              </a:rPr>
              <a:t>• يقترح </a:t>
            </a:r>
            <a:r>
              <a:rPr lang="ar-SY" b="1" u="sng" dirty="0">
                <a:latin typeface="Sakkal Majalla" panose="02000000000000000000" pitchFamily="2" charset="-78"/>
                <a:cs typeface="Sakkal Majalla" panose="02000000000000000000" pitchFamily="2" charset="-78"/>
              </a:rPr>
              <a:t>الجزء الأول </a:t>
            </a:r>
            <a:r>
              <a:rPr lang="ar-SY" dirty="0">
                <a:latin typeface="Sakkal Majalla" panose="02000000000000000000" pitchFamily="2" charset="-78"/>
                <a:cs typeface="Sakkal Majalla" panose="02000000000000000000" pitchFamily="2" charset="-78"/>
              </a:rPr>
              <a:t>من هذا المرشد كيفية القيام بكتابة مسودتك الأولى </a:t>
            </a:r>
          </a:p>
          <a:p>
            <a:r>
              <a:rPr lang="ar-SY" dirty="0">
                <a:latin typeface="Sakkal Majalla" panose="02000000000000000000" pitchFamily="2" charset="-78"/>
                <a:cs typeface="Sakkal Majalla" panose="02000000000000000000" pitchFamily="2" charset="-78"/>
              </a:rPr>
              <a:t>ويشير </a:t>
            </a:r>
            <a:r>
              <a:rPr lang="ar-SY" b="1" u="sng" dirty="0">
                <a:latin typeface="Sakkal Majalla" panose="02000000000000000000" pitchFamily="2" charset="-78"/>
                <a:cs typeface="Sakkal Majalla" panose="02000000000000000000" pitchFamily="2" charset="-78"/>
              </a:rPr>
              <a:t>الجزء الثاني </a:t>
            </a:r>
            <a:r>
              <a:rPr lang="ar-SY" dirty="0">
                <a:latin typeface="Sakkal Majalla" panose="02000000000000000000" pitchFamily="2" charset="-78"/>
                <a:cs typeface="Sakkal Majalla" panose="02000000000000000000" pitchFamily="2" charset="-78"/>
              </a:rPr>
              <a:t>إلى الشكل الذي ينبغي تقديمه للنشر</a:t>
            </a:r>
          </a:p>
        </p:txBody>
      </p:sp>
      <p:sp>
        <p:nvSpPr>
          <p:cNvPr id="5" name="عنصر نائب للتذييل 4">
            <a:extLst>
              <a:ext uri="{FF2B5EF4-FFF2-40B4-BE49-F238E27FC236}">
                <a16:creationId xmlns:a16="http://schemas.microsoft.com/office/drawing/2014/main" id="{83F14160-5975-871C-B72F-82182925A5C1}"/>
              </a:ext>
            </a:extLst>
          </p:cNvPr>
          <p:cNvSpPr>
            <a:spLocks noGrp="1"/>
          </p:cNvSpPr>
          <p:nvPr>
            <p:ph type="ftr" sz="quarter" idx="11"/>
          </p:nvPr>
        </p:nvSpPr>
        <p:spPr/>
        <p:txBody>
          <a:bodyPr/>
          <a:lstStyle/>
          <a:p>
            <a:r>
              <a:rPr lang="ar-SY"/>
              <a:t>الدكتور عماد الحريري-تقرير حالة</a:t>
            </a:r>
          </a:p>
        </p:txBody>
      </p:sp>
      <p:sp>
        <p:nvSpPr>
          <p:cNvPr id="6" name="عنصر نائب لرقم الشريحة 5">
            <a:extLst>
              <a:ext uri="{FF2B5EF4-FFF2-40B4-BE49-F238E27FC236}">
                <a16:creationId xmlns:a16="http://schemas.microsoft.com/office/drawing/2014/main" id="{A2B44DC3-93C8-817F-5AB9-733FA34C49AB}"/>
              </a:ext>
            </a:extLst>
          </p:cNvPr>
          <p:cNvSpPr>
            <a:spLocks noGrp="1"/>
          </p:cNvSpPr>
          <p:nvPr>
            <p:ph type="sldNum" sz="quarter" idx="12"/>
          </p:nvPr>
        </p:nvSpPr>
        <p:spPr/>
        <p:txBody>
          <a:bodyPr/>
          <a:lstStyle/>
          <a:p>
            <a:fld id="{5634E967-E299-497B-9872-BC495F7C57D9}" type="slidenum">
              <a:rPr lang="ar-SY" smtClean="0"/>
              <a:t>2</a:t>
            </a:fld>
            <a:endParaRPr lang="ar-SY"/>
          </a:p>
        </p:txBody>
      </p:sp>
    </p:spTree>
    <p:extLst>
      <p:ext uri="{BB962C8B-B14F-4D97-AF65-F5344CB8AC3E}">
        <p14:creationId xmlns:p14="http://schemas.microsoft.com/office/powerpoint/2010/main" val="423033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E3FC150-E29C-A053-C51B-D4EFFCE013F1}"/>
              </a:ext>
            </a:extLst>
          </p:cNvPr>
          <p:cNvSpPr txBox="1"/>
          <p:nvPr/>
        </p:nvSpPr>
        <p:spPr>
          <a:xfrm>
            <a:off x="362262" y="903885"/>
            <a:ext cx="11467475" cy="5677195"/>
          </a:xfrm>
          <a:prstGeom prst="rect">
            <a:avLst/>
          </a:prstGeom>
          <a:solidFill>
            <a:schemeClr val="accent2">
              <a:lumMod val="20000"/>
              <a:lumOff val="80000"/>
            </a:schemeClr>
          </a:solidFill>
        </p:spPr>
        <p:txBody>
          <a:bodyPr wrap="square">
            <a:spAutoFit/>
          </a:bodyPr>
          <a:lstStyle/>
          <a:p>
            <a:pPr algn="r" rtl="1">
              <a:lnSpc>
                <a:spcPct val="107000"/>
              </a:lnSpc>
              <a:spcAft>
                <a:spcPts val="800"/>
              </a:spcAft>
            </a:pPr>
            <a:r>
              <a:rPr lang="ar-SA" sz="2200" dirty="0">
                <a:effectLst/>
                <a:latin typeface="Sakkal Majalla" panose="02000000000000000000" pitchFamily="2" charset="-78"/>
                <a:ea typeface="Calibri" panose="020F0502020204030204" pitchFamily="34" charset="0"/>
                <a:cs typeface="Sakkal Majalla" panose="02000000000000000000" pitchFamily="2" charset="-78"/>
              </a:rPr>
              <a:t>حسب النظام المحلي في معالجة الاورام العظمية  في مشفانا , تم عقد جلسة متعددة الاختصاصات </a:t>
            </a:r>
            <a:r>
              <a:rPr lang="en-US" sz="2200" dirty="0">
                <a:effectLst/>
                <a:latin typeface="Sakkal Majalla" panose="02000000000000000000" pitchFamily="2" charset="-78"/>
                <a:ea typeface="Calibri" panose="020F0502020204030204" pitchFamily="34" charset="0"/>
                <a:cs typeface="Sakkal Majalla" panose="02000000000000000000" pitchFamily="2" charset="-78"/>
              </a:rPr>
              <a:t>M D T</a:t>
            </a:r>
            <a:r>
              <a:rPr lang="ar-SA" sz="2200" dirty="0">
                <a:effectLst/>
                <a:latin typeface="Sakkal Majalla" panose="02000000000000000000" pitchFamily="2" charset="-78"/>
                <a:ea typeface="Calibri" panose="020F0502020204030204" pitchFamily="34" charset="0"/>
                <a:cs typeface="Sakkal Majalla" panose="02000000000000000000" pitchFamily="2" charset="-78"/>
              </a:rPr>
              <a:t> لمناقشة التشخيص و طريقة العلاج.</a:t>
            </a:r>
            <a:endParaRPr lang="en-US" sz="2200" dirty="0">
              <a:effectLst/>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SA" sz="2200" dirty="0">
                <a:effectLst/>
                <a:latin typeface="Sakkal Majalla" panose="02000000000000000000" pitchFamily="2" charset="-78"/>
                <a:ea typeface="Calibri" panose="020F0502020204030204" pitchFamily="34" charset="0"/>
                <a:cs typeface="Sakkal Majalla" panose="02000000000000000000" pitchFamily="2" charset="-78"/>
              </a:rPr>
              <a:t>كان القرار خلال الجلسة العمل الجراحي اولا، ثم بعد ثلاثة اسابيع البدء العلاج الكيميائي . مخالفين بذلك المرشد العلاجي في معالجة هذا الورم. (سيتم شرح السبب لاحقا) ، فمن اجل ذلك تم تحويل المريض الى شعبة الجراحة العظمية في المشفى لإجراء الاستئصال الواسع للورم من الفخذ. ومن ثم إعادة المريض لشعبة الأورام  للمتابعة في المعالجة الكيماوية.</a:t>
            </a:r>
            <a:endParaRPr lang="en-US" sz="2200" dirty="0">
              <a:effectLst/>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SA" sz="2200" dirty="0">
                <a:effectLst/>
                <a:latin typeface="Sakkal Majalla" panose="02000000000000000000" pitchFamily="2" charset="-78"/>
                <a:ea typeface="Calibri" panose="020F0502020204030204" pitchFamily="34" charset="0"/>
                <a:cs typeface="Sakkal Majalla" panose="02000000000000000000" pitchFamily="2" charset="-78"/>
              </a:rPr>
              <a:t>تم قبول المريض في قسم الجراحة العظمية، تم التخطيط للعمل الجراحي بالاستناد الى صور الرنين المغناطيسي والطبقي المحوري ثلاثي الابعاد. والقرار هو: اجراء  الجراحة على مرحلتين. </a:t>
            </a:r>
            <a:r>
              <a:rPr lang="ar-SA" sz="2200" i="1" u="sng" dirty="0">
                <a:effectLst/>
                <a:latin typeface="Sakkal Majalla" panose="02000000000000000000" pitchFamily="2" charset="-78"/>
                <a:ea typeface="Calibri" panose="020F0502020204030204" pitchFamily="34" charset="0"/>
                <a:cs typeface="Sakkal Majalla" panose="02000000000000000000" pitchFamily="2" charset="-78"/>
              </a:rPr>
              <a:t>الشكل (5</a:t>
            </a:r>
            <a:r>
              <a:rPr lang="ar-SA" sz="2200" dirty="0">
                <a:effectLst/>
                <a:latin typeface="Sakkal Majalla" panose="02000000000000000000" pitchFamily="2" charset="-78"/>
                <a:ea typeface="Calibri" panose="020F0502020204030204" pitchFamily="34" charset="0"/>
                <a:cs typeface="Sakkal Majalla" panose="02000000000000000000" pitchFamily="2" charset="-78"/>
              </a:rPr>
              <a:t>)</a:t>
            </a:r>
          </a:p>
          <a:p>
            <a:pPr algn="l" rtl="0">
              <a:lnSpc>
                <a:spcPct val="107000"/>
              </a:lnSpc>
              <a:spcAft>
                <a:spcPts val="800"/>
              </a:spcAft>
            </a:pPr>
            <a:r>
              <a:rPr lang="en-US" sz="2200" dirty="0">
                <a:effectLst/>
                <a:latin typeface="Sakkal Majalla" panose="02000000000000000000" pitchFamily="2" charset="-78"/>
                <a:ea typeface="Calibri" panose="020F0502020204030204" pitchFamily="34" charset="0"/>
                <a:cs typeface="Sakkal Majalla" panose="02000000000000000000" pitchFamily="2" charset="-78"/>
              </a:rPr>
              <a:t>According to the local system in the treatment of bone tumors in our hospital, a multidisciplinary session M D T was held to discuss the diagnosis and treatment method.
The decision was during  M D T to perform surgery first, then after three weeks later to start chemotherapy. Violating the therapeutic guide in the treatment of this tumor. (The reason will be explained later),  the patient was referred to the orthopedic surgery department  in the hospital to perform  wide resection of the tumor from the femur</a:t>
            </a:r>
            <a:r>
              <a:rPr lang="en-US" sz="2200" dirty="0">
                <a:latin typeface="Sakkal Majalla" panose="02000000000000000000" pitchFamily="2" charset="-78"/>
                <a:ea typeface="Calibri" panose="020F0502020204030204" pitchFamily="34" charset="0"/>
                <a:cs typeface="Sakkal Majalla" panose="02000000000000000000" pitchFamily="2" charset="-78"/>
              </a:rPr>
              <a:t>.</a:t>
            </a:r>
            <a:r>
              <a:rPr lang="en-US" sz="2200" dirty="0">
                <a:effectLst/>
                <a:latin typeface="Sakkal Majalla" panose="02000000000000000000" pitchFamily="2" charset="-78"/>
                <a:ea typeface="Calibri" panose="020F0502020204030204" pitchFamily="34" charset="0"/>
                <a:cs typeface="Sakkal Majalla" panose="02000000000000000000" pitchFamily="2" charset="-78"/>
              </a:rPr>
              <a:t> Then the patient </a:t>
            </a:r>
            <a:r>
              <a:rPr lang="en-US" sz="2200" dirty="0">
                <a:latin typeface="Sakkal Majalla" panose="02000000000000000000" pitchFamily="2" charset="-78"/>
                <a:ea typeface="Calibri" panose="020F0502020204030204" pitchFamily="34" charset="0"/>
                <a:cs typeface="Sakkal Majalla" panose="02000000000000000000" pitchFamily="2" charset="-78"/>
              </a:rPr>
              <a:t>will treating  with </a:t>
            </a:r>
            <a:r>
              <a:rPr lang="en-US" sz="2200" dirty="0">
                <a:effectLst/>
                <a:latin typeface="Sakkal Majalla" panose="02000000000000000000" pitchFamily="2" charset="-78"/>
                <a:ea typeface="Calibri" panose="020F0502020204030204" pitchFamily="34" charset="0"/>
                <a:cs typeface="Sakkal Majalla" panose="02000000000000000000" pitchFamily="2" charset="-78"/>
              </a:rPr>
              <a:t>chemotherapy in the oncology department.
The patient was admitted to the orthopedic department, and the surgery was planned based on three-dimensional magnetic resonance imaging and CTs. The decision is: to perform the surgery in two stages. Figure 5</a:t>
            </a:r>
          </a:p>
        </p:txBody>
      </p:sp>
      <p:sp>
        <p:nvSpPr>
          <p:cNvPr id="5" name="مربع نص 4">
            <a:extLst>
              <a:ext uri="{FF2B5EF4-FFF2-40B4-BE49-F238E27FC236}">
                <a16:creationId xmlns:a16="http://schemas.microsoft.com/office/drawing/2014/main" id="{DB9C85CB-3413-3B2C-94D3-ACAD72AA7BEF}"/>
              </a:ext>
            </a:extLst>
          </p:cNvPr>
          <p:cNvSpPr txBox="1"/>
          <p:nvPr/>
        </p:nvSpPr>
        <p:spPr>
          <a:xfrm>
            <a:off x="5750169" y="276920"/>
            <a:ext cx="6098344" cy="487506"/>
          </a:xfrm>
          <a:prstGeom prst="rect">
            <a:avLst/>
          </a:prstGeom>
          <a:noFill/>
        </p:spPr>
        <p:txBody>
          <a:bodyPr wrap="square">
            <a:spAutoFit/>
          </a:bodyPr>
          <a:lstStyle/>
          <a:p>
            <a:pPr algn="r" rtl="1">
              <a:lnSpc>
                <a:spcPct val="107000"/>
              </a:lnSpc>
              <a:spcAft>
                <a:spcPts val="800"/>
              </a:spcAft>
            </a:pPr>
            <a:r>
              <a:rPr lang="ar-SA" sz="24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الخطوة </a:t>
            </a:r>
            <a:r>
              <a:rPr lang="en-US" sz="24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6</a:t>
            </a:r>
            <a:r>
              <a:rPr lang="ar-SA" sz="24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 كيف تم علاج المريض؟</a:t>
            </a:r>
            <a:endParaRPr lang="en-US" sz="24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عنصر نائب للتذييل 1">
            <a:extLst>
              <a:ext uri="{FF2B5EF4-FFF2-40B4-BE49-F238E27FC236}">
                <a16:creationId xmlns:a16="http://schemas.microsoft.com/office/drawing/2014/main" id="{89DD1FF2-8309-0051-9460-29B1D7D04F72}"/>
              </a:ext>
            </a:extLst>
          </p:cNvPr>
          <p:cNvSpPr>
            <a:spLocks noGrp="1"/>
          </p:cNvSpPr>
          <p:nvPr>
            <p:ph type="ftr" sz="quarter" idx="11"/>
          </p:nvPr>
        </p:nvSpPr>
        <p:spPr/>
        <p:txBody>
          <a:bodyPr/>
          <a:lstStyle/>
          <a:p>
            <a:r>
              <a:rPr lang="ar-SY"/>
              <a:t>الدكتور عماد الحريري-تقرير حالة</a:t>
            </a:r>
          </a:p>
        </p:txBody>
      </p:sp>
      <p:sp>
        <p:nvSpPr>
          <p:cNvPr id="4" name="عنصر نائب لرقم الشريحة 3">
            <a:extLst>
              <a:ext uri="{FF2B5EF4-FFF2-40B4-BE49-F238E27FC236}">
                <a16:creationId xmlns:a16="http://schemas.microsoft.com/office/drawing/2014/main" id="{8AA519A6-E46D-FAC2-6BEC-A01117F8E5CC}"/>
              </a:ext>
            </a:extLst>
          </p:cNvPr>
          <p:cNvSpPr>
            <a:spLocks noGrp="1"/>
          </p:cNvSpPr>
          <p:nvPr>
            <p:ph type="sldNum" sz="quarter" idx="12"/>
          </p:nvPr>
        </p:nvSpPr>
        <p:spPr/>
        <p:txBody>
          <a:bodyPr/>
          <a:lstStyle/>
          <a:p>
            <a:fld id="{5634E967-E299-497B-9872-BC495F7C57D9}" type="slidenum">
              <a:rPr lang="ar-SY" smtClean="0"/>
              <a:t>20</a:t>
            </a:fld>
            <a:endParaRPr lang="ar-SY"/>
          </a:p>
        </p:txBody>
      </p:sp>
    </p:spTree>
    <p:extLst>
      <p:ext uri="{BB962C8B-B14F-4D97-AF65-F5344CB8AC3E}">
        <p14:creationId xmlns:p14="http://schemas.microsoft.com/office/powerpoint/2010/main" val="4061024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E3FC150-E29C-A053-C51B-D4EFFCE013F1}"/>
              </a:ext>
            </a:extLst>
          </p:cNvPr>
          <p:cNvSpPr txBox="1"/>
          <p:nvPr/>
        </p:nvSpPr>
        <p:spPr>
          <a:xfrm>
            <a:off x="381038" y="1103309"/>
            <a:ext cx="11467475" cy="5055230"/>
          </a:xfrm>
          <a:prstGeom prst="rect">
            <a:avLst/>
          </a:prstGeom>
          <a:solidFill>
            <a:schemeClr val="accent2">
              <a:lumMod val="20000"/>
              <a:lumOff val="80000"/>
            </a:schemeClr>
          </a:solidFill>
        </p:spPr>
        <p:txBody>
          <a:bodyPr wrap="square">
            <a:spAutoFit/>
          </a:bodyPr>
          <a:lstStyle/>
          <a:p>
            <a:pPr algn="r" rtl="1">
              <a:lnSpc>
                <a:spcPct val="107000"/>
              </a:lnSpc>
              <a:spcAft>
                <a:spcPts val="800"/>
              </a:spcAft>
            </a:pPr>
            <a:r>
              <a:rPr lang="ar-SA" sz="2200" b="1" dirty="0">
                <a:effectLst/>
                <a:latin typeface="Sakkal Majalla" panose="02000000000000000000" pitchFamily="2" charset="-78"/>
                <a:ea typeface="Calibri" panose="020F0502020204030204" pitchFamily="34" charset="0"/>
                <a:cs typeface="Sakkal Majalla" panose="02000000000000000000" pitchFamily="2" charset="-78"/>
              </a:rPr>
              <a:t>في المرحلة الأولى </a:t>
            </a:r>
            <a:r>
              <a:rPr lang="ar-SA" sz="2200" dirty="0">
                <a:effectLst/>
                <a:latin typeface="Sakkal Majalla" panose="02000000000000000000" pitchFamily="2" charset="-78"/>
                <a:ea typeface="Calibri" panose="020F0502020204030204" pitchFamily="34" charset="0"/>
                <a:cs typeface="Sakkal Majalla" panose="02000000000000000000" pitchFamily="2" charset="-78"/>
              </a:rPr>
              <a:t>: استئصال الورم بشكل كامل مع محيط امان , والتعويض المؤقت </a:t>
            </a:r>
            <a:r>
              <a:rPr lang="ar-SA" sz="2200" dirty="0" err="1">
                <a:effectLst/>
                <a:latin typeface="Sakkal Majalla" panose="02000000000000000000" pitchFamily="2" charset="-78"/>
                <a:ea typeface="Calibri" panose="020F0502020204030204" pitchFamily="34" charset="0"/>
                <a:cs typeface="Sakkal Majalla" panose="02000000000000000000" pitchFamily="2" charset="-78"/>
              </a:rPr>
              <a:t>بالاسمنت</a:t>
            </a:r>
            <a:r>
              <a:rPr lang="ar-SA" sz="2200" dirty="0">
                <a:effectLst/>
                <a:latin typeface="Sakkal Majalla" panose="02000000000000000000" pitchFamily="2" charset="-78"/>
                <a:ea typeface="Calibri" panose="020F0502020204030204" pitchFamily="34" charset="0"/>
                <a:cs typeface="Sakkal Majalla" panose="02000000000000000000" pitchFamily="2" charset="-78"/>
              </a:rPr>
              <a:t> العظمي (طريقة </a:t>
            </a:r>
            <a:r>
              <a:rPr lang="ar-SA" sz="2200" dirty="0" err="1">
                <a:effectLst/>
                <a:latin typeface="Sakkal Majalla" panose="02000000000000000000" pitchFamily="2" charset="-78"/>
                <a:ea typeface="Calibri" panose="020F0502020204030204" pitchFamily="34" charset="0"/>
                <a:cs typeface="Sakkal Majalla" panose="02000000000000000000" pitchFamily="2" charset="-78"/>
              </a:rPr>
              <a:t>ماسكوليه</a:t>
            </a:r>
            <a:r>
              <a:rPr lang="ar-SA" sz="2200" dirty="0">
                <a:effectLst/>
                <a:latin typeface="Sakkal Majalla" panose="02000000000000000000" pitchFamily="2" charset="-78"/>
                <a:ea typeface="Calibri" panose="020F0502020204030204" pitchFamily="34" charset="0"/>
                <a:cs typeface="Sakkal Majalla" panose="02000000000000000000" pitchFamily="2" charset="-78"/>
              </a:rPr>
              <a:t>) مع وضع سفود راجع داخل النقي. </a:t>
            </a:r>
            <a:r>
              <a:rPr lang="ar-SA" sz="2200" i="1" u="sng" dirty="0">
                <a:effectLst/>
                <a:latin typeface="Sakkal Majalla" panose="02000000000000000000" pitchFamily="2" charset="-78"/>
                <a:ea typeface="Calibri" panose="020F0502020204030204" pitchFamily="34" charset="0"/>
                <a:cs typeface="Sakkal Majalla" panose="02000000000000000000" pitchFamily="2" charset="-78"/>
              </a:rPr>
              <a:t>الشكل (5</a:t>
            </a:r>
            <a:r>
              <a:rPr lang="ar-SA" sz="2200" i="1" dirty="0">
                <a:effectLst/>
                <a:latin typeface="Sakkal Majalla" panose="02000000000000000000" pitchFamily="2" charset="-78"/>
                <a:ea typeface="Calibri" panose="020F0502020204030204" pitchFamily="34" charset="0"/>
                <a:cs typeface="Sakkal Majalla" panose="02000000000000000000" pitchFamily="2" charset="-78"/>
              </a:rPr>
              <a:t>)</a:t>
            </a:r>
            <a:endParaRPr lang="en-US" sz="2200" i="1" dirty="0">
              <a:effectLst/>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SA" sz="2200" dirty="0">
                <a:effectLst/>
                <a:latin typeface="Sakkal Majalla" panose="02000000000000000000" pitchFamily="2" charset="-78"/>
                <a:ea typeface="Calibri" panose="020F0502020204030204" pitchFamily="34" charset="0"/>
                <a:cs typeface="Sakkal Majalla" panose="02000000000000000000" pitchFamily="2" charset="-78"/>
              </a:rPr>
              <a:t>وفي </a:t>
            </a:r>
            <a:r>
              <a:rPr lang="ar-SA" sz="2200" b="1" dirty="0">
                <a:effectLst/>
                <a:latin typeface="Sakkal Majalla" panose="02000000000000000000" pitchFamily="2" charset="-78"/>
                <a:ea typeface="Calibri" panose="020F0502020204030204" pitchFamily="34" charset="0"/>
                <a:cs typeface="Sakkal Majalla" panose="02000000000000000000" pitchFamily="2" charset="-78"/>
              </a:rPr>
              <a:t>المرحلة الثانية </a:t>
            </a:r>
            <a:r>
              <a:rPr lang="ar-SA" sz="2200" dirty="0">
                <a:effectLst/>
                <a:latin typeface="Sakkal Majalla" panose="02000000000000000000" pitchFamily="2" charset="-78"/>
                <a:ea typeface="Calibri" panose="020F0502020204030204" pitchFamily="34" charset="0"/>
                <a:cs typeface="Sakkal Majalla" panose="02000000000000000000" pitchFamily="2" charset="-78"/>
              </a:rPr>
              <a:t>نزع الاسمنت العظمي واجراء تزحيل للعظم باستخدام جهاز التثبيت الخارجي </a:t>
            </a:r>
            <a:r>
              <a:rPr lang="en-US" sz="2200" dirty="0">
                <a:effectLst/>
                <a:latin typeface="Sakkal Majalla" panose="02000000000000000000" pitchFamily="2" charset="-78"/>
                <a:ea typeface="Calibri" panose="020F0502020204030204" pitchFamily="34" charset="0"/>
                <a:cs typeface="Sakkal Majalla" panose="02000000000000000000" pitchFamily="2" charset="-78"/>
              </a:rPr>
              <a:t>AO</a:t>
            </a:r>
            <a:r>
              <a:rPr lang="ar-SA" sz="2200" dirty="0">
                <a:effectLst/>
                <a:latin typeface="Sakkal Majalla" panose="02000000000000000000" pitchFamily="2" charset="-78"/>
                <a:ea typeface="Calibri" panose="020F0502020204030204" pitchFamily="34" charset="0"/>
                <a:cs typeface="Sakkal Majalla" panose="02000000000000000000" pitchFamily="2" charset="-78"/>
              </a:rPr>
              <a:t> المعدل محليا بإضافة المزلقة, إضافة للتثبيت الداخلي بسفود راجع.</a:t>
            </a:r>
            <a:endParaRPr lang="en-US" sz="2200" dirty="0">
              <a:effectLst/>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SA" sz="2200" dirty="0">
                <a:effectLst/>
                <a:latin typeface="Sakkal Majalla" panose="02000000000000000000" pitchFamily="2" charset="-78"/>
                <a:ea typeface="Calibri" panose="020F0502020204030204" pitchFamily="34" charset="0"/>
                <a:cs typeface="Sakkal Majalla" panose="02000000000000000000" pitchFamily="2" charset="-78"/>
              </a:rPr>
              <a:t>تمت اخذ الموافقة من المريض على خطة العمل الجراحي  للمرحلة الاولى  بشكل مكتوب بعد شرح تكنيك الجراحة  والاختلاطات المرافقة له.</a:t>
            </a:r>
          </a:p>
          <a:p>
            <a:pPr algn="l" rtl="0">
              <a:lnSpc>
                <a:spcPct val="107000"/>
              </a:lnSpc>
              <a:spcAft>
                <a:spcPts val="800"/>
              </a:spcAft>
            </a:pPr>
            <a:r>
              <a:rPr lang="en-US" sz="2200" b="1" u="sng" dirty="0">
                <a:latin typeface="Sakkal Majalla" panose="02000000000000000000" pitchFamily="2" charset="-78"/>
                <a:ea typeface="Calibri" panose="020F0502020204030204" pitchFamily="34" charset="0"/>
                <a:cs typeface="Sakkal Majalla" panose="02000000000000000000" pitchFamily="2" charset="-78"/>
              </a:rPr>
              <a:t>In the first stage</a:t>
            </a:r>
            <a:r>
              <a:rPr lang="en-US" sz="2200" dirty="0">
                <a:latin typeface="Sakkal Majalla" panose="02000000000000000000" pitchFamily="2" charset="-78"/>
                <a:ea typeface="Calibri" panose="020F0502020204030204" pitchFamily="34" charset="0"/>
                <a:cs typeface="Sakkal Majalla" panose="02000000000000000000" pitchFamily="2" charset="-78"/>
              </a:rPr>
              <a:t>: complete removal of the tumor with a safe environment, and temporary replacement with bone cement with the placement of nail retrograde from the knee joint. 
</a:t>
            </a:r>
            <a:r>
              <a:rPr lang="en-US" sz="2200" b="1" u="sng" dirty="0">
                <a:latin typeface="Sakkal Majalla" panose="02000000000000000000" pitchFamily="2" charset="-78"/>
                <a:ea typeface="Calibri" panose="020F0502020204030204" pitchFamily="34" charset="0"/>
                <a:cs typeface="Sakkal Majalla" panose="02000000000000000000" pitchFamily="2" charset="-78"/>
              </a:rPr>
              <a:t>In the second stage</a:t>
            </a:r>
            <a:r>
              <a:rPr lang="en-US" sz="2200" dirty="0">
                <a:latin typeface="Sakkal Majalla" panose="02000000000000000000" pitchFamily="2" charset="-78"/>
                <a:ea typeface="Calibri" panose="020F0502020204030204" pitchFamily="34" charset="0"/>
                <a:cs typeface="Sakkal Majalla" panose="02000000000000000000" pitchFamily="2" charset="-78"/>
              </a:rPr>
              <a:t>,  remove of the cement and sliding the bone from subtrochanteric region to distal  bone by using the locally modified external fixation device AO 
The patient's approval of the surgical plan was taken in writing ,after explaining the technique of surgery and the complications associated with it.
</a:t>
            </a:r>
            <a:endParaRPr lang="en-US" sz="22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5" name="مربع نص 4">
            <a:extLst>
              <a:ext uri="{FF2B5EF4-FFF2-40B4-BE49-F238E27FC236}">
                <a16:creationId xmlns:a16="http://schemas.microsoft.com/office/drawing/2014/main" id="{DB9C85CB-3413-3B2C-94D3-ACAD72AA7BEF}"/>
              </a:ext>
            </a:extLst>
          </p:cNvPr>
          <p:cNvSpPr txBox="1"/>
          <p:nvPr/>
        </p:nvSpPr>
        <p:spPr>
          <a:xfrm>
            <a:off x="5750169" y="276920"/>
            <a:ext cx="6098344" cy="421654"/>
          </a:xfrm>
          <a:prstGeom prst="rect">
            <a:avLst/>
          </a:prstGeom>
          <a:noFill/>
        </p:spPr>
        <p:txBody>
          <a:bodyPr wrap="square">
            <a:spAutoFit/>
          </a:bodyPr>
          <a:lstStyle/>
          <a:p>
            <a:pPr algn="r" rtl="1">
              <a:lnSpc>
                <a:spcPct val="107000"/>
              </a:lnSpc>
              <a:spcAft>
                <a:spcPts val="800"/>
              </a:spcAft>
            </a:pPr>
            <a:r>
              <a:rPr lang="ar-SA"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الخطوة </a:t>
            </a:r>
            <a:r>
              <a:rPr lang="en-US"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6</a:t>
            </a:r>
            <a:r>
              <a:rPr lang="ar-SA"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 كيف تم علاج المريض؟</a:t>
            </a:r>
            <a:endParaRPr lang="en-US"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عنصر نائب للتذييل 1">
            <a:extLst>
              <a:ext uri="{FF2B5EF4-FFF2-40B4-BE49-F238E27FC236}">
                <a16:creationId xmlns:a16="http://schemas.microsoft.com/office/drawing/2014/main" id="{41C1E224-BD1A-79B7-5044-EE71A5C6AE94}"/>
              </a:ext>
            </a:extLst>
          </p:cNvPr>
          <p:cNvSpPr>
            <a:spLocks noGrp="1"/>
          </p:cNvSpPr>
          <p:nvPr>
            <p:ph type="ftr" sz="quarter" idx="11"/>
          </p:nvPr>
        </p:nvSpPr>
        <p:spPr/>
        <p:txBody>
          <a:bodyPr/>
          <a:lstStyle/>
          <a:p>
            <a:r>
              <a:rPr lang="ar-SY"/>
              <a:t>الدكتور عماد الحريري-تقرير حالة</a:t>
            </a:r>
          </a:p>
        </p:txBody>
      </p:sp>
      <p:sp>
        <p:nvSpPr>
          <p:cNvPr id="4" name="عنصر نائب لرقم الشريحة 3">
            <a:extLst>
              <a:ext uri="{FF2B5EF4-FFF2-40B4-BE49-F238E27FC236}">
                <a16:creationId xmlns:a16="http://schemas.microsoft.com/office/drawing/2014/main" id="{B6476E4E-F6CF-58F6-C533-DF16256DE127}"/>
              </a:ext>
            </a:extLst>
          </p:cNvPr>
          <p:cNvSpPr>
            <a:spLocks noGrp="1"/>
          </p:cNvSpPr>
          <p:nvPr>
            <p:ph type="sldNum" sz="quarter" idx="12"/>
          </p:nvPr>
        </p:nvSpPr>
        <p:spPr/>
        <p:txBody>
          <a:bodyPr/>
          <a:lstStyle/>
          <a:p>
            <a:fld id="{5634E967-E299-497B-9872-BC495F7C57D9}" type="slidenum">
              <a:rPr lang="ar-SY" smtClean="0"/>
              <a:t>21</a:t>
            </a:fld>
            <a:endParaRPr lang="ar-SY"/>
          </a:p>
        </p:txBody>
      </p:sp>
    </p:spTree>
    <p:extLst>
      <p:ext uri="{BB962C8B-B14F-4D97-AF65-F5344CB8AC3E}">
        <p14:creationId xmlns:p14="http://schemas.microsoft.com/office/powerpoint/2010/main" val="3086959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r="52527"/>
          <a:stretch/>
        </p:blipFill>
        <p:spPr>
          <a:xfrm>
            <a:off x="3006580" y="348500"/>
            <a:ext cx="2629450" cy="5930971"/>
          </a:xfrm>
          <a:solidFill>
            <a:srgbClr val="FF0000"/>
          </a:solidFill>
        </p:spPr>
      </p:pic>
      <p:sp>
        <p:nvSpPr>
          <p:cNvPr id="5" name="TextBox 4"/>
          <p:cNvSpPr txBox="1"/>
          <p:nvPr/>
        </p:nvSpPr>
        <p:spPr>
          <a:xfrm>
            <a:off x="9185420" y="1636381"/>
            <a:ext cx="2631407" cy="1938992"/>
          </a:xfrm>
          <a:prstGeom prst="rect">
            <a:avLst/>
          </a:prstGeom>
          <a:noFill/>
        </p:spPr>
        <p:txBody>
          <a:bodyPr wrap="square" rtlCol="1">
            <a:spAutoFit/>
          </a:bodyPr>
          <a:lstStyle/>
          <a:p>
            <a:pPr algn="l" rtl="0"/>
            <a:r>
              <a:rPr lang="en-US" sz="2000" dirty="0">
                <a:effectLst/>
                <a:latin typeface="Sakkal Majalla" panose="02000000000000000000" pitchFamily="2" charset="-78"/>
                <a:ea typeface="Calibri" panose="020F0502020204030204" pitchFamily="34" charset="0"/>
                <a:cs typeface="Sakkal Majalla" panose="02000000000000000000" pitchFamily="2" charset="-78"/>
              </a:rPr>
              <a:t>Figure 5</a:t>
            </a:r>
          </a:p>
          <a:p>
            <a:pPr algn="l" rtl="0"/>
            <a:r>
              <a:rPr lang="en-US" sz="2000" dirty="0">
                <a:effectLst/>
                <a:latin typeface="Sakkal Majalla" panose="02000000000000000000" pitchFamily="2" charset="-78"/>
                <a:ea typeface="Calibri" panose="020F0502020204030204" pitchFamily="34" charset="0"/>
                <a:cs typeface="Sakkal Majalla" panose="02000000000000000000" pitchFamily="2" charset="-78"/>
              </a:rPr>
              <a:t>The surgery was planned based on three-dimensional magnetic resonance imaging and CT. The decision is: to perform the surgery in two stages. </a:t>
            </a:r>
            <a:endParaRPr lang="ar-SY" sz="2000" dirty="0">
              <a:latin typeface="Sakkal Majalla" panose="02000000000000000000" pitchFamily="2" charset="-78"/>
              <a:cs typeface="Sakkal Majalla" panose="02000000000000000000" pitchFamily="2" charset="-78"/>
            </a:endParaRPr>
          </a:p>
        </p:txBody>
      </p:sp>
      <p:cxnSp>
        <p:nvCxnSpPr>
          <p:cNvPr id="8" name="Straight Connector 7"/>
          <p:cNvCxnSpPr>
            <a:cxnSpLocks/>
          </p:cNvCxnSpPr>
          <p:nvPr/>
        </p:nvCxnSpPr>
        <p:spPr>
          <a:xfrm>
            <a:off x="3125585" y="2660073"/>
            <a:ext cx="2266168" cy="166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46041" y="5253915"/>
            <a:ext cx="21457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424844" y="2676698"/>
            <a:ext cx="16625" cy="2410691"/>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58045" y="2802760"/>
            <a:ext cx="1511823" cy="461665"/>
          </a:xfrm>
          <a:prstGeom prst="rect">
            <a:avLst/>
          </a:prstGeom>
          <a:noFill/>
        </p:spPr>
        <p:txBody>
          <a:bodyPr wrap="square" rtlCol="1">
            <a:spAutoFit/>
          </a:bodyPr>
          <a:lstStyle/>
          <a:p>
            <a:r>
              <a:rPr lang="ar-SY" sz="2400" b="1" dirty="0">
                <a:solidFill>
                  <a:srgbClr val="FF0000"/>
                </a:solidFill>
              </a:rPr>
              <a:t> </a:t>
            </a:r>
            <a:r>
              <a:rPr lang="en-GB" sz="2400" b="1" dirty="0">
                <a:solidFill>
                  <a:srgbClr val="FF0000"/>
                </a:solidFill>
              </a:rPr>
              <a:t>20 cm</a:t>
            </a:r>
            <a:endParaRPr lang="ar-SY" sz="2400" b="1" dirty="0">
              <a:solidFill>
                <a:srgbClr val="FF0000"/>
              </a:solidFill>
            </a:endParaRP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2881" t="11004" r="8942" b="18855"/>
          <a:stretch/>
        </p:blipFill>
        <p:spPr>
          <a:xfrm rot="5400000">
            <a:off x="4239384" y="1532970"/>
            <a:ext cx="6183768" cy="3462910"/>
          </a:xfrm>
          <a:prstGeom prst="rect">
            <a:avLst/>
          </a:prstGeom>
        </p:spPr>
      </p:pic>
      <p:pic>
        <p:nvPicPr>
          <p:cNvPr id="16" name="Picture 15"/>
          <p:cNvPicPr>
            <a:picLocks noChangeAspect="1"/>
          </p:cNvPicPr>
          <p:nvPr/>
        </p:nvPicPr>
        <p:blipFill rotWithShape="1">
          <a:blip r:embed="rId4"/>
          <a:srcRect l="30489" r="40084"/>
          <a:stretch/>
        </p:blipFill>
        <p:spPr>
          <a:xfrm>
            <a:off x="-250475" y="348499"/>
            <a:ext cx="3246041" cy="5930971"/>
          </a:xfrm>
          <a:prstGeom prst="rect">
            <a:avLst/>
          </a:prstGeom>
        </p:spPr>
      </p:pic>
      <p:cxnSp>
        <p:nvCxnSpPr>
          <p:cNvPr id="4" name="Straight Arrow Connector 3"/>
          <p:cNvCxnSpPr/>
          <p:nvPr/>
        </p:nvCxnSpPr>
        <p:spPr>
          <a:xfrm flipH="1" flipV="1">
            <a:off x="7123133" y="3162152"/>
            <a:ext cx="13012" cy="5336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081313" y="5916986"/>
            <a:ext cx="14954" cy="5184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9">
            <a:extLst>
              <a:ext uri="{FF2B5EF4-FFF2-40B4-BE49-F238E27FC236}">
                <a16:creationId xmlns:a16="http://schemas.microsoft.com/office/drawing/2014/main" id="{1A19E576-A26D-9B9F-0AC0-63141A2EE0F3}"/>
              </a:ext>
            </a:extLst>
          </p:cNvPr>
          <p:cNvCxnSpPr/>
          <p:nvPr/>
        </p:nvCxnSpPr>
        <p:spPr>
          <a:xfrm>
            <a:off x="3213956" y="6171079"/>
            <a:ext cx="21457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1">
            <a:extLst>
              <a:ext uri="{FF2B5EF4-FFF2-40B4-BE49-F238E27FC236}">
                <a16:creationId xmlns:a16="http://schemas.microsoft.com/office/drawing/2014/main" id="{1440F949-5060-72FE-DA6B-DCB9E164284C}"/>
              </a:ext>
            </a:extLst>
          </p:cNvPr>
          <p:cNvCxnSpPr>
            <a:cxnSpLocks/>
          </p:cNvCxnSpPr>
          <p:nvPr/>
        </p:nvCxnSpPr>
        <p:spPr>
          <a:xfrm>
            <a:off x="3411025" y="5087389"/>
            <a:ext cx="5283" cy="1067064"/>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3">
            <a:extLst>
              <a:ext uri="{FF2B5EF4-FFF2-40B4-BE49-F238E27FC236}">
                <a16:creationId xmlns:a16="http://schemas.microsoft.com/office/drawing/2014/main" id="{5B90143B-9B12-A750-2F10-C6B088637873}"/>
              </a:ext>
            </a:extLst>
          </p:cNvPr>
          <p:cNvSpPr txBox="1"/>
          <p:nvPr/>
        </p:nvSpPr>
        <p:spPr>
          <a:xfrm>
            <a:off x="2479799" y="5395008"/>
            <a:ext cx="1511823" cy="461665"/>
          </a:xfrm>
          <a:prstGeom prst="rect">
            <a:avLst/>
          </a:prstGeom>
          <a:noFill/>
        </p:spPr>
        <p:txBody>
          <a:bodyPr wrap="square" rtlCol="1">
            <a:spAutoFit/>
          </a:bodyPr>
          <a:lstStyle/>
          <a:p>
            <a:r>
              <a:rPr lang="ar-SY" sz="2400" b="1" dirty="0">
                <a:solidFill>
                  <a:srgbClr val="FF0000"/>
                </a:solidFill>
              </a:rPr>
              <a:t> </a:t>
            </a:r>
            <a:r>
              <a:rPr lang="en-GB" sz="2400" b="1" dirty="0">
                <a:solidFill>
                  <a:srgbClr val="FF0000"/>
                </a:solidFill>
              </a:rPr>
              <a:t>7 cm</a:t>
            </a:r>
            <a:endParaRPr lang="ar-SY" sz="2400" b="1" dirty="0">
              <a:solidFill>
                <a:srgbClr val="FF0000"/>
              </a:solidFill>
            </a:endParaRPr>
          </a:p>
        </p:txBody>
      </p:sp>
      <p:cxnSp>
        <p:nvCxnSpPr>
          <p:cNvPr id="20" name="Straight Arrow Connector 11">
            <a:extLst>
              <a:ext uri="{FF2B5EF4-FFF2-40B4-BE49-F238E27FC236}">
                <a16:creationId xmlns:a16="http://schemas.microsoft.com/office/drawing/2014/main" id="{14A1C915-44DF-878E-38CE-B4A52895861D}"/>
              </a:ext>
            </a:extLst>
          </p:cNvPr>
          <p:cNvCxnSpPr>
            <a:cxnSpLocks/>
          </p:cNvCxnSpPr>
          <p:nvPr/>
        </p:nvCxnSpPr>
        <p:spPr>
          <a:xfrm>
            <a:off x="4258669" y="2660073"/>
            <a:ext cx="0" cy="577220"/>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11">
            <a:extLst>
              <a:ext uri="{FF2B5EF4-FFF2-40B4-BE49-F238E27FC236}">
                <a16:creationId xmlns:a16="http://schemas.microsoft.com/office/drawing/2014/main" id="{43D0C0DD-177E-5841-7F45-4477946E3E3B}"/>
              </a:ext>
            </a:extLst>
          </p:cNvPr>
          <p:cNvCxnSpPr>
            <a:cxnSpLocks/>
          </p:cNvCxnSpPr>
          <p:nvPr/>
        </p:nvCxnSpPr>
        <p:spPr>
          <a:xfrm>
            <a:off x="4284756" y="4691921"/>
            <a:ext cx="0" cy="561994"/>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سهم: لليمين 1">
            <a:hlinkClick r:id="rId5" action="ppaction://hlinksldjump"/>
            <a:extLst>
              <a:ext uri="{FF2B5EF4-FFF2-40B4-BE49-F238E27FC236}">
                <a16:creationId xmlns:a16="http://schemas.microsoft.com/office/drawing/2014/main" id="{F9B224A5-40B9-6E37-B6A3-A0A2834C0E16}"/>
              </a:ext>
            </a:extLst>
          </p:cNvPr>
          <p:cNvSpPr/>
          <p:nvPr/>
        </p:nvSpPr>
        <p:spPr>
          <a:xfrm>
            <a:off x="10649243" y="5856673"/>
            <a:ext cx="596985" cy="4227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 name="عنصر نائب للتذييل 2">
            <a:extLst>
              <a:ext uri="{FF2B5EF4-FFF2-40B4-BE49-F238E27FC236}">
                <a16:creationId xmlns:a16="http://schemas.microsoft.com/office/drawing/2014/main" id="{B40E54E7-CE5A-669B-7C19-96EE7CC793FD}"/>
              </a:ext>
            </a:extLst>
          </p:cNvPr>
          <p:cNvSpPr>
            <a:spLocks noGrp="1"/>
          </p:cNvSpPr>
          <p:nvPr>
            <p:ph type="ftr" sz="quarter" idx="11"/>
          </p:nvPr>
        </p:nvSpPr>
        <p:spPr/>
        <p:txBody>
          <a:bodyPr/>
          <a:lstStyle/>
          <a:p>
            <a:r>
              <a:rPr lang="ar-SY"/>
              <a:t>الدكتور عماد الحريري-تقرير حالة</a:t>
            </a:r>
          </a:p>
        </p:txBody>
      </p:sp>
      <p:sp>
        <p:nvSpPr>
          <p:cNvPr id="7" name="عنصر نائب لرقم الشريحة 6">
            <a:extLst>
              <a:ext uri="{FF2B5EF4-FFF2-40B4-BE49-F238E27FC236}">
                <a16:creationId xmlns:a16="http://schemas.microsoft.com/office/drawing/2014/main" id="{3E83E54A-689F-1C05-4B48-9C5389026FF7}"/>
              </a:ext>
            </a:extLst>
          </p:cNvPr>
          <p:cNvSpPr>
            <a:spLocks noGrp="1"/>
          </p:cNvSpPr>
          <p:nvPr>
            <p:ph type="sldNum" sz="quarter" idx="12"/>
          </p:nvPr>
        </p:nvSpPr>
        <p:spPr/>
        <p:txBody>
          <a:bodyPr/>
          <a:lstStyle/>
          <a:p>
            <a:fld id="{5634E967-E299-497B-9872-BC495F7C57D9}" type="slidenum">
              <a:rPr lang="ar-SY" smtClean="0"/>
              <a:t>22</a:t>
            </a:fld>
            <a:endParaRPr lang="ar-SY"/>
          </a:p>
        </p:txBody>
      </p:sp>
    </p:spTree>
    <p:extLst>
      <p:ext uri="{BB962C8B-B14F-4D97-AF65-F5344CB8AC3E}">
        <p14:creationId xmlns:p14="http://schemas.microsoft.com/office/powerpoint/2010/main" val="4119972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E3FC150-E29C-A053-C51B-D4EFFCE013F1}"/>
              </a:ext>
            </a:extLst>
          </p:cNvPr>
          <p:cNvSpPr txBox="1"/>
          <p:nvPr/>
        </p:nvSpPr>
        <p:spPr>
          <a:xfrm>
            <a:off x="333531" y="445671"/>
            <a:ext cx="11524938" cy="6360587"/>
          </a:xfrm>
          <a:prstGeom prst="rect">
            <a:avLst/>
          </a:prstGeom>
          <a:solidFill>
            <a:schemeClr val="accent2">
              <a:lumMod val="20000"/>
              <a:lumOff val="80000"/>
            </a:schemeClr>
          </a:solidFill>
        </p:spPr>
        <p:txBody>
          <a:bodyPr wrap="square">
            <a:spAutoFit/>
          </a:bodyPr>
          <a:lstStyle/>
          <a:p>
            <a:pPr algn="r" rtl="1">
              <a:lnSpc>
                <a:spcPct val="107000"/>
              </a:lnSpc>
              <a:spcAft>
                <a:spcPts val="800"/>
              </a:spcAft>
            </a:pPr>
            <a:r>
              <a:rPr lang="ar-SA" sz="2200" b="1" u="sng" dirty="0">
                <a:effectLst/>
                <a:latin typeface="Sakkal Majalla" panose="02000000000000000000" pitchFamily="2" charset="-78"/>
                <a:ea typeface="Calibri" panose="020F0502020204030204" pitchFamily="34" charset="0"/>
                <a:cs typeface="Sakkal Majalla" panose="02000000000000000000" pitchFamily="2" charset="-78"/>
              </a:rPr>
              <a:t>ال</a:t>
            </a:r>
            <a:r>
              <a:rPr lang="ar-SA" sz="2200" b="1" u="sng" dirty="0">
                <a:latin typeface="Sakkal Majalla" panose="02000000000000000000" pitchFamily="2" charset="-78"/>
                <a:ea typeface="Calibri" panose="020F0502020204030204" pitchFamily="34" charset="0"/>
                <a:cs typeface="Sakkal Majalla" panose="02000000000000000000" pitchFamily="2" charset="-78"/>
              </a:rPr>
              <a:t>مدخل</a:t>
            </a:r>
            <a:r>
              <a:rPr lang="ar-SA" sz="2000" b="1" u="sng" dirty="0">
                <a:effectLst/>
                <a:latin typeface="Sakkal Majalla" panose="02000000000000000000" pitchFamily="2" charset="-78"/>
                <a:ea typeface="Calibri" panose="020F0502020204030204" pitchFamily="34" charset="0"/>
                <a:cs typeface="Sakkal Majalla" panose="02000000000000000000" pitchFamily="2" charset="-78"/>
              </a:rPr>
              <a:t> الجراحي:  </a:t>
            </a:r>
            <a:r>
              <a:rPr lang="ar-SA" sz="2000" i="1" u="sng" dirty="0">
                <a:effectLst/>
                <a:latin typeface="Sakkal Majalla" panose="02000000000000000000" pitchFamily="2" charset="-78"/>
                <a:ea typeface="Calibri" panose="020F0502020204030204" pitchFamily="34" charset="0"/>
                <a:cs typeface="Sakkal Majalla" panose="02000000000000000000" pitchFamily="2" charset="-78"/>
              </a:rPr>
              <a:t>شكل (6)</a:t>
            </a:r>
            <a:endParaRPr lang="en-US" sz="2000" i="1" u="sng" dirty="0">
              <a:effectLst/>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الجراحة بدون </a:t>
            </a:r>
            <a:r>
              <a:rPr lang="ar-SA" sz="2000" dirty="0" err="1">
                <a:effectLst/>
                <a:latin typeface="Sakkal Majalla" panose="02000000000000000000" pitchFamily="2" charset="-78"/>
                <a:ea typeface="Calibri" panose="020F0502020204030204" pitchFamily="34" charset="0"/>
                <a:cs typeface="Sakkal Majalla" panose="02000000000000000000" pitchFamily="2" charset="-78"/>
              </a:rPr>
              <a:t>تورنيكت</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 شق جراحي طول ٢٥ سم على الوجه الامامي الانسي للفخذ يبدأ من منتصف الفخذ ويمتد للبعيد والانسي وينتهي على الجانب الانسي لخط مفصل الركبة مع انحناء امامي .اجري  تسليخ الانسجة تحت الجلد وكشف العضلات المستقيمة الفخذية والعضلة المتسعة الانسية والوحشية من الامام. ومن الجانب الانسي تم كشف العضلة الناحلة وحدود العضلة المقربة الكبيرة عند مرتكزها على العظم على اللقمة الانسية </a:t>
            </a:r>
            <a:r>
              <a:rPr lang="ar-SA" sz="2000" dirty="0" err="1">
                <a:effectLst/>
                <a:latin typeface="Sakkal Majalla" panose="02000000000000000000" pitchFamily="2" charset="-78"/>
                <a:ea typeface="Calibri" panose="020F0502020204030204" pitchFamily="34" charset="0"/>
                <a:cs typeface="Sakkal Majalla" panose="02000000000000000000" pitchFamily="2" charset="-78"/>
              </a:rPr>
              <a:t>للفخذ.و</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كشف الحزمة الوعائية.( الشريان والوريد الفخذي).تم عزل الشريان والوريد من الناحية الانسية الخلقية عن حدود الورم. حيث لا يوجد اي علاقة </a:t>
            </a:r>
            <a:r>
              <a:rPr lang="ar-SA" sz="2000" dirty="0" err="1">
                <a:effectLst/>
                <a:latin typeface="Sakkal Majalla" panose="02000000000000000000" pitchFamily="2" charset="-78"/>
                <a:ea typeface="Calibri" panose="020F0502020204030204" pitchFamily="34" charset="0"/>
                <a:cs typeface="Sakkal Majalla" panose="02000000000000000000" pitchFamily="2" charset="-78"/>
              </a:rPr>
              <a:t>عيانية</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بين الورم والحزمة الوعائية. تم تبعيد العضلة المستقيمة الفخذية للوحشي على طول الشق الجراحي من الامام </a:t>
            </a:r>
            <a:r>
              <a:rPr lang="ar-SA" sz="2000" dirty="0" err="1">
                <a:effectLst/>
                <a:latin typeface="Sakkal Majalla" panose="02000000000000000000" pitchFamily="2" charset="-78"/>
                <a:ea typeface="Calibri" panose="020F0502020204030204" pitchFamily="34" charset="0"/>
                <a:cs typeface="Sakkal Majalla" panose="02000000000000000000" pitchFamily="2" charset="-78"/>
              </a:rPr>
              <a:t>وللاعلى</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و المحافظة عليها. تم تحديد حدود الورم من الاعلى والانسي والوحشي والخلف، وتم كشف العظم من الاعلى والاسفل ، وتم قطع العظم من الاعلى على بعد ٣  سم عن حافة الورم العلوية. ومن الاسفل تم قطع العظم على بعد ٣  سم عن حاقة الورم السفلية وعلى بعد ٧  سم عن حاقة مفصل </a:t>
            </a:r>
            <a:r>
              <a:rPr lang="ar-SA" sz="2000" dirty="0" err="1">
                <a:effectLst/>
                <a:latin typeface="Sakkal Majalla" panose="02000000000000000000" pitchFamily="2" charset="-78"/>
                <a:ea typeface="Calibri" panose="020F0502020204030204" pitchFamily="34" charset="0"/>
                <a:cs typeface="Sakkal Majalla" panose="02000000000000000000" pitchFamily="2" charset="-78"/>
              </a:rPr>
              <a:t>الركبة.تم</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استئصال الورم العظمي قطعة كاملة مع العضلات المحيطة به. ثم تم تركيب سيخ راجع داخل النقي في </a:t>
            </a:r>
            <a:r>
              <a:rPr lang="ar-SA" sz="2000" dirty="0" err="1">
                <a:effectLst/>
                <a:latin typeface="Sakkal Majalla" panose="02000000000000000000" pitchFamily="2" charset="-78"/>
                <a:ea typeface="Calibri" panose="020F0502020204030204" pitchFamily="34" charset="0"/>
                <a:cs typeface="Sakkal Majalla" panose="02000000000000000000" pitchFamily="2" charset="-78"/>
              </a:rPr>
              <a:t>االفخذ</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عبر الركبة ووضع اسمنت عظمي في المكان بعد استئصال العظم.</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p>
            <a:pPr algn="l" rtl="0">
              <a:lnSpc>
                <a:spcPct val="107000"/>
              </a:lnSpc>
              <a:spcAft>
                <a:spcPts val="800"/>
              </a:spcAft>
            </a:pPr>
            <a:r>
              <a:rPr lang="en-US" b="1" u="sng" dirty="0">
                <a:effectLst/>
                <a:latin typeface="Sakkal Majalla" panose="02000000000000000000" pitchFamily="2" charset="-78"/>
                <a:ea typeface="Calibri" panose="020F0502020204030204" pitchFamily="34" charset="0"/>
                <a:cs typeface="Sakkal Majalla" panose="02000000000000000000" pitchFamily="2" charset="-78"/>
              </a:rPr>
              <a:t>Surgical technique:</a:t>
            </a:r>
          </a:p>
          <a:p>
            <a:pPr algn="l" rtl="0">
              <a:lnSpc>
                <a:spcPct val="107000"/>
              </a:lnSpc>
              <a:spcAft>
                <a:spcPts val="800"/>
              </a:spcAft>
            </a:pPr>
            <a:r>
              <a:rPr lang="en-US" dirty="0">
                <a:effectLst/>
                <a:latin typeface="Sakkal Majalla" panose="02000000000000000000" pitchFamily="2" charset="-78"/>
                <a:ea typeface="Calibri" panose="020F0502020204030204" pitchFamily="34" charset="0"/>
                <a:cs typeface="Sakkal Majalla" panose="02000000000000000000" pitchFamily="2" charset="-78"/>
              </a:rPr>
              <a:t>Surgery without torniquet A surgical incision of 25 cm on the anterior medial face of the thigh starts from the middle of the thigh and extends to the distal and medial and ends on the medial side of the knee joint line with an anterior curvature., Subcutaneous tissue dissection and exposing rectus femoral muscles and  the  </a:t>
            </a:r>
            <a:r>
              <a:rPr lang="en-US" dirty="0" err="1">
                <a:effectLst/>
                <a:latin typeface="Sakkal Majalla" panose="02000000000000000000" pitchFamily="2" charset="-78"/>
                <a:ea typeface="Calibri" panose="020F0502020204030204" pitchFamily="34" charset="0"/>
                <a:cs typeface="Sakkal Majalla" panose="02000000000000000000" pitchFamily="2" charset="-78"/>
              </a:rPr>
              <a:t>the</a:t>
            </a:r>
            <a:r>
              <a:rPr lang="en-US" dirty="0">
                <a:effectLst/>
                <a:latin typeface="Sakkal Majalla" panose="02000000000000000000" pitchFamily="2" charset="-78"/>
                <a:ea typeface="Calibri" panose="020F0502020204030204" pitchFamily="34" charset="0"/>
                <a:cs typeface="Sakkal Majalla" panose="02000000000000000000" pitchFamily="2" charset="-78"/>
              </a:rPr>
              <a:t> lateral and medial </a:t>
            </a:r>
            <a:r>
              <a:rPr lang="en-US" dirty="0" err="1">
                <a:effectLst/>
                <a:latin typeface="Sakkal Majalla" panose="02000000000000000000" pitchFamily="2" charset="-78"/>
                <a:ea typeface="Calibri" panose="020F0502020204030204" pitchFamily="34" charset="0"/>
                <a:cs typeface="Sakkal Majalla" panose="02000000000000000000" pitchFamily="2" charset="-78"/>
              </a:rPr>
              <a:t>vastis</a:t>
            </a:r>
            <a:r>
              <a:rPr lang="en-US" dirty="0">
                <a:effectLst/>
                <a:latin typeface="Sakkal Majalla" panose="02000000000000000000" pitchFamily="2" charset="-78"/>
                <a:ea typeface="Calibri" panose="020F0502020204030204" pitchFamily="34" charset="0"/>
                <a:cs typeface="Sakkal Majalla" panose="02000000000000000000" pitchFamily="2" charset="-78"/>
              </a:rPr>
              <a:t> muscles from the front,  From the medial side the </a:t>
            </a:r>
            <a:r>
              <a:rPr lang="en-US" dirty="0" err="1">
                <a:effectLst/>
                <a:latin typeface="Sakkal Majalla" panose="02000000000000000000" pitchFamily="2" charset="-78"/>
                <a:ea typeface="Calibri" panose="020F0502020204030204" pitchFamily="34" charset="0"/>
                <a:cs typeface="Sakkal Majalla" panose="02000000000000000000" pitchFamily="2" charset="-78"/>
              </a:rPr>
              <a:t>gracilis</a:t>
            </a:r>
            <a:r>
              <a:rPr lang="en-US" dirty="0">
                <a:effectLst/>
                <a:latin typeface="Sakkal Majalla" panose="02000000000000000000" pitchFamily="2" charset="-78"/>
                <a:ea typeface="Calibri" panose="020F0502020204030204" pitchFamily="34" charset="0"/>
                <a:cs typeface="Sakkal Majalla" panose="02000000000000000000" pitchFamily="2" charset="-78"/>
              </a:rPr>
              <a:t> muscle and the boundaries of the large adductor muscle were exposed when it inserted at the bone on the medial condyle of the thigh. The  femoral artery and vein are isolated from the congenital medial point of view from the boundaries of the tumor. There is no macroscopic relationship between the tumor and the vascular bundle. The lateral rectus femoral muscle along the incision was removed from the front and up, and preserved. The boundaries of the tumor were determined from the top, medial, lateral and posterior. the bone was exposed from above and below. and the bone from above: was cut at a distance  3 cm from the upper edge of the tumor. From below, the bone was cut  at a distance 3 cm from the lower edge of the tumor and a distance 7 cm from the line of the knee joint. An nail retrograde from the knee joint with bone cement were placed in place after </a:t>
            </a:r>
            <a:r>
              <a:rPr lang="en-US" dirty="0" err="1">
                <a:effectLst/>
                <a:latin typeface="Sakkal Majalla" panose="02000000000000000000" pitchFamily="2" charset="-78"/>
                <a:ea typeface="Calibri" panose="020F0502020204030204" pitchFamily="34" charset="0"/>
                <a:cs typeface="Sakkal Majalla" panose="02000000000000000000" pitchFamily="2" charset="-78"/>
              </a:rPr>
              <a:t>osteoctomy</a:t>
            </a:r>
            <a:r>
              <a:rPr lang="en-US" dirty="0">
                <a:effectLst/>
                <a:latin typeface="Sakkal Majalla" panose="02000000000000000000" pitchFamily="2" charset="-78"/>
                <a:ea typeface="Calibri" panose="020F0502020204030204" pitchFamily="34" charset="0"/>
                <a:cs typeface="Sakkal Majalla" panose="02000000000000000000" pitchFamily="2" charset="-78"/>
              </a:rPr>
              <a:t>.</a:t>
            </a:r>
          </a:p>
        </p:txBody>
      </p:sp>
      <p:sp>
        <p:nvSpPr>
          <p:cNvPr id="5" name="مربع نص 4">
            <a:extLst>
              <a:ext uri="{FF2B5EF4-FFF2-40B4-BE49-F238E27FC236}">
                <a16:creationId xmlns:a16="http://schemas.microsoft.com/office/drawing/2014/main" id="{DB9C85CB-3413-3B2C-94D3-ACAD72AA7BEF}"/>
              </a:ext>
            </a:extLst>
          </p:cNvPr>
          <p:cNvSpPr txBox="1"/>
          <p:nvPr/>
        </p:nvSpPr>
        <p:spPr>
          <a:xfrm>
            <a:off x="5915060" y="24017"/>
            <a:ext cx="6098344" cy="421654"/>
          </a:xfrm>
          <a:prstGeom prst="rect">
            <a:avLst/>
          </a:prstGeom>
          <a:noFill/>
        </p:spPr>
        <p:txBody>
          <a:bodyPr wrap="square">
            <a:spAutoFit/>
          </a:bodyPr>
          <a:lstStyle/>
          <a:p>
            <a:pPr algn="r" rtl="1">
              <a:lnSpc>
                <a:spcPct val="107000"/>
              </a:lnSpc>
              <a:spcAft>
                <a:spcPts val="800"/>
              </a:spcAft>
            </a:pPr>
            <a:r>
              <a:rPr lang="ar-SA"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الخطوة </a:t>
            </a:r>
            <a:r>
              <a:rPr lang="en-US"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6</a:t>
            </a:r>
            <a:r>
              <a:rPr lang="ar-SA"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 كيف تم علاج المريض؟</a:t>
            </a:r>
            <a:endParaRPr lang="en-US"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عنصر نائب للتذييل 1">
            <a:extLst>
              <a:ext uri="{FF2B5EF4-FFF2-40B4-BE49-F238E27FC236}">
                <a16:creationId xmlns:a16="http://schemas.microsoft.com/office/drawing/2014/main" id="{394448E4-63C7-1F86-E41E-A31D453422F5}"/>
              </a:ext>
            </a:extLst>
          </p:cNvPr>
          <p:cNvSpPr>
            <a:spLocks noGrp="1"/>
          </p:cNvSpPr>
          <p:nvPr>
            <p:ph type="ftr" sz="quarter" idx="11"/>
          </p:nvPr>
        </p:nvSpPr>
        <p:spPr/>
        <p:txBody>
          <a:bodyPr/>
          <a:lstStyle/>
          <a:p>
            <a:r>
              <a:rPr lang="ar-SY"/>
              <a:t>الدكتور عماد الحريري-تقرير حالة</a:t>
            </a:r>
          </a:p>
        </p:txBody>
      </p:sp>
      <p:sp>
        <p:nvSpPr>
          <p:cNvPr id="4" name="عنصر نائب لرقم الشريحة 3">
            <a:extLst>
              <a:ext uri="{FF2B5EF4-FFF2-40B4-BE49-F238E27FC236}">
                <a16:creationId xmlns:a16="http://schemas.microsoft.com/office/drawing/2014/main" id="{DC7E0B19-A402-DAAE-5A74-86F09A839368}"/>
              </a:ext>
            </a:extLst>
          </p:cNvPr>
          <p:cNvSpPr>
            <a:spLocks noGrp="1"/>
          </p:cNvSpPr>
          <p:nvPr>
            <p:ph type="sldNum" sz="quarter" idx="12"/>
          </p:nvPr>
        </p:nvSpPr>
        <p:spPr/>
        <p:txBody>
          <a:bodyPr/>
          <a:lstStyle/>
          <a:p>
            <a:fld id="{5634E967-E299-497B-9872-BC495F7C57D9}" type="slidenum">
              <a:rPr lang="ar-SY" smtClean="0"/>
              <a:t>23</a:t>
            </a:fld>
            <a:endParaRPr lang="ar-SY"/>
          </a:p>
        </p:txBody>
      </p:sp>
    </p:spTree>
    <p:extLst>
      <p:ext uri="{BB962C8B-B14F-4D97-AF65-F5344CB8AC3E}">
        <p14:creationId xmlns:p14="http://schemas.microsoft.com/office/powerpoint/2010/main" val="2725446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Y"/>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3375"/>
          <a:stretch/>
        </p:blipFill>
        <p:spPr>
          <a:xfrm>
            <a:off x="4484546" y="36034"/>
            <a:ext cx="3527177" cy="2291581"/>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169" b="16988"/>
          <a:stretch/>
        </p:blipFill>
        <p:spPr>
          <a:xfrm rot="10800000">
            <a:off x="7985099" y="858"/>
            <a:ext cx="3225087" cy="239518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1603" y="-22092"/>
            <a:ext cx="3132944" cy="2349708"/>
          </a:xfrm>
          <a:prstGeom prst="rect">
            <a:avLst/>
          </a:prstGeom>
        </p:spPr>
      </p:pic>
      <p:pic>
        <p:nvPicPr>
          <p:cNvPr id="3" name="Content Placeholder 3">
            <a:extLst>
              <a:ext uri="{FF2B5EF4-FFF2-40B4-BE49-F238E27FC236}">
                <a16:creationId xmlns:a16="http://schemas.microsoft.com/office/drawing/2014/main" id="{7828FF97-0CC2-5B2F-B34B-76AA2C4872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6621" y="2327615"/>
            <a:ext cx="3222908" cy="2417181"/>
          </a:xfrm>
          <a:prstGeom prst="rect">
            <a:avLst/>
          </a:prstGeom>
        </p:spPr>
      </p:pic>
      <p:pic>
        <p:nvPicPr>
          <p:cNvPr id="8" name="Picture 5">
            <a:extLst>
              <a:ext uri="{FF2B5EF4-FFF2-40B4-BE49-F238E27FC236}">
                <a16:creationId xmlns:a16="http://schemas.microsoft.com/office/drawing/2014/main" id="{9C9E0EF3-19A6-5BCE-59C8-F772BC3EED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9529" y="2327615"/>
            <a:ext cx="3482194" cy="2417182"/>
          </a:xfrm>
          <a:prstGeom prst="rect">
            <a:avLst/>
          </a:prstGeom>
        </p:spPr>
      </p:pic>
      <p:sp>
        <p:nvSpPr>
          <p:cNvPr id="9" name="مربع نص 8">
            <a:extLst>
              <a:ext uri="{FF2B5EF4-FFF2-40B4-BE49-F238E27FC236}">
                <a16:creationId xmlns:a16="http://schemas.microsoft.com/office/drawing/2014/main" id="{AE403C51-86BD-81CC-64EF-3D33BD505C34}"/>
              </a:ext>
            </a:extLst>
          </p:cNvPr>
          <p:cNvSpPr txBox="1"/>
          <p:nvPr/>
        </p:nvSpPr>
        <p:spPr>
          <a:xfrm>
            <a:off x="3972393" y="164892"/>
            <a:ext cx="467171" cy="369332"/>
          </a:xfrm>
          <a:prstGeom prst="rect">
            <a:avLst/>
          </a:prstGeom>
          <a:noFill/>
        </p:spPr>
        <p:txBody>
          <a:bodyPr wrap="square" rtlCol="1">
            <a:spAutoFit/>
          </a:bodyPr>
          <a:lstStyle/>
          <a:p>
            <a:r>
              <a:rPr lang="en-GB" b="1" dirty="0">
                <a:solidFill>
                  <a:schemeClr val="bg1"/>
                </a:solidFill>
              </a:rPr>
              <a:t>A</a:t>
            </a:r>
            <a:endParaRPr lang="ar-SY" b="1" dirty="0">
              <a:solidFill>
                <a:schemeClr val="bg1"/>
              </a:solidFill>
            </a:endParaRPr>
          </a:p>
        </p:txBody>
      </p:sp>
      <p:sp>
        <p:nvSpPr>
          <p:cNvPr id="10" name="مربع نص 9">
            <a:extLst>
              <a:ext uri="{FF2B5EF4-FFF2-40B4-BE49-F238E27FC236}">
                <a16:creationId xmlns:a16="http://schemas.microsoft.com/office/drawing/2014/main" id="{6892F11F-C186-C014-76F5-C7A3DE5B5E6F}"/>
              </a:ext>
            </a:extLst>
          </p:cNvPr>
          <p:cNvSpPr txBox="1"/>
          <p:nvPr/>
        </p:nvSpPr>
        <p:spPr>
          <a:xfrm flipH="1">
            <a:off x="7579111" y="36033"/>
            <a:ext cx="405986" cy="369332"/>
          </a:xfrm>
          <a:prstGeom prst="rect">
            <a:avLst/>
          </a:prstGeom>
          <a:noFill/>
        </p:spPr>
        <p:txBody>
          <a:bodyPr wrap="square" rtlCol="1">
            <a:spAutoFit/>
          </a:bodyPr>
          <a:lstStyle/>
          <a:p>
            <a:r>
              <a:rPr lang="en-GB" b="1" dirty="0">
                <a:solidFill>
                  <a:schemeClr val="bg1"/>
                </a:solidFill>
              </a:rPr>
              <a:t>B</a:t>
            </a:r>
            <a:endParaRPr lang="ar-SY" b="1" dirty="0">
              <a:solidFill>
                <a:schemeClr val="bg1"/>
              </a:solidFill>
            </a:endParaRPr>
          </a:p>
        </p:txBody>
      </p:sp>
      <p:sp>
        <p:nvSpPr>
          <p:cNvPr id="11" name="مربع نص 10">
            <a:extLst>
              <a:ext uri="{FF2B5EF4-FFF2-40B4-BE49-F238E27FC236}">
                <a16:creationId xmlns:a16="http://schemas.microsoft.com/office/drawing/2014/main" id="{5A9F0B47-8B40-F852-897A-721E455BB651}"/>
              </a:ext>
            </a:extLst>
          </p:cNvPr>
          <p:cNvSpPr txBox="1"/>
          <p:nvPr/>
        </p:nvSpPr>
        <p:spPr>
          <a:xfrm flipH="1">
            <a:off x="10602883" y="15914"/>
            <a:ext cx="475027" cy="369332"/>
          </a:xfrm>
          <a:prstGeom prst="rect">
            <a:avLst/>
          </a:prstGeom>
          <a:noFill/>
        </p:spPr>
        <p:txBody>
          <a:bodyPr wrap="square" rtlCol="1">
            <a:spAutoFit/>
          </a:bodyPr>
          <a:lstStyle/>
          <a:p>
            <a:r>
              <a:rPr lang="en-GB" b="1" dirty="0">
                <a:solidFill>
                  <a:schemeClr val="bg1"/>
                </a:solidFill>
              </a:rPr>
              <a:t>C</a:t>
            </a:r>
            <a:endParaRPr lang="ar-SY" b="1" dirty="0">
              <a:solidFill>
                <a:schemeClr val="bg1"/>
              </a:solidFill>
            </a:endParaRPr>
          </a:p>
        </p:txBody>
      </p:sp>
      <p:sp>
        <p:nvSpPr>
          <p:cNvPr id="12" name="مربع نص 11">
            <a:extLst>
              <a:ext uri="{FF2B5EF4-FFF2-40B4-BE49-F238E27FC236}">
                <a16:creationId xmlns:a16="http://schemas.microsoft.com/office/drawing/2014/main" id="{12A7E2F8-8F16-F62D-DA78-C5A21905DE4C}"/>
              </a:ext>
            </a:extLst>
          </p:cNvPr>
          <p:cNvSpPr txBox="1"/>
          <p:nvPr/>
        </p:nvSpPr>
        <p:spPr>
          <a:xfrm flipH="1">
            <a:off x="4002985" y="2396048"/>
            <a:ext cx="405986" cy="369332"/>
          </a:xfrm>
          <a:prstGeom prst="rect">
            <a:avLst/>
          </a:prstGeom>
          <a:noFill/>
        </p:spPr>
        <p:txBody>
          <a:bodyPr wrap="square" rtlCol="1">
            <a:spAutoFit/>
          </a:bodyPr>
          <a:lstStyle/>
          <a:p>
            <a:r>
              <a:rPr lang="en-GB" b="1" dirty="0">
                <a:solidFill>
                  <a:schemeClr val="bg1"/>
                </a:solidFill>
              </a:rPr>
              <a:t>D</a:t>
            </a:r>
            <a:endParaRPr lang="ar-SY" b="1" dirty="0">
              <a:solidFill>
                <a:schemeClr val="bg1"/>
              </a:solidFill>
            </a:endParaRPr>
          </a:p>
        </p:txBody>
      </p:sp>
      <p:sp>
        <p:nvSpPr>
          <p:cNvPr id="13" name="مربع نص 12">
            <a:extLst>
              <a:ext uri="{FF2B5EF4-FFF2-40B4-BE49-F238E27FC236}">
                <a16:creationId xmlns:a16="http://schemas.microsoft.com/office/drawing/2014/main" id="{F2110C78-6045-BD50-87E0-1B084F10E016}"/>
              </a:ext>
            </a:extLst>
          </p:cNvPr>
          <p:cNvSpPr txBox="1"/>
          <p:nvPr/>
        </p:nvSpPr>
        <p:spPr>
          <a:xfrm flipH="1">
            <a:off x="7494783" y="2311034"/>
            <a:ext cx="369760" cy="369332"/>
          </a:xfrm>
          <a:prstGeom prst="rect">
            <a:avLst/>
          </a:prstGeom>
          <a:noFill/>
        </p:spPr>
        <p:txBody>
          <a:bodyPr wrap="square" rtlCol="1">
            <a:spAutoFit/>
          </a:bodyPr>
          <a:lstStyle/>
          <a:p>
            <a:r>
              <a:rPr lang="en-GB" b="1" dirty="0">
                <a:solidFill>
                  <a:schemeClr val="bg1"/>
                </a:solidFill>
              </a:rPr>
              <a:t>E</a:t>
            </a:r>
            <a:endParaRPr lang="ar-SY" b="1" dirty="0">
              <a:solidFill>
                <a:schemeClr val="bg1"/>
              </a:solidFill>
            </a:endParaRPr>
          </a:p>
        </p:txBody>
      </p:sp>
      <p:cxnSp>
        <p:nvCxnSpPr>
          <p:cNvPr id="16" name="رابط كسهم مستقيم 15">
            <a:extLst>
              <a:ext uri="{FF2B5EF4-FFF2-40B4-BE49-F238E27FC236}">
                <a16:creationId xmlns:a16="http://schemas.microsoft.com/office/drawing/2014/main" id="{4F21687E-F85B-BE47-46CD-FFC64298AB66}"/>
              </a:ext>
            </a:extLst>
          </p:cNvPr>
          <p:cNvCxnSpPr/>
          <p:nvPr/>
        </p:nvCxnSpPr>
        <p:spPr>
          <a:xfrm flipV="1">
            <a:off x="6545694" y="992154"/>
            <a:ext cx="209862" cy="321209"/>
          </a:xfrm>
          <a:prstGeom prst="straightConnector1">
            <a:avLst/>
          </a:prstGeom>
          <a:ln w="38100">
            <a:solidFill>
              <a:srgbClr val="FF0000"/>
            </a:solidFill>
            <a:tailEnd type="triangle"/>
          </a:ln>
        </p:spPr>
        <p:style>
          <a:lnRef idx="3">
            <a:schemeClr val="accent4"/>
          </a:lnRef>
          <a:fillRef idx="0">
            <a:schemeClr val="accent4"/>
          </a:fillRef>
          <a:effectRef idx="2">
            <a:schemeClr val="accent4"/>
          </a:effectRef>
          <a:fontRef idx="minor">
            <a:schemeClr val="tx1"/>
          </a:fontRef>
        </p:style>
      </p:cxnSp>
      <p:sp>
        <p:nvSpPr>
          <p:cNvPr id="17" name="سهم: لأسفل 16">
            <a:extLst>
              <a:ext uri="{FF2B5EF4-FFF2-40B4-BE49-F238E27FC236}">
                <a16:creationId xmlns:a16="http://schemas.microsoft.com/office/drawing/2014/main" id="{7CB1B32D-689B-6676-3E60-168107C6FB73}"/>
              </a:ext>
            </a:extLst>
          </p:cNvPr>
          <p:cNvSpPr/>
          <p:nvPr/>
        </p:nvSpPr>
        <p:spPr>
          <a:xfrm rot="8312747">
            <a:off x="2317151" y="1218601"/>
            <a:ext cx="299803" cy="266622"/>
          </a:xfrm>
          <a:prstGeom prst="downArrow">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endParaRPr lang="ar-SY" b="1">
              <a:ln w="22225">
                <a:solidFill>
                  <a:schemeClr val="accent2"/>
                </a:solidFill>
                <a:prstDash val="solid"/>
              </a:ln>
              <a:solidFill>
                <a:schemeClr val="accent2">
                  <a:lumMod val="40000"/>
                  <a:lumOff val="60000"/>
                </a:schemeClr>
              </a:solidFill>
            </a:endParaRPr>
          </a:p>
        </p:txBody>
      </p:sp>
      <p:sp>
        <p:nvSpPr>
          <p:cNvPr id="19" name="سهم: لليسار واليمين 18">
            <a:extLst>
              <a:ext uri="{FF2B5EF4-FFF2-40B4-BE49-F238E27FC236}">
                <a16:creationId xmlns:a16="http://schemas.microsoft.com/office/drawing/2014/main" id="{B5BA6829-852E-D6E6-F7CF-EB3F30BEE5B7}"/>
              </a:ext>
            </a:extLst>
          </p:cNvPr>
          <p:cNvSpPr/>
          <p:nvPr/>
        </p:nvSpPr>
        <p:spPr>
          <a:xfrm>
            <a:off x="8244590" y="1455153"/>
            <a:ext cx="2371383" cy="369332"/>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20" name="سهم: لأسفل 19">
            <a:extLst>
              <a:ext uri="{FF2B5EF4-FFF2-40B4-BE49-F238E27FC236}">
                <a16:creationId xmlns:a16="http://schemas.microsoft.com/office/drawing/2014/main" id="{0EC63A53-1948-4E98-8425-BAD4C75EEF2B}"/>
              </a:ext>
            </a:extLst>
          </p:cNvPr>
          <p:cNvSpPr/>
          <p:nvPr/>
        </p:nvSpPr>
        <p:spPr>
          <a:xfrm rot="8312747">
            <a:off x="3719874" y="858842"/>
            <a:ext cx="299803" cy="266622"/>
          </a:xfrm>
          <a:prstGeom prst="downArrow">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endParaRPr lang="ar-SY" b="1">
              <a:ln w="22225">
                <a:solidFill>
                  <a:schemeClr val="accent2"/>
                </a:solidFill>
                <a:prstDash val="solid"/>
              </a:ln>
              <a:solidFill>
                <a:schemeClr val="accent2">
                  <a:lumMod val="40000"/>
                  <a:lumOff val="60000"/>
                </a:schemeClr>
              </a:solidFill>
            </a:endParaRPr>
          </a:p>
        </p:txBody>
      </p:sp>
      <p:sp>
        <p:nvSpPr>
          <p:cNvPr id="21" name="مربع نص 20">
            <a:extLst>
              <a:ext uri="{FF2B5EF4-FFF2-40B4-BE49-F238E27FC236}">
                <a16:creationId xmlns:a16="http://schemas.microsoft.com/office/drawing/2014/main" id="{678600D5-45F3-E79A-4485-0AE0C83F69B6}"/>
              </a:ext>
            </a:extLst>
          </p:cNvPr>
          <p:cNvSpPr txBox="1"/>
          <p:nvPr/>
        </p:nvSpPr>
        <p:spPr>
          <a:xfrm>
            <a:off x="8572445" y="1441192"/>
            <a:ext cx="1006270" cy="369332"/>
          </a:xfrm>
          <a:prstGeom prst="rect">
            <a:avLst/>
          </a:prstGeom>
          <a:noFill/>
        </p:spPr>
        <p:txBody>
          <a:bodyPr wrap="square" rtlCol="1">
            <a:spAutoFit/>
          </a:bodyPr>
          <a:lstStyle/>
          <a:p>
            <a:r>
              <a:rPr lang="en-GB" b="1" dirty="0"/>
              <a:t>20 CM</a:t>
            </a:r>
            <a:endParaRPr lang="ar-SY" b="1" dirty="0"/>
          </a:p>
        </p:txBody>
      </p:sp>
      <p:sp>
        <p:nvSpPr>
          <p:cNvPr id="22" name="سهم: لأسفل 21">
            <a:extLst>
              <a:ext uri="{FF2B5EF4-FFF2-40B4-BE49-F238E27FC236}">
                <a16:creationId xmlns:a16="http://schemas.microsoft.com/office/drawing/2014/main" id="{B9C5EBAD-81EE-FBC4-C6C3-FE2FC5D966C9}"/>
              </a:ext>
            </a:extLst>
          </p:cNvPr>
          <p:cNvSpPr/>
          <p:nvPr/>
        </p:nvSpPr>
        <p:spPr>
          <a:xfrm rot="8312747">
            <a:off x="3318074" y="3784416"/>
            <a:ext cx="299803" cy="266622"/>
          </a:xfrm>
          <a:prstGeom prst="downArrow">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endParaRPr lang="ar-SY" b="1">
              <a:ln w="22225">
                <a:solidFill>
                  <a:schemeClr val="accent2"/>
                </a:solidFill>
                <a:prstDash val="solid"/>
              </a:ln>
              <a:solidFill>
                <a:schemeClr val="accent2">
                  <a:lumMod val="40000"/>
                  <a:lumOff val="60000"/>
                </a:schemeClr>
              </a:solidFill>
            </a:endParaRPr>
          </a:p>
        </p:txBody>
      </p:sp>
      <p:pic>
        <p:nvPicPr>
          <p:cNvPr id="23" name="Content Placeholder 5">
            <a:extLst>
              <a:ext uri="{FF2B5EF4-FFF2-40B4-BE49-F238E27FC236}">
                <a16:creationId xmlns:a16="http://schemas.microsoft.com/office/drawing/2014/main" id="{E0DE6234-67F2-8ED0-D20A-9294E947A5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8373153" y="1924751"/>
            <a:ext cx="2417180" cy="3222908"/>
          </a:xfrm>
          <a:prstGeom prst="rect">
            <a:avLst/>
          </a:prstGeom>
        </p:spPr>
      </p:pic>
      <p:sp>
        <p:nvSpPr>
          <p:cNvPr id="26" name="مربع نص 25">
            <a:extLst>
              <a:ext uri="{FF2B5EF4-FFF2-40B4-BE49-F238E27FC236}">
                <a16:creationId xmlns:a16="http://schemas.microsoft.com/office/drawing/2014/main" id="{A3CD29D9-D952-7D50-8E68-65DBF7A64777}"/>
              </a:ext>
            </a:extLst>
          </p:cNvPr>
          <p:cNvSpPr txBox="1"/>
          <p:nvPr/>
        </p:nvSpPr>
        <p:spPr>
          <a:xfrm flipH="1">
            <a:off x="10335645" y="2367620"/>
            <a:ext cx="405986" cy="369332"/>
          </a:xfrm>
          <a:prstGeom prst="rect">
            <a:avLst/>
          </a:prstGeom>
          <a:noFill/>
        </p:spPr>
        <p:txBody>
          <a:bodyPr wrap="square" rtlCol="1">
            <a:spAutoFit/>
          </a:bodyPr>
          <a:lstStyle/>
          <a:p>
            <a:r>
              <a:rPr lang="en-GB" b="1" dirty="0">
                <a:solidFill>
                  <a:schemeClr val="bg1"/>
                </a:solidFill>
              </a:rPr>
              <a:t>F</a:t>
            </a:r>
            <a:endParaRPr lang="ar-SY" b="1" dirty="0">
              <a:solidFill>
                <a:schemeClr val="bg1"/>
              </a:solidFill>
            </a:endParaRPr>
          </a:p>
        </p:txBody>
      </p:sp>
      <p:sp>
        <p:nvSpPr>
          <p:cNvPr id="27" name="مربع نص 26">
            <a:extLst>
              <a:ext uri="{FF2B5EF4-FFF2-40B4-BE49-F238E27FC236}">
                <a16:creationId xmlns:a16="http://schemas.microsoft.com/office/drawing/2014/main" id="{338CCE15-996B-7E69-F281-80538BF7E48F}"/>
              </a:ext>
            </a:extLst>
          </p:cNvPr>
          <p:cNvSpPr txBox="1"/>
          <p:nvPr/>
        </p:nvSpPr>
        <p:spPr>
          <a:xfrm>
            <a:off x="1291146" y="4770840"/>
            <a:ext cx="7281299" cy="2062103"/>
          </a:xfrm>
          <a:prstGeom prst="rect">
            <a:avLst/>
          </a:prstGeom>
          <a:noFill/>
        </p:spPr>
        <p:txBody>
          <a:bodyPr wrap="square" rtlCol="1">
            <a:spAutoFit/>
          </a:bodyPr>
          <a:lstStyle/>
          <a:p>
            <a:pPr algn="l" rtl="0"/>
            <a:r>
              <a:rPr lang="en-US" dirty="0"/>
              <a:t>Figure 6
A- Severed bone boundaries after total tumor removal (broad arrows)
B- The femoral vascular bundle is preserved (small arrow)
C-the </a:t>
            </a:r>
            <a:r>
              <a:rPr lang="en-US" sz="1600" dirty="0"/>
              <a:t>Femoral</a:t>
            </a:r>
            <a:r>
              <a:rPr lang="en-US" sz="2000" dirty="0">
                <a:effectLst/>
                <a:latin typeface="Sakkal Majalla" panose="02000000000000000000" pitchFamily="2" charset="-78"/>
                <a:ea typeface="Calibri" panose="020F0502020204030204" pitchFamily="34" charset="0"/>
                <a:cs typeface="Sakkal Majalla" panose="02000000000000000000" pitchFamily="2" charset="-78"/>
              </a:rPr>
              <a:t> nail retrograde inserted from the knee joint </a:t>
            </a:r>
            <a:r>
              <a:rPr lang="en-US" dirty="0"/>
              <a:t>
D- Bone cement around the Nile and fills the places of bone loss
E- Incision and closure
</a:t>
            </a:r>
            <a:endParaRPr lang="ar-SY" dirty="0"/>
          </a:p>
        </p:txBody>
      </p:sp>
      <p:sp>
        <p:nvSpPr>
          <p:cNvPr id="7" name="سهم: لليمين 6">
            <a:hlinkClick r:id="rId8" action="ppaction://hlinksldjump"/>
            <a:extLst>
              <a:ext uri="{FF2B5EF4-FFF2-40B4-BE49-F238E27FC236}">
                <a16:creationId xmlns:a16="http://schemas.microsoft.com/office/drawing/2014/main" id="{6CE99E52-7B6A-D83C-6691-B773E597698C}"/>
              </a:ext>
            </a:extLst>
          </p:cNvPr>
          <p:cNvSpPr/>
          <p:nvPr/>
        </p:nvSpPr>
        <p:spPr>
          <a:xfrm>
            <a:off x="10635175" y="5303520"/>
            <a:ext cx="970671" cy="450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4" name="عنصر نائب للتذييل 13">
            <a:extLst>
              <a:ext uri="{FF2B5EF4-FFF2-40B4-BE49-F238E27FC236}">
                <a16:creationId xmlns:a16="http://schemas.microsoft.com/office/drawing/2014/main" id="{7DC75BFF-03E9-99CC-FB3D-D72378D57981}"/>
              </a:ext>
            </a:extLst>
          </p:cNvPr>
          <p:cNvSpPr>
            <a:spLocks noGrp="1"/>
          </p:cNvSpPr>
          <p:nvPr>
            <p:ph type="ftr" sz="quarter" idx="11"/>
          </p:nvPr>
        </p:nvSpPr>
        <p:spPr/>
        <p:txBody>
          <a:bodyPr/>
          <a:lstStyle/>
          <a:p>
            <a:r>
              <a:rPr lang="ar-SY"/>
              <a:t>الدكتور عماد الحريري-تقرير حالة</a:t>
            </a:r>
          </a:p>
        </p:txBody>
      </p:sp>
      <p:sp>
        <p:nvSpPr>
          <p:cNvPr id="15" name="عنصر نائب لرقم الشريحة 14">
            <a:extLst>
              <a:ext uri="{FF2B5EF4-FFF2-40B4-BE49-F238E27FC236}">
                <a16:creationId xmlns:a16="http://schemas.microsoft.com/office/drawing/2014/main" id="{A225628D-8B0B-8A9D-8933-9C6AF44EEB3E}"/>
              </a:ext>
            </a:extLst>
          </p:cNvPr>
          <p:cNvSpPr>
            <a:spLocks noGrp="1"/>
          </p:cNvSpPr>
          <p:nvPr>
            <p:ph type="sldNum" sz="quarter" idx="12"/>
          </p:nvPr>
        </p:nvSpPr>
        <p:spPr/>
        <p:txBody>
          <a:bodyPr/>
          <a:lstStyle/>
          <a:p>
            <a:fld id="{5634E967-E299-497B-9872-BC495F7C57D9}" type="slidenum">
              <a:rPr lang="ar-SY" smtClean="0"/>
              <a:t>24</a:t>
            </a:fld>
            <a:endParaRPr lang="ar-SY"/>
          </a:p>
        </p:txBody>
      </p:sp>
    </p:spTree>
    <p:extLst>
      <p:ext uri="{BB962C8B-B14F-4D97-AF65-F5344CB8AC3E}">
        <p14:creationId xmlns:p14="http://schemas.microsoft.com/office/powerpoint/2010/main" val="642678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E3FC150-E29C-A053-C51B-D4EFFCE013F1}"/>
              </a:ext>
            </a:extLst>
          </p:cNvPr>
          <p:cNvSpPr txBox="1"/>
          <p:nvPr/>
        </p:nvSpPr>
        <p:spPr>
          <a:xfrm>
            <a:off x="381038" y="1103309"/>
            <a:ext cx="11467475" cy="4638129"/>
          </a:xfrm>
          <a:prstGeom prst="rect">
            <a:avLst/>
          </a:prstGeom>
          <a:solidFill>
            <a:schemeClr val="accent2">
              <a:lumMod val="20000"/>
              <a:lumOff val="80000"/>
            </a:schemeClr>
          </a:solidFill>
        </p:spPr>
        <p:txBody>
          <a:bodyPr wrap="square">
            <a:spAutoFit/>
          </a:bodyPr>
          <a:lstStyle/>
          <a:p>
            <a:pPr algn="r" rtl="1">
              <a:lnSpc>
                <a:spcPct val="107000"/>
              </a:lnSpc>
              <a:spcAft>
                <a:spcPts val="800"/>
              </a:spcAft>
            </a:pPr>
            <a:r>
              <a:rPr lang="ar-SA" sz="2000" b="1" dirty="0">
                <a:latin typeface="Sakkal Majalla" panose="02000000000000000000" pitchFamily="2" charset="-78"/>
                <a:ea typeface="Calibri" panose="020F0502020204030204" pitchFamily="34" charset="0"/>
                <a:cs typeface="Sakkal Majalla" panose="02000000000000000000" pitchFamily="2" charset="-78"/>
              </a:rPr>
              <a:t>المتابعة بعد الجراحة الأولى :</a:t>
            </a:r>
          </a:p>
          <a:p>
            <a:pPr algn="r" rtl="1">
              <a:lnSpc>
                <a:spcPct val="107000"/>
              </a:lnSpc>
              <a:spcAft>
                <a:spcPts val="800"/>
              </a:spcAft>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بعد الجراحة تم وضع المريض على  </a:t>
            </a:r>
            <a:r>
              <a:rPr lang="en-US" sz="2000" dirty="0" err="1">
                <a:effectLst/>
                <a:latin typeface="Sakkal Majalla" panose="02000000000000000000" pitchFamily="2" charset="-78"/>
                <a:ea typeface="Calibri" panose="020F0502020204030204" pitchFamily="34" charset="0"/>
                <a:cs typeface="Sakkal Majalla" panose="02000000000000000000" pitchFamily="2" charset="-78"/>
              </a:rPr>
              <a:t>clexan</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٤٠ ملغ لمدة ٢٠  يوم</a:t>
            </a:r>
          </a:p>
          <a:p>
            <a:pPr algn="r" rtl="1">
              <a:lnSpc>
                <a:spcPct val="107000"/>
              </a:lnSpc>
              <a:spcAft>
                <a:spcPts val="800"/>
              </a:spcAft>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سمح للمريض بالحركة بعد 3 أيام والمشي بمساعدة عكازات دون الاستناد على الطرف</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ثم بعد شفاء الجرح تم تحويل المريض الى شعبة الاورام لاستكمال العلاج الكيماوي. </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p>
            <a:pPr lvl="0" algn="r" rtl="1">
              <a:lnSpc>
                <a:spcPct val="107000"/>
              </a:lnSpc>
              <a:spcAft>
                <a:spcPts val="800"/>
              </a:spcAft>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صورة الاشعة بعد الجراحة الأولى : </a:t>
            </a:r>
            <a:r>
              <a:rPr lang="ar-SA" sz="2000" i="1" u="sng" dirty="0">
                <a:effectLst/>
                <a:latin typeface="Sakkal Majalla" panose="02000000000000000000" pitchFamily="2" charset="-78"/>
                <a:ea typeface="Calibri" panose="020F0502020204030204" pitchFamily="34" charset="0"/>
                <a:cs typeface="Sakkal Majalla" panose="02000000000000000000" pitchFamily="2" charset="-78"/>
              </a:rPr>
              <a:t>الشكل (7)</a:t>
            </a:r>
          </a:p>
          <a:p>
            <a:pPr lvl="0" algn="l" rtl="0">
              <a:lnSpc>
                <a:spcPct val="107000"/>
              </a:lnSpc>
              <a:spcAft>
                <a:spcPts val="800"/>
              </a:spcAft>
            </a:pPr>
            <a:r>
              <a:rPr lang="en-US" sz="2400" b="1" u="sng" dirty="0">
                <a:effectLst/>
                <a:latin typeface="Sakkal Majalla" panose="02000000000000000000" pitchFamily="2" charset="-78"/>
                <a:ea typeface="Calibri" panose="020F0502020204030204" pitchFamily="34" charset="0"/>
                <a:cs typeface="Sakkal Majalla" panose="02000000000000000000" pitchFamily="2" charset="-78"/>
              </a:rPr>
              <a:t>Follow-up after the first surgery:</a:t>
            </a:r>
            <a:r>
              <a:rPr lang="en-US" sz="2400" dirty="0">
                <a:effectLst/>
                <a:latin typeface="Sakkal Majalla" panose="02000000000000000000" pitchFamily="2" charset="-78"/>
                <a:ea typeface="Calibri" panose="020F0502020204030204" pitchFamily="34" charset="0"/>
                <a:cs typeface="Sakkal Majalla" panose="02000000000000000000" pitchFamily="2" charset="-78"/>
              </a:rPr>
              <a:t>
After surgery, the patient was placed on </a:t>
            </a:r>
            <a:r>
              <a:rPr lang="en-US" sz="2400" dirty="0" err="1">
                <a:effectLst/>
                <a:latin typeface="Sakkal Majalla" panose="02000000000000000000" pitchFamily="2" charset="-78"/>
                <a:ea typeface="Calibri" panose="020F0502020204030204" pitchFamily="34" charset="0"/>
                <a:cs typeface="Sakkal Majalla" panose="02000000000000000000" pitchFamily="2" charset="-78"/>
              </a:rPr>
              <a:t>Clexan</a:t>
            </a:r>
            <a:r>
              <a:rPr lang="en-US" sz="2400" dirty="0">
                <a:effectLst/>
                <a:latin typeface="Sakkal Majalla" panose="02000000000000000000" pitchFamily="2" charset="-78"/>
                <a:ea typeface="Calibri" panose="020F0502020204030204" pitchFamily="34" charset="0"/>
                <a:cs typeface="Sakkal Majalla" panose="02000000000000000000" pitchFamily="2" charset="-78"/>
              </a:rPr>
              <a:t> 40 mg for 20 days.
The patient was allowed to move after 3 days and walk with the help of crutches without based on the limb
Then, after the wound healed, the patient was transferred to the Oncology department  to beginning  chemotherapy. 
X-ray image after the first surgery: Figure (7)</a:t>
            </a:r>
            <a:endParaRPr lang="ar-SA" sz="20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5" name="مربع نص 4">
            <a:extLst>
              <a:ext uri="{FF2B5EF4-FFF2-40B4-BE49-F238E27FC236}">
                <a16:creationId xmlns:a16="http://schemas.microsoft.com/office/drawing/2014/main" id="{DB9C85CB-3413-3B2C-94D3-ACAD72AA7BEF}"/>
              </a:ext>
            </a:extLst>
          </p:cNvPr>
          <p:cNvSpPr txBox="1"/>
          <p:nvPr/>
        </p:nvSpPr>
        <p:spPr>
          <a:xfrm>
            <a:off x="5750169" y="276920"/>
            <a:ext cx="6098344" cy="421654"/>
          </a:xfrm>
          <a:prstGeom prst="rect">
            <a:avLst/>
          </a:prstGeom>
          <a:noFill/>
        </p:spPr>
        <p:txBody>
          <a:bodyPr wrap="square">
            <a:spAutoFit/>
          </a:bodyPr>
          <a:lstStyle/>
          <a:p>
            <a:pPr algn="r" rtl="1">
              <a:lnSpc>
                <a:spcPct val="107000"/>
              </a:lnSpc>
              <a:spcAft>
                <a:spcPts val="800"/>
              </a:spcAft>
            </a:pPr>
            <a:r>
              <a:rPr lang="ar-SA"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الخطوة </a:t>
            </a:r>
            <a:r>
              <a:rPr lang="en-US"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6</a:t>
            </a:r>
            <a:r>
              <a:rPr lang="ar-SA"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 كيف تم علاج المريض؟</a:t>
            </a:r>
            <a:endParaRPr lang="en-US"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عنصر نائب للتذييل 1">
            <a:extLst>
              <a:ext uri="{FF2B5EF4-FFF2-40B4-BE49-F238E27FC236}">
                <a16:creationId xmlns:a16="http://schemas.microsoft.com/office/drawing/2014/main" id="{EE5DDE15-368D-00F3-40EF-8C633B1F0135}"/>
              </a:ext>
            </a:extLst>
          </p:cNvPr>
          <p:cNvSpPr>
            <a:spLocks noGrp="1"/>
          </p:cNvSpPr>
          <p:nvPr>
            <p:ph type="ftr" sz="quarter" idx="11"/>
          </p:nvPr>
        </p:nvSpPr>
        <p:spPr/>
        <p:txBody>
          <a:bodyPr/>
          <a:lstStyle/>
          <a:p>
            <a:r>
              <a:rPr lang="ar-SY"/>
              <a:t>الدكتور عماد الحريري-تقرير حالة</a:t>
            </a:r>
          </a:p>
        </p:txBody>
      </p:sp>
      <p:sp>
        <p:nvSpPr>
          <p:cNvPr id="4" name="عنصر نائب لرقم الشريحة 3">
            <a:extLst>
              <a:ext uri="{FF2B5EF4-FFF2-40B4-BE49-F238E27FC236}">
                <a16:creationId xmlns:a16="http://schemas.microsoft.com/office/drawing/2014/main" id="{43C4213C-CF5D-F739-E42B-184BE4753BC5}"/>
              </a:ext>
            </a:extLst>
          </p:cNvPr>
          <p:cNvSpPr>
            <a:spLocks noGrp="1"/>
          </p:cNvSpPr>
          <p:nvPr>
            <p:ph type="sldNum" sz="quarter" idx="12"/>
          </p:nvPr>
        </p:nvSpPr>
        <p:spPr/>
        <p:txBody>
          <a:bodyPr/>
          <a:lstStyle/>
          <a:p>
            <a:fld id="{5634E967-E299-497B-9872-BC495F7C57D9}" type="slidenum">
              <a:rPr lang="ar-SY" smtClean="0"/>
              <a:t>25</a:t>
            </a:fld>
            <a:endParaRPr lang="ar-SY"/>
          </a:p>
        </p:txBody>
      </p:sp>
    </p:spTree>
    <p:extLst>
      <p:ext uri="{BB962C8B-B14F-4D97-AF65-F5344CB8AC3E}">
        <p14:creationId xmlns:p14="http://schemas.microsoft.com/office/powerpoint/2010/main" val="2444976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081" y="111456"/>
            <a:ext cx="7784068" cy="4387649"/>
          </a:xfrm>
        </p:spPr>
      </p:pic>
      <p:sp>
        <p:nvSpPr>
          <p:cNvPr id="5" name="مربع نص 4">
            <a:extLst>
              <a:ext uri="{FF2B5EF4-FFF2-40B4-BE49-F238E27FC236}">
                <a16:creationId xmlns:a16="http://schemas.microsoft.com/office/drawing/2014/main" id="{940E04D9-61C8-B6F0-78DC-F10BC66ABE09}"/>
              </a:ext>
            </a:extLst>
          </p:cNvPr>
          <p:cNvSpPr txBox="1"/>
          <p:nvPr/>
        </p:nvSpPr>
        <p:spPr>
          <a:xfrm>
            <a:off x="2057401" y="4552719"/>
            <a:ext cx="6093500" cy="400110"/>
          </a:xfrm>
          <a:prstGeom prst="rect">
            <a:avLst/>
          </a:prstGeom>
          <a:noFill/>
        </p:spPr>
        <p:txBody>
          <a:bodyPr wrap="square">
            <a:spAutoFit/>
          </a:bodyPr>
          <a:lstStyle/>
          <a:p>
            <a:pPr algn="l" rtl="0"/>
            <a:r>
              <a:rPr lang="en-US" sz="2000" b="1" i="1" u="sng" dirty="0">
                <a:latin typeface="Sakkal Majalla" panose="02000000000000000000" pitchFamily="2" charset="-78"/>
                <a:ea typeface="Calibri" panose="020F0502020204030204" pitchFamily="34" charset="0"/>
                <a:cs typeface="Sakkal Majalla" panose="02000000000000000000" pitchFamily="2" charset="-78"/>
              </a:rPr>
              <a:t>Figure (7) </a:t>
            </a:r>
            <a:r>
              <a:rPr lang="en-US" sz="2000" dirty="0">
                <a:latin typeface="Sakkal Majalla" panose="02000000000000000000" pitchFamily="2" charset="-78"/>
                <a:ea typeface="Calibri" panose="020F0502020204030204" pitchFamily="34" charset="0"/>
                <a:cs typeface="Sakkal Majalla" panose="02000000000000000000" pitchFamily="2" charset="-78"/>
              </a:rPr>
              <a:t>X-ray </a:t>
            </a:r>
            <a:r>
              <a:rPr lang="en-US" sz="2000" dirty="0">
                <a:effectLst/>
                <a:latin typeface="Sakkal Majalla" panose="02000000000000000000" pitchFamily="2" charset="-78"/>
                <a:ea typeface="Calibri" panose="020F0502020204030204" pitchFamily="34" charset="0"/>
                <a:cs typeface="Sakkal Majalla" panose="02000000000000000000" pitchFamily="2" charset="-78"/>
              </a:rPr>
              <a:t>image after the first surgery</a:t>
            </a:r>
            <a:endParaRPr lang="ar-SY" sz="2000" dirty="0"/>
          </a:p>
        </p:txBody>
      </p:sp>
      <p:sp>
        <p:nvSpPr>
          <p:cNvPr id="2" name="سهم: لليمين 1">
            <a:hlinkClick r:id="rId3" action="ppaction://hlinksldjump"/>
            <a:extLst>
              <a:ext uri="{FF2B5EF4-FFF2-40B4-BE49-F238E27FC236}">
                <a16:creationId xmlns:a16="http://schemas.microsoft.com/office/drawing/2014/main" id="{C724BA5B-C315-FF30-DA24-8F0994D786FD}"/>
              </a:ext>
            </a:extLst>
          </p:cNvPr>
          <p:cNvSpPr/>
          <p:nvPr/>
        </p:nvSpPr>
        <p:spPr>
          <a:xfrm>
            <a:off x="10635175" y="5303520"/>
            <a:ext cx="970671" cy="450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 name="عنصر نائب للتذييل 2">
            <a:extLst>
              <a:ext uri="{FF2B5EF4-FFF2-40B4-BE49-F238E27FC236}">
                <a16:creationId xmlns:a16="http://schemas.microsoft.com/office/drawing/2014/main" id="{6E311C49-55E7-DD8A-4B9B-E552087D911A}"/>
              </a:ext>
            </a:extLst>
          </p:cNvPr>
          <p:cNvSpPr>
            <a:spLocks noGrp="1"/>
          </p:cNvSpPr>
          <p:nvPr>
            <p:ph type="ftr" sz="quarter" idx="11"/>
          </p:nvPr>
        </p:nvSpPr>
        <p:spPr/>
        <p:txBody>
          <a:bodyPr/>
          <a:lstStyle/>
          <a:p>
            <a:r>
              <a:rPr lang="ar-SY"/>
              <a:t>الدكتور عماد الحريري-تقرير حالة</a:t>
            </a:r>
          </a:p>
        </p:txBody>
      </p:sp>
      <p:sp>
        <p:nvSpPr>
          <p:cNvPr id="6" name="عنصر نائب لرقم الشريحة 5">
            <a:extLst>
              <a:ext uri="{FF2B5EF4-FFF2-40B4-BE49-F238E27FC236}">
                <a16:creationId xmlns:a16="http://schemas.microsoft.com/office/drawing/2014/main" id="{3F7643DD-C23C-B294-D64A-807527172FA9}"/>
              </a:ext>
            </a:extLst>
          </p:cNvPr>
          <p:cNvSpPr>
            <a:spLocks noGrp="1"/>
          </p:cNvSpPr>
          <p:nvPr>
            <p:ph type="sldNum" sz="quarter" idx="12"/>
          </p:nvPr>
        </p:nvSpPr>
        <p:spPr/>
        <p:txBody>
          <a:bodyPr/>
          <a:lstStyle/>
          <a:p>
            <a:fld id="{5634E967-E299-497B-9872-BC495F7C57D9}" type="slidenum">
              <a:rPr lang="ar-SY" smtClean="0"/>
              <a:t>26</a:t>
            </a:fld>
            <a:endParaRPr lang="ar-SY"/>
          </a:p>
        </p:txBody>
      </p:sp>
    </p:spTree>
    <p:extLst>
      <p:ext uri="{BB962C8B-B14F-4D97-AF65-F5344CB8AC3E}">
        <p14:creationId xmlns:p14="http://schemas.microsoft.com/office/powerpoint/2010/main" val="1677619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E3FC150-E29C-A053-C51B-D4EFFCE013F1}"/>
              </a:ext>
            </a:extLst>
          </p:cNvPr>
          <p:cNvSpPr txBox="1"/>
          <p:nvPr/>
        </p:nvSpPr>
        <p:spPr>
          <a:xfrm>
            <a:off x="343488" y="698574"/>
            <a:ext cx="11505026" cy="2769284"/>
          </a:xfrm>
          <a:prstGeom prst="rect">
            <a:avLst/>
          </a:prstGeom>
          <a:solidFill>
            <a:schemeClr val="accent2">
              <a:lumMod val="20000"/>
              <a:lumOff val="80000"/>
            </a:schemeClr>
          </a:solidFill>
        </p:spPr>
        <p:txBody>
          <a:bodyPr wrap="square">
            <a:spAutoFit/>
          </a:bodyPr>
          <a:lstStyle/>
          <a:p>
            <a:pPr algn="r" rtl="1">
              <a:lnSpc>
                <a:spcPct val="107000"/>
              </a:lnSpc>
              <a:spcAft>
                <a:spcPts val="800"/>
              </a:spcAft>
            </a:pPr>
            <a:r>
              <a:rPr lang="ar-SA" sz="1800" dirty="0">
                <a:effectLst/>
                <a:latin typeface="Calibri" panose="020F0502020204030204" pitchFamily="34" charset="0"/>
                <a:ea typeface="Calibri" panose="020F0502020204030204" pitchFamily="34" charset="0"/>
                <a:cs typeface="Times New Roman" panose="02020603050405020304" pitchFamily="18" charset="0"/>
              </a:rPr>
              <a:t> </a:t>
            </a:r>
            <a:r>
              <a:rPr lang="ar-SA" sz="1800" b="1" dirty="0">
                <a:effectLst/>
                <a:latin typeface="Calibri" panose="020F0502020204030204" pitchFamily="34" charset="0"/>
                <a:ea typeface="Calibri" panose="020F0502020204030204" pitchFamily="34" charset="0"/>
                <a:cs typeface="Times New Roman" panose="02020603050405020304" pitchFamily="18" charset="0"/>
              </a:rPr>
              <a:t>المتابعة بعد الجراحة الأولى :</a:t>
            </a:r>
          </a:p>
          <a:p>
            <a:pPr algn="r" rtl="1">
              <a:lnSpc>
                <a:spcPct val="107000"/>
              </a:lnSpc>
              <a:spcAft>
                <a:spcPts val="800"/>
              </a:spcAft>
            </a:pPr>
            <a:r>
              <a:rPr lang="ar-SA" sz="1800" dirty="0">
                <a:effectLst/>
                <a:latin typeface="Calibri" panose="020F0502020204030204" pitchFamily="34" charset="0"/>
                <a:ea typeface="Calibri" panose="020F0502020204030204" pitchFamily="34" charset="0"/>
                <a:cs typeface="Times New Roman" panose="02020603050405020304" pitchFamily="18" charset="0"/>
              </a:rPr>
              <a:t>تم ارسال القطعة العظمية كاملة الى مخبر التشريح المرضي للدراسة النسيجية ( </a:t>
            </a:r>
            <a:r>
              <a:rPr lang="ar-SA" sz="1800" b="1" i="1" u="sng" dirty="0">
                <a:effectLst/>
                <a:latin typeface="Calibri" panose="020F0502020204030204" pitchFamily="34" charset="0"/>
                <a:ea typeface="Calibri" panose="020F0502020204030204" pitchFamily="34" charset="0"/>
                <a:cs typeface="Times New Roman" panose="02020603050405020304" pitchFamily="18" charset="0"/>
              </a:rPr>
              <a:t>الشكل 8</a:t>
            </a:r>
            <a:r>
              <a:rPr lang="ar-S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SA" sz="1800" dirty="0">
                <a:effectLst/>
                <a:latin typeface="Calibri" panose="020F0502020204030204" pitchFamily="34" charset="0"/>
                <a:ea typeface="Calibri" panose="020F0502020204030204" pitchFamily="34" charset="0"/>
                <a:cs typeface="Times New Roman" panose="02020603050405020304" pitchFamily="18" charset="0"/>
              </a:rPr>
              <a:t>كانت نتيجة التشريح المرضي للورم </a:t>
            </a:r>
            <a:r>
              <a:rPr lang="ar-SA" sz="1800" dirty="0" err="1">
                <a:effectLst/>
                <a:latin typeface="Calibri" panose="020F0502020204030204" pitchFamily="34" charset="0"/>
                <a:ea typeface="Calibri" panose="020F0502020204030204" pitchFamily="34" charset="0"/>
                <a:cs typeface="Times New Roman" panose="02020603050405020304" pitchFamily="18" charset="0"/>
              </a:rPr>
              <a:t>المستاصل</a:t>
            </a:r>
            <a:r>
              <a:rPr lang="ar-SA" sz="1800" dirty="0">
                <a:effectLst/>
                <a:latin typeface="Calibri" panose="020F0502020204030204" pitchFamily="34" charset="0"/>
                <a:ea typeface="Calibri" panose="020F0502020204030204" pitchFamily="34" charset="0"/>
                <a:cs typeface="Times New Roman" panose="02020603050405020304" pitchFamily="18" charset="0"/>
              </a:rPr>
              <a:t> </a:t>
            </a:r>
            <a:r>
              <a:rPr lang="ar-SA" sz="1800" dirty="0">
                <a:effectLst/>
                <a:latin typeface="Calibri" panose="020F0502020204030204" pitchFamily="34" charset="0"/>
                <a:ea typeface="Calibri" panose="020F0502020204030204" pitchFamily="34" charset="0"/>
                <a:cs typeface="Calibri" panose="020F0502020204030204" pitchFamily="34" charset="0"/>
              </a:rPr>
              <a:t>:</a:t>
            </a:r>
            <a:endParaRPr lang="ar-SY"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ar-SY" b="1" u="sng" dirty="0">
                <a:latin typeface="Calibri" panose="020F0502020204030204" pitchFamily="34" charset="0"/>
                <a:ea typeface="Calibri" panose="020F0502020204030204" pitchFamily="34" charset="0"/>
                <a:cs typeface="Times New Roman" panose="02020603050405020304" pitchFamily="18" charset="0"/>
              </a:rPr>
              <a:t>النتيجة</a:t>
            </a:r>
            <a:r>
              <a:rPr lang="ar-SY" dirty="0">
                <a:latin typeface="Calibri" panose="020F0502020204030204" pitchFamily="34" charset="0"/>
                <a:ea typeface="Calibri" panose="020F0502020204030204" pitchFamily="34" charset="0"/>
                <a:cs typeface="Calibri" panose="020F0502020204030204" pitchFamily="34" charset="0"/>
              </a:rPr>
              <a:t> : </a:t>
            </a:r>
            <a:r>
              <a:rPr lang="en-US" dirty="0">
                <a:latin typeface="Calibri" panose="020F0502020204030204" pitchFamily="34" charset="0"/>
                <a:ea typeface="Calibri" panose="020F0502020204030204" pitchFamily="34" charset="0"/>
                <a:cs typeface="Calibri" panose="020F0502020204030204" pitchFamily="34" charset="0"/>
              </a:rPr>
              <a:t>High grade fibroblastic osteosarcoma</a:t>
            </a:r>
          </a:p>
          <a:p>
            <a:pPr algn="l" rtl="0">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The entire bone fragment was sent to the pathological anatomy laboratory for histological study.
The result of the pathological autopsy of the excision tumor: Result: High grade fibroblastic osteosarcoma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ربع نص 4">
            <a:extLst>
              <a:ext uri="{FF2B5EF4-FFF2-40B4-BE49-F238E27FC236}">
                <a16:creationId xmlns:a16="http://schemas.microsoft.com/office/drawing/2014/main" id="{DB9C85CB-3413-3B2C-94D3-ACAD72AA7BEF}"/>
              </a:ext>
            </a:extLst>
          </p:cNvPr>
          <p:cNvSpPr txBox="1"/>
          <p:nvPr/>
        </p:nvSpPr>
        <p:spPr>
          <a:xfrm>
            <a:off x="5750169" y="276920"/>
            <a:ext cx="6098344" cy="421654"/>
          </a:xfrm>
          <a:prstGeom prst="rect">
            <a:avLst/>
          </a:prstGeom>
          <a:noFill/>
        </p:spPr>
        <p:txBody>
          <a:bodyPr wrap="square">
            <a:spAutoFit/>
          </a:bodyPr>
          <a:lstStyle/>
          <a:p>
            <a:pPr algn="r" rtl="1">
              <a:lnSpc>
                <a:spcPct val="107000"/>
              </a:lnSpc>
              <a:spcAft>
                <a:spcPts val="800"/>
              </a:spcAft>
            </a:pPr>
            <a:r>
              <a:rPr lang="ar-SA"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الخطوة </a:t>
            </a:r>
            <a:r>
              <a:rPr lang="en-US"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6</a:t>
            </a:r>
            <a:r>
              <a:rPr lang="ar-SA"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 كيف تم علاج المريض؟</a:t>
            </a:r>
            <a:endParaRPr lang="en-US"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endParaRPr>
          </a:p>
        </p:txBody>
      </p:sp>
      <p:pic>
        <p:nvPicPr>
          <p:cNvPr id="4" name="صورة 3">
            <a:extLst>
              <a:ext uri="{FF2B5EF4-FFF2-40B4-BE49-F238E27FC236}">
                <a16:creationId xmlns:a16="http://schemas.microsoft.com/office/drawing/2014/main" id="{98ACBBB3-63BA-56ED-888D-81261A42D560}"/>
              </a:ext>
            </a:extLst>
          </p:cNvPr>
          <p:cNvPicPr>
            <a:picLocks noChangeAspect="1"/>
          </p:cNvPicPr>
          <p:nvPr/>
        </p:nvPicPr>
        <p:blipFill>
          <a:blip r:embed="rId2"/>
          <a:stretch>
            <a:fillRect/>
          </a:stretch>
        </p:blipFill>
        <p:spPr>
          <a:xfrm>
            <a:off x="3628562" y="3271076"/>
            <a:ext cx="4934876" cy="3586924"/>
          </a:xfrm>
          <a:prstGeom prst="rect">
            <a:avLst/>
          </a:prstGeom>
        </p:spPr>
      </p:pic>
      <p:sp>
        <p:nvSpPr>
          <p:cNvPr id="2" name="عنصر نائب للتذييل 1">
            <a:extLst>
              <a:ext uri="{FF2B5EF4-FFF2-40B4-BE49-F238E27FC236}">
                <a16:creationId xmlns:a16="http://schemas.microsoft.com/office/drawing/2014/main" id="{F9C3ED5C-FCD1-044E-58ED-BC274879D200}"/>
              </a:ext>
            </a:extLst>
          </p:cNvPr>
          <p:cNvSpPr>
            <a:spLocks noGrp="1"/>
          </p:cNvSpPr>
          <p:nvPr>
            <p:ph type="ftr" sz="quarter" idx="11"/>
          </p:nvPr>
        </p:nvSpPr>
        <p:spPr/>
        <p:txBody>
          <a:bodyPr/>
          <a:lstStyle/>
          <a:p>
            <a:r>
              <a:rPr lang="ar-SY"/>
              <a:t>الدكتور عماد الحريري-تقرير حالة</a:t>
            </a:r>
          </a:p>
        </p:txBody>
      </p:sp>
      <p:sp>
        <p:nvSpPr>
          <p:cNvPr id="6" name="عنصر نائب لرقم الشريحة 5">
            <a:extLst>
              <a:ext uri="{FF2B5EF4-FFF2-40B4-BE49-F238E27FC236}">
                <a16:creationId xmlns:a16="http://schemas.microsoft.com/office/drawing/2014/main" id="{A7A614F8-0C80-5F77-57CB-7AFDADF1044B}"/>
              </a:ext>
            </a:extLst>
          </p:cNvPr>
          <p:cNvSpPr>
            <a:spLocks noGrp="1"/>
          </p:cNvSpPr>
          <p:nvPr>
            <p:ph type="sldNum" sz="quarter" idx="12"/>
          </p:nvPr>
        </p:nvSpPr>
        <p:spPr/>
        <p:txBody>
          <a:bodyPr/>
          <a:lstStyle/>
          <a:p>
            <a:fld id="{5634E967-E299-497B-9872-BC495F7C57D9}" type="slidenum">
              <a:rPr lang="ar-SY" smtClean="0"/>
              <a:t>27</a:t>
            </a:fld>
            <a:endParaRPr lang="ar-SY"/>
          </a:p>
        </p:txBody>
      </p:sp>
    </p:spTree>
    <p:extLst>
      <p:ext uri="{BB962C8B-B14F-4D97-AF65-F5344CB8AC3E}">
        <p14:creationId xmlns:p14="http://schemas.microsoft.com/office/powerpoint/2010/main" val="813223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6647" y="286603"/>
            <a:ext cx="6650181" cy="943681"/>
          </a:xfrm>
        </p:spPr>
        <p:txBody>
          <a:bodyPr>
            <a:normAutofit/>
          </a:bodyPr>
          <a:lstStyle/>
          <a:p>
            <a:pPr algn="l" rtl="0"/>
            <a:r>
              <a:rPr lang="en-US"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Postoperative biopsy</a:t>
            </a:r>
            <a:endParaRPr lang="ar-SY" sz="4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TextBox 2"/>
          <p:cNvSpPr txBox="1"/>
          <p:nvPr/>
        </p:nvSpPr>
        <p:spPr>
          <a:xfrm>
            <a:off x="5203885" y="1002026"/>
            <a:ext cx="5501629" cy="3785652"/>
          </a:xfrm>
          <a:prstGeom prst="rect">
            <a:avLst/>
          </a:prstGeom>
          <a:noFill/>
        </p:spPr>
        <p:txBody>
          <a:bodyPr wrap="square" rtlCol="1">
            <a:spAutoFit/>
          </a:bodyPr>
          <a:lstStyle/>
          <a:p>
            <a:pPr algn="l" rtl="0"/>
            <a:r>
              <a:rPr lang="en-US" sz="2000" dirty="0">
                <a:latin typeface="Sakkal Majalla" panose="02000000000000000000" pitchFamily="2" charset="-78"/>
                <a:cs typeface="Sakkal Majalla" panose="02000000000000000000" pitchFamily="2" charset="-78"/>
              </a:rPr>
              <a:t>Figure (8 ) Postoperative biopsy</a:t>
            </a:r>
          </a:p>
          <a:p>
            <a:pPr algn="l" rtl="0"/>
            <a:r>
              <a:rPr lang="en-US" sz="2000" dirty="0">
                <a:latin typeface="Sakkal Majalla" panose="02000000000000000000" pitchFamily="2" charset="-78"/>
                <a:cs typeface="Sakkal Majalla" panose="02000000000000000000" pitchFamily="2" charset="-78"/>
              </a:rPr>
              <a:t>Macroscopic: Tumor removal of the right thigh – the sample consists of a 20 cm long piece of bone with surrounding muscle and adipose tissue
Macroscopic section: A tumor mass is seen within the bone and seeps into the surrounding tissues with a length of 13 cm / 2.5 cm away from the edge of the upper cut and 4.5 cm from the lower edge 
Result: High grade fibroblastic osteosarcoma
The tumor measures 13 cm in length
The tumor leachates with muscle tissue and surrounding fat
Surgical cutting edges intact Morgan -
</a:t>
            </a:r>
            <a:endParaRPr lang="ar-SY" sz="3200" dirty="0">
              <a:latin typeface="Sakkal Majalla" panose="02000000000000000000" pitchFamily="2" charset="-78"/>
              <a:cs typeface="Sakkal Majalla" panose="02000000000000000000" pitchFamily="2" charset="-78"/>
            </a:endParaRPr>
          </a:p>
        </p:txBody>
      </p:sp>
      <p:pic>
        <p:nvPicPr>
          <p:cNvPr id="9" name="صورة 8">
            <a:extLst>
              <a:ext uri="{FF2B5EF4-FFF2-40B4-BE49-F238E27FC236}">
                <a16:creationId xmlns:a16="http://schemas.microsoft.com/office/drawing/2014/main" id="{D073F4DC-E670-9B95-9F47-1E76B1D651E9}"/>
              </a:ext>
            </a:extLst>
          </p:cNvPr>
          <p:cNvPicPr>
            <a:picLocks noChangeAspect="1"/>
          </p:cNvPicPr>
          <p:nvPr/>
        </p:nvPicPr>
        <p:blipFill>
          <a:blip r:embed="rId2"/>
          <a:stretch>
            <a:fillRect/>
          </a:stretch>
        </p:blipFill>
        <p:spPr>
          <a:xfrm>
            <a:off x="155172" y="589790"/>
            <a:ext cx="4934876" cy="3586924"/>
          </a:xfrm>
          <a:prstGeom prst="rect">
            <a:avLst/>
          </a:prstGeom>
        </p:spPr>
      </p:pic>
      <p:sp>
        <p:nvSpPr>
          <p:cNvPr id="10" name="مربع نص 9">
            <a:extLst>
              <a:ext uri="{FF2B5EF4-FFF2-40B4-BE49-F238E27FC236}">
                <a16:creationId xmlns:a16="http://schemas.microsoft.com/office/drawing/2014/main" id="{95BED503-59AF-C58D-D177-BAB899C12A0E}"/>
              </a:ext>
            </a:extLst>
          </p:cNvPr>
          <p:cNvSpPr txBox="1"/>
          <p:nvPr/>
        </p:nvSpPr>
        <p:spPr>
          <a:xfrm>
            <a:off x="1084470" y="286603"/>
            <a:ext cx="1149064" cy="369332"/>
          </a:xfrm>
          <a:prstGeom prst="rect">
            <a:avLst/>
          </a:prstGeom>
          <a:noFill/>
        </p:spPr>
        <p:txBody>
          <a:bodyPr wrap="square" rtlCol="1">
            <a:spAutoFit/>
          </a:bodyPr>
          <a:lstStyle/>
          <a:p>
            <a:pPr algn="l" rtl="0"/>
            <a:r>
              <a:rPr lang="en-US" b="1" i="1" u="sng" dirty="0"/>
              <a:t>Figure 8</a:t>
            </a:r>
            <a:endParaRPr lang="ar-SY" b="1" i="1" u="sng" dirty="0"/>
          </a:p>
        </p:txBody>
      </p:sp>
      <p:sp>
        <p:nvSpPr>
          <p:cNvPr id="4" name="مربع نص 3">
            <a:extLst>
              <a:ext uri="{FF2B5EF4-FFF2-40B4-BE49-F238E27FC236}">
                <a16:creationId xmlns:a16="http://schemas.microsoft.com/office/drawing/2014/main" id="{4DC1B579-75D0-646C-7C37-603EA3982095}"/>
              </a:ext>
            </a:extLst>
          </p:cNvPr>
          <p:cNvSpPr txBox="1"/>
          <p:nvPr/>
        </p:nvSpPr>
        <p:spPr>
          <a:xfrm>
            <a:off x="419081" y="4671547"/>
            <a:ext cx="11353838" cy="2368854"/>
          </a:xfrm>
          <a:prstGeom prst="rect">
            <a:avLst/>
          </a:prstGeom>
          <a:noFill/>
        </p:spPr>
        <p:txBody>
          <a:bodyPr wrap="square">
            <a:spAutoFit/>
          </a:bodyPr>
          <a:lstStyle/>
          <a:p>
            <a:pPr algn="r" rtl="1">
              <a:lnSpc>
                <a:spcPct val="107000"/>
              </a:lnSpc>
              <a:spcAft>
                <a:spcPts val="800"/>
              </a:spcAft>
            </a:pPr>
            <a:r>
              <a:rPr lang="ar-SY" sz="1800" b="1" u="sng" dirty="0">
                <a:effectLst/>
                <a:latin typeface="Calibri" panose="020F0502020204030204" pitchFamily="34" charset="0"/>
                <a:ea typeface="Calibri" panose="020F0502020204030204" pitchFamily="34" charset="0"/>
                <a:cs typeface="Times New Roman" panose="02020603050405020304" pitchFamily="18" charset="0"/>
              </a:rPr>
              <a:t>عيانيا</a:t>
            </a:r>
            <a:r>
              <a:rPr lang="ar-SY" sz="1800" b="1" u="sng" dirty="0">
                <a:effectLst/>
                <a:latin typeface="Calibri" panose="020F0502020204030204" pitchFamily="34" charset="0"/>
                <a:ea typeface="Calibri" panose="020F0502020204030204" pitchFamily="34" charset="0"/>
                <a:cs typeface="Calibri" panose="020F0502020204030204" pitchFamily="34" charset="0"/>
              </a:rPr>
              <a:t>: </a:t>
            </a:r>
            <a:r>
              <a:rPr lang="ar-SY" sz="1800" dirty="0">
                <a:effectLst/>
                <a:latin typeface="Calibri" panose="020F0502020204030204" pitchFamily="34" charset="0"/>
                <a:ea typeface="Calibri" panose="020F0502020204030204" pitchFamily="34" charset="0"/>
                <a:cs typeface="Times New Roman" panose="02020603050405020304" pitchFamily="18" charset="0"/>
              </a:rPr>
              <a:t>استئصال ورم من الفخذ الأيمن </a:t>
            </a:r>
            <a:r>
              <a:rPr lang="ar-SY" sz="1800" dirty="0">
                <a:effectLst/>
                <a:latin typeface="Calibri" panose="020F0502020204030204" pitchFamily="34" charset="0"/>
                <a:ea typeface="Calibri" panose="020F0502020204030204" pitchFamily="34" charset="0"/>
                <a:cs typeface="Calibri" panose="020F0502020204030204" pitchFamily="34" charset="0"/>
              </a:rPr>
              <a:t>–</a:t>
            </a:r>
            <a:r>
              <a:rPr lang="ar-SY" sz="1800" dirty="0">
                <a:effectLst/>
                <a:latin typeface="Calibri" panose="020F0502020204030204" pitchFamily="34" charset="0"/>
                <a:ea typeface="Calibri" panose="020F0502020204030204" pitchFamily="34" charset="0"/>
                <a:cs typeface="Times New Roman" panose="02020603050405020304" pitchFamily="18" charset="0"/>
              </a:rPr>
              <a:t>العينة </a:t>
            </a:r>
            <a:r>
              <a:rPr lang="ar-SY" sz="1800" dirty="0" err="1">
                <a:effectLst/>
                <a:latin typeface="Calibri" panose="020F0502020204030204" pitchFamily="34" charset="0"/>
                <a:ea typeface="Calibri" panose="020F0502020204030204" pitchFamily="34" charset="0"/>
                <a:cs typeface="Times New Roman" panose="02020603050405020304" pitchFamily="18" charset="0"/>
              </a:rPr>
              <a:t>تتالف</a:t>
            </a:r>
            <a:r>
              <a:rPr lang="ar-SY" sz="1800" dirty="0">
                <a:effectLst/>
                <a:latin typeface="Calibri" panose="020F0502020204030204" pitchFamily="34" charset="0"/>
                <a:ea typeface="Calibri" panose="020F0502020204030204" pitchFamily="34" charset="0"/>
                <a:cs typeface="Times New Roman" panose="02020603050405020304" pitchFamily="18" charset="0"/>
              </a:rPr>
              <a:t> من قطعة عظم بطول </a:t>
            </a:r>
            <a:r>
              <a:rPr lang="ar-SY" sz="1800" dirty="0">
                <a:effectLst/>
                <a:latin typeface="Calibri" panose="020F0502020204030204" pitchFamily="34" charset="0"/>
                <a:ea typeface="Calibri" panose="020F0502020204030204" pitchFamily="34" charset="0"/>
                <a:cs typeface="Calibri" panose="020F0502020204030204" pitchFamily="34" charset="0"/>
              </a:rPr>
              <a:t>20 </a:t>
            </a:r>
            <a:r>
              <a:rPr lang="ar-SY" sz="1800" dirty="0">
                <a:effectLst/>
                <a:latin typeface="Calibri" panose="020F0502020204030204" pitchFamily="34" charset="0"/>
                <a:ea typeface="Calibri" panose="020F0502020204030204" pitchFamily="34" charset="0"/>
                <a:cs typeface="Times New Roman" panose="02020603050405020304" pitchFamily="18" charset="0"/>
              </a:rPr>
              <a:t>سم مع الانسجة العضلية والشحمية المحيطة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Y" sz="1800" b="1" u="sng" dirty="0">
                <a:effectLst/>
                <a:latin typeface="Calibri" panose="020F0502020204030204" pitchFamily="34" charset="0"/>
                <a:ea typeface="Calibri" panose="020F0502020204030204" pitchFamily="34" charset="0"/>
                <a:cs typeface="Times New Roman" panose="02020603050405020304" pitchFamily="18" charset="0"/>
              </a:rPr>
              <a:t>المقطع العياني</a:t>
            </a:r>
            <a:r>
              <a:rPr lang="ar-SY" sz="1800" dirty="0">
                <a:effectLst/>
                <a:latin typeface="Calibri" panose="020F0502020204030204" pitchFamily="34" charset="0"/>
                <a:ea typeface="Calibri" panose="020F0502020204030204" pitchFamily="34" charset="0"/>
                <a:cs typeface="Calibri" panose="020F0502020204030204" pitchFamily="34" charset="0"/>
              </a:rPr>
              <a:t>: </a:t>
            </a:r>
            <a:r>
              <a:rPr lang="ar-SY" sz="1800" dirty="0">
                <a:effectLst/>
                <a:latin typeface="Calibri" panose="020F0502020204030204" pitchFamily="34" charset="0"/>
                <a:ea typeface="Calibri" panose="020F0502020204030204" pitchFamily="34" charset="0"/>
                <a:cs typeface="Times New Roman" panose="02020603050405020304" pitchFamily="18" charset="0"/>
              </a:rPr>
              <a:t>يشاهد كتلة ورمية ضمن العظم وترتشح في الانسجة المحيطة بطول </a:t>
            </a:r>
            <a:r>
              <a:rPr lang="ar-SY" sz="1800" dirty="0">
                <a:effectLst/>
                <a:latin typeface="Calibri" panose="020F0502020204030204" pitchFamily="34" charset="0"/>
                <a:ea typeface="Calibri" panose="020F0502020204030204" pitchFamily="34" charset="0"/>
                <a:cs typeface="Calibri" panose="020F0502020204030204" pitchFamily="34" charset="0"/>
              </a:rPr>
              <a:t>13 </a:t>
            </a:r>
            <a:r>
              <a:rPr lang="ar-SY" sz="1800" dirty="0">
                <a:effectLst/>
                <a:latin typeface="Calibri" panose="020F0502020204030204" pitchFamily="34" charset="0"/>
                <a:ea typeface="Calibri" panose="020F0502020204030204" pitchFamily="34" charset="0"/>
                <a:cs typeface="Times New Roman" panose="02020603050405020304" pitchFamily="18" charset="0"/>
              </a:rPr>
              <a:t>سم </a:t>
            </a:r>
            <a:r>
              <a:rPr lang="ar-SY" sz="1800" dirty="0">
                <a:effectLst/>
                <a:latin typeface="Calibri" panose="020F0502020204030204" pitchFamily="34" charset="0"/>
                <a:ea typeface="Calibri" panose="020F0502020204030204" pitchFamily="34" charset="0"/>
                <a:cs typeface="Calibri" panose="020F0502020204030204" pitchFamily="34" charset="0"/>
              </a:rPr>
              <a:t>/</a:t>
            </a:r>
            <a:r>
              <a:rPr lang="ar-SY" sz="1800" dirty="0">
                <a:effectLst/>
                <a:latin typeface="Calibri" panose="020F0502020204030204" pitchFamily="34" charset="0"/>
                <a:ea typeface="Calibri" panose="020F0502020204030204" pitchFamily="34" charset="0"/>
                <a:cs typeface="Times New Roman" panose="02020603050405020304" pitchFamily="18" charset="0"/>
              </a:rPr>
              <a:t>تبعد عن حافة القطع العلوية </a:t>
            </a:r>
            <a:r>
              <a:rPr lang="ar-SY" sz="1800" dirty="0">
                <a:effectLst/>
                <a:latin typeface="Calibri" panose="020F0502020204030204" pitchFamily="34" charset="0"/>
                <a:ea typeface="Calibri" panose="020F0502020204030204" pitchFamily="34" charset="0"/>
                <a:cs typeface="Calibri" panose="020F0502020204030204" pitchFamily="34" charset="0"/>
              </a:rPr>
              <a:t>2.5 </a:t>
            </a:r>
            <a:r>
              <a:rPr lang="ar-SY" sz="1800" dirty="0">
                <a:effectLst/>
                <a:latin typeface="Calibri" panose="020F0502020204030204" pitchFamily="34" charset="0"/>
                <a:ea typeface="Calibri" panose="020F0502020204030204" pitchFamily="34" charset="0"/>
                <a:cs typeface="Times New Roman" panose="02020603050405020304" pitchFamily="18" charset="0"/>
              </a:rPr>
              <a:t>سم وعن الحافة السفلية </a:t>
            </a:r>
            <a:r>
              <a:rPr lang="ar-SY" sz="1800" dirty="0">
                <a:effectLst/>
                <a:latin typeface="Calibri" panose="020F0502020204030204" pitchFamily="34" charset="0"/>
                <a:ea typeface="Calibri" panose="020F0502020204030204" pitchFamily="34" charset="0"/>
                <a:cs typeface="Calibri" panose="020F0502020204030204" pitchFamily="34" charset="0"/>
              </a:rPr>
              <a:t>4.5 </a:t>
            </a:r>
            <a:r>
              <a:rPr lang="ar-SY" sz="1800" dirty="0">
                <a:effectLst/>
                <a:latin typeface="Calibri" panose="020F0502020204030204" pitchFamily="34" charset="0"/>
                <a:ea typeface="Calibri" panose="020F0502020204030204" pitchFamily="34" charset="0"/>
                <a:cs typeface="Times New Roman" panose="02020603050405020304" pitchFamily="18" charset="0"/>
              </a:rPr>
              <a:t>سم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Arial" panose="020B0604020202020204" pitchFamily="34" charset="0"/>
              <a:buChar char="•"/>
              <a:tabLst>
                <a:tab pos="457200" algn="l"/>
              </a:tabLst>
            </a:pPr>
            <a:r>
              <a:rPr lang="ar-SY" sz="1800" dirty="0">
                <a:effectLst/>
                <a:latin typeface="Calibri" panose="020F0502020204030204" pitchFamily="34" charset="0"/>
                <a:ea typeface="Calibri" panose="020F0502020204030204" pitchFamily="34" charset="0"/>
                <a:cs typeface="Times New Roman" panose="02020603050405020304" pitchFamily="18" charset="0"/>
              </a:rPr>
              <a:t>الورم يقيس </a:t>
            </a:r>
            <a:r>
              <a:rPr lang="ar-SY" sz="1800" dirty="0">
                <a:effectLst/>
                <a:latin typeface="Calibri" panose="020F0502020204030204" pitchFamily="34" charset="0"/>
                <a:ea typeface="Calibri" panose="020F0502020204030204" pitchFamily="34" charset="0"/>
                <a:cs typeface="Calibri" panose="020F0502020204030204" pitchFamily="34" charset="0"/>
              </a:rPr>
              <a:t>13 </a:t>
            </a:r>
            <a:r>
              <a:rPr lang="ar-SY" sz="1800" dirty="0">
                <a:effectLst/>
                <a:latin typeface="Calibri" panose="020F0502020204030204" pitchFamily="34" charset="0"/>
                <a:ea typeface="Calibri" panose="020F0502020204030204" pitchFamily="34" charset="0"/>
                <a:cs typeface="Times New Roman" panose="02020603050405020304" pitchFamily="18" charset="0"/>
              </a:rPr>
              <a:t>سم طولا</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lnSpc>
                <a:spcPct val="107000"/>
              </a:lnSpc>
              <a:spcAft>
                <a:spcPts val="800"/>
              </a:spcAft>
              <a:buFont typeface="Arial" panose="020B0604020202020204" pitchFamily="34" charset="0"/>
              <a:buChar char="•"/>
              <a:tabLst>
                <a:tab pos="457200" algn="l"/>
              </a:tabLst>
            </a:pPr>
            <a:r>
              <a:rPr lang="ar-SY" sz="1800" dirty="0">
                <a:effectLst/>
                <a:latin typeface="Calibri" panose="020F0502020204030204" pitchFamily="34" charset="0"/>
                <a:ea typeface="Calibri" panose="020F0502020204030204" pitchFamily="34" charset="0"/>
                <a:cs typeface="Times New Roman" panose="02020603050405020304" pitchFamily="18" charset="0"/>
              </a:rPr>
              <a:t>الورم يرتشح </a:t>
            </a:r>
            <a:r>
              <a:rPr lang="ar-SY" sz="1800" dirty="0" err="1">
                <a:effectLst/>
                <a:latin typeface="Calibri" panose="020F0502020204030204" pitchFamily="34" charset="0"/>
                <a:ea typeface="Calibri" panose="020F0502020204030204" pitchFamily="34" charset="0"/>
                <a:cs typeface="Times New Roman" panose="02020603050405020304" pitchFamily="18" charset="0"/>
              </a:rPr>
              <a:t>بالانسجة</a:t>
            </a:r>
            <a:r>
              <a:rPr lang="ar-SY" sz="1800" dirty="0">
                <a:effectLst/>
                <a:latin typeface="Calibri" panose="020F0502020204030204" pitchFamily="34" charset="0"/>
                <a:ea typeface="Calibri" panose="020F0502020204030204" pitchFamily="34" charset="0"/>
                <a:cs typeface="Times New Roman" panose="02020603050405020304" pitchFamily="18" charset="0"/>
              </a:rPr>
              <a:t> العضلات والشحم المحيط</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r" rtl="1">
              <a:lnSpc>
                <a:spcPct val="107000"/>
              </a:lnSpc>
              <a:spcAft>
                <a:spcPts val="800"/>
              </a:spcAft>
              <a:buFont typeface="Arial" panose="020B0604020202020204" pitchFamily="34" charset="0"/>
              <a:buChar char="•"/>
              <a:tabLst>
                <a:tab pos="457200" algn="l"/>
              </a:tabLst>
            </a:pPr>
            <a:r>
              <a:rPr lang="ar-SY" sz="1800" dirty="0">
                <a:effectLst/>
                <a:latin typeface="Calibri" panose="020F0502020204030204" pitchFamily="34" charset="0"/>
                <a:ea typeface="Calibri" panose="020F0502020204030204" pitchFamily="34" charset="0"/>
                <a:cs typeface="Times New Roman" panose="02020603050405020304" pitchFamily="18" charset="0"/>
              </a:rPr>
              <a:t>حواف القطع الجراحية سليمة     </a:t>
            </a:r>
            <a:r>
              <a:rPr lang="en-US" sz="1800" dirty="0">
                <a:effectLst/>
                <a:latin typeface="Calibri" panose="020F0502020204030204" pitchFamily="34" charset="0"/>
                <a:ea typeface="Calibri" panose="020F0502020204030204" pitchFamily="34" charset="0"/>
                <a:cs typeface="Calibri" panose="020F0502020204030204" pitchFamily="34" charset="0"/>
              </a:rPr>
              <a:t>Morgan –</a:t>
            </a:r>
            <a:endParaRPr lang="ar-SA" sz="18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ar-SY" b="1" u="sng" dirty="0">
                <a:latin typeface="Calibri" panose="020F0502020204030204" pitchFamily="34" charset="0"/>
                <a:ea typeface="Calibri" panose="020F0502020204030204" pitchFamily="34" charset="0"/>
                <a:cs typeface="Times New Roman" panose="02020603050405020304" pitchFamily="18" charset="0"/>
              </a:rPr>
              <a:t>النتيجة</a:t>
            </a:r>
            <a:r>
              <a:rPr lang="ar-SY" dirty="0">
                <a:latin typeface="Calibri" panose="020F0502020204030204" pitchFamily="34" charset="0"/>
                <a:ea typeface="Calibri" panose="020F0502020204030204" pitchFamily="34" charset="0"/>
                <a:cs typeface="Calibri" panose="020F0502020204030204" pitchFamily="34" charset="0"/>
              </a:rPr>
              <a:t> : </a:t>
            </a:r>
            <a:r>
              <a:rPr lang="en-US" dirty="0">
                <a:latin typeface="Calibri" panose="020F0502020204030204" pitchFamily="34" charset="0"/>
                <a:ea typeface="Calibri" panose="020F0502020204030204" pitchFamily="34" charset="0"/>
                <a:cs typeface="Calibri" panose="020F0502020204030204" pitchFamily="34" charset="0"/>
              </a:rPr>
              <a:t>High grade fibroblastic osteosarcoma</a:t>
            </a:r>
            <a:endParaRPr lang="ar-SY" dirty="0">
              <a:latin typeface="Calibri" panose="020F0502020204030204" pitchFamily="34" charset="0"/>
              <a:ea typeface="Calibri" panose="020F0502020204030204" pitchFamily="34" charset="0"/>
              <a:cs typeface="Calibri" panose="020F0502020204030204" pitchFamily="34" charset="0"/>
            </a:endParaRPr>
          </a:p>
        </p:txBody>
      </p:sp>
      <p:sp>
        <p:nvSpPr>
          <p:cNvPr id="5" name="عنصر نائب للتذييل 4">
            <a:extLst>
              <a:ext uri="{FF2B5EF4-FFF2-40B4-BE49-F238E27FC236}">
                <a16:creationId xmlns:a16="http://schemas.microsoft.com/office/drawing/2014/main" id="{C5B30274-005A-CA12-C813-983BDE8CD98C}"/>
              </a:ext>
            </a:extLst>
          </p:cNvPr>
          <p:cNvSpPr>
            <a:spLocks noGrp="1"/>
          </p:cNvSpPr>
          <p:nvPr>
            <p:ph type="ftr" sz="quarter" idx="11"/>
          </p:nvPr>
        </p:nvSpPr>
        <p:spPr/>
        <p:txBody>
          <a:bodyPr/>
          <a:lstStyle/>
          <a:p>
            <a:r>
              <a:rPr lang="ar-SY"/>
              <a:t>الدكتور عماد الحريري-تقرير حالة</a:t>
            </a:r>
          </a:p>
        </p:txBody>
      </p:sp>
      <p:sp>
        <p:nvSpPr>
          <p:cNvPr id="6" name="عنصر نائب لرقم الشريحة 5">
            <a:extLst>
              <a:ext uri="{FF2B5EF4-FFF2-40B4-BE49-F238E27FC236}">
                <a16:creationId xmlns:a16="http://schemas.microsoft.com/office/drawing/2014/main" id="{D1772B57-1550-D632-8593-3FF17C435E4A}"/>
              </a:ext>
            </a:extLst>
          </p:cNvPr>
          <p:cNvSpPr>
            <a:spLocks noGrp="1"/>
          </p:cNvSpPr>
          <p:nvPr>
            <p:ph type="sldNum" sz="quarter" idx="12"/>
          </p:nvPr>
        </p:nvSpPr>
        <p:spPr/>
        <p:txBody>
          <a:bodyPr/>
          <a:lstStyle/>
          <a:p>
            <a:fld id="{5634E967-E299-497B-9872-BC495F7C57D9}" type="slidenum">
              <a:rPr lang="ar-SY" smtClean="0"/>
              <a:t>28</a:t>
            </a:fld>
            <a:endParaRPr lang="ar-SY"/>
          </a:p>
        </p:txBody>
      </p:sp>
    </p:spTree>
    <p:extLst>
      <p:ext uri="{BB962C8B-B14F-4D97-AF65-F5344CB8AC3E}">
        <p14:creationId xmlns:p14="http://schemas.microsoft.com/office/powerpoint/2010/main" val="2827500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8C26B4A6-08A9-1835-1D0E-EA75D002EAFC}"/>
              </a:ext>
            </a:extLst>
          </p:cNvPr>
          <p:cNvSpPr txBox="1"/>
          <p:nvPr/>
        </p:nvSpPr>
        <p:spPr>
          <a:xfrm>
            <a:off x="0" y="421654"/>
            <a:ext cx="12082071" cy="6536789"/>
          </a:xfrm>
          <a:prstGeom prst="rect">
            <a:avLst/>
          </a:prstGeom>
          <a:solidFill>
            <a:schemeClr val="accent2">
              <a:lumMod val="20000"/>
              <a:lumOff val="80000"/>
            </a:schemeClr>
          </a:solidFill>
        </p:spPr>
        <p:txBody>
          <a:bodyPr wrap="square">
            <a:spAutoFit/>
          </a:bodyPr>
          <a:lstStyle/>
          <a:p>
            <a:pPr algn="r" rtl="1">
              <a:lnSpc>
                <a:spcPct val="107000"/>
              </a:lnSpc>
              <a:spcAft>
                <a:spcPts val="800"/>
              </a:spcAft>
            </a:pPr>
            <a:r>
              <a:rPr lang="ar-SA" sz="1600" b="1" u="sng" dirty="0">
                <a:effectLst/>
                <a:latin typeface="Calibri" panose="020F0502020204030204" pitchFamily="34" charset="0"/>
                <a:ea typeface="Calibri" panose="020F0502020204030204" pitchFamily="34" charset="0"/>
                <a:cs typeface="Times New Roman" panose="02020603050405020304" pitchFamily="18" charset="0"/>
              </a:rPr>
              <a:t>متابعة العلاج في شعبة الاورام</a:t>
            </a:r>
            <a:r>
              <a:rPr lang="ar-SA" sz="1600" b="1" u="sng" dirty="0">
                <a:effectLst/>
                <a:latin typeface="Calibri" panose="020F0502020204030204" pitchFamily="34" charset="0"/>
                <a:ea typeface="Calibri" panose="020F0502020204030204" pitchFamily="34" charset="0"/>
                <a:cs typeface="Calibri" panose="020F0502020204030204" pitchFamily="34" charset="0"/>
              </a:rPr>
              <a:t>:</a:t>
            </a:r>
            <a:endParaRPr lang="en-US" sz="1600" b="1" u="sng"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r" rtl="1">
              <a:lnSpc>
                <a:spcPct val="107000"/>
              </a:lnSpc>
              <a:spcAft>
                <a:spcPts val="800"/>
              </a:spcAft>
              <a:buFont typeface="Arial" panose="020B0604020202020204" pitchFamily="34" charset="0"/>
              <a:buChar char="•"/>
            </a:pPr>
            <a:r>
              <a:rPr lang="ar-SA" sz="1600" dirty="0">
                <a:effectLst/>
                <a:latin typeface="Calibri" panose="020F0502020204030204" pitchFamily="34" charset="0"/>
                <a:ea typeface="Calibri" panose="020F0502020204030204" pitchFamily="34" charset="0"/>
                <a:cs typeface="Times New Roman" panose="02020603050405020304" pitchFamily="18" charset="0"/>
              </a:rPr>
              <a:t>كان القرار </a:t>
            </a:r>
            <a:r>
              <a:rPr lang="ar-SA" sz="1600" dirty="0" err="1">
                <a:effectLst/>
                <a:latin typeface="Calibri" panose="020F0502020204030204" pitchFamily="34" charset="0"/>
                <a:ea typeface="Calibri" panose="020F0502020204030204" pitchFamily="34" charset="0"/>
                <a:cs typeface="Times New Roman" panose="02020603050405020304" pitchFamily="18" charset="0"/>
              </a:rPr>
              <a:t>اثتاء</a:t>
            </a:r>
            <a:r>
              <a:rPr lang="ar-SA" sz="1600" dirty="0">
                <a:effectLst/>
                <a:latin typeface="Calibri" panose="020F0502020204030204" pitchFamily="34" charset="0"/>
                <a:ea typeface="Calibri" panose="020F0502020204030204" pitchFamily="34" charset="0"/>
                <a:cs typeface="Times New Roman" panose="02020603050405020304" pitchFamily="18" charset="0"/>
              </a:rPr>
              <a:t> الاجتماع متعددة الاختصاصات</a:t>
            </a:r>
            <a:r>
              <a:rPr lang="ar-SA" sz="1600" dirty="0">
                <a:effectLst/>
                <a:latin typeface="Calibri" panose="020F0502020204030204" pitchFamily="34" charset="0"/>
                <a:ea typeface="Calibri" panose="020F0502020204030204" pitchFamily="34" charset="0"/>
                <a:cs typeface="Calibri" panose="020F0502020204030204" pitchFamily="34" charset="0"/>
              </a:rPr>
              <a:t>(</a:t>
            </a:r>
            <a:r>
              <a:rPr lang="en-US" sz="1600" dirty="0">
                <a:effectLst/>
                <a:latin typeface="Calibri" panose="020F0502020204030204" pitchFamily="34" charset="0"/>
                <a:ea typeface="Calibri" panose="020F0502020204030204" pitchFamily="34" charset="0"/>
                <a:cs typeface="Calibri" panose="020F0502020204030204" pitchFamily="34" charset="0"/>
              </a:rPr>
              <a:t>MDT</a:t>
            </a:r>
            <a:r>
              <a:rPr lang="ar-SA" sz="1600" dirty="0">
                <a:effectLst/>
                <a:latin typeface="Calibri" panose="020F0502020204030204" pitchFamily="34" charset="0"/>
                <a:ea typeface="Calibri" panose="020F0502020204030204" pitchFamily="34" charset="0"/>
                <a:cs typeface="Calibri" panose="020F0502020204030204" pitchFamily="34" charset="0"/>
              </a:rPr>
              <a:t> ) : </a:t>
            </a:r>
            <a:r>
              <a:rPr lang="ar-SA" sz="1600" dirty="0">
                <a:effectLst/>
                <a:latin typeface="Calibri" panose="020F0502020204030204" pitchFamily="34" charset="0"/>
                <a:ea typeface="Calibri" panose="020F0502020204030204" pitchFamily="34" charset="0"/>
                <a:cs typeface="Times New Roman" panose="02020603050405020304" pitchFamily="18" charset="0"/>
              </a:rPr>
              <a:t>البدء بالعلاج الجراحي اولا ثم العلاج الكيميائي بعد الجراحة</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السبب ،من وجهة نظر طبيب الاورام ، هو  اجرى دراسات على عدم استخدام العلاج الكيميائي قبل الجراحة فكانت لديه نتائج مشجعة في هذا الورم </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حيث  لاحظ وجود زيادة في نمو الورم اثناء العلاج الكيميائي الذي يستغرق </a:t>
            </a:r>
            <a:r>
              <a:rPr lang="ar-SA" sz="1600" dirty="0">
                <a:effectLst/>
                <a:latin typeface="Calibri" panose="020F0502020204030204" pitchFamily="34" charset="0"/>
                <a:ea typeface="Calibri" panose="020F0502020204030204" pitchFamily="34" charset="0"/>
                <a:cs typeface="Calibri" panose="020F0502020204030204" pitchFamily="34" charset="0"/>
              </a:rPr>
              <a:t>5-6 </a:t>
            </a:r>
            <a:r>
              <a:rPr lang="ar-SA" sz="1600" dirty="0">
                <a:effectLst/>
                <a:latin typeface="Calibri" panose="020F0502020204030204" pitchFamily="34" charset="0"/>
                <a:ea typeface="Calibri" panose="020F0502020204030204" pitchFamily="34" charset="0"/>
                <a:cs typeface="Times New Roman" panose="02020603050405020304" pitchFamily="18" charset="0"/>
              </a:rPr>
              <a:t>اشهر وذلك في الفترة قبل اجراء استئصال الورم (بسبب سوء تصنيع الادوية المتوفرة لديهم) ،فلذلك  برايه العلاج الجراحي يمنع فرصة نمو وتزايد حجم الورم </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ولديه </a:t>
            </a:r>
            <a:r>
              <a:rPr lang="ar-SA" sz="1600" dirty="0">
                <a:effectLst/>
                <a:latin typeface="Calibri" panose="020F0502020204030204" pitchFamily="34" charset="0"/>
                <a:ea typeface="Calibri" panose="020F0502020204030204" pitchFamily="34" charset="0"/>
                <a:cs typeface="Calibri" panose="020F0502020204030204" pitchFamily="34" charset="0"/>
              </a:rPr>
              <a:t>8 </a:t>
            </a:r>
            <a:r>
              <a:rPr lang="ar-SA" sz="1600" dirty="0">
                <a:effectLst/>
                <a:latin typeface="Calibri" panose="020F0502020204030204" pitchFamily="34" charset="0"/>
                <a:ea typeface="Calibri" panose="020F0502020204030204" pitchFamily="34" charset="0"/>
                <a:cs typeface="Times New Roman" panose="02020603050405020304" pitchFamily="18" charset="0"/>
              </a:rPr>
              <a:t>حالات وهذه منها</a:t>
            </a:r>
            <a:r>
              <a:rPr lang="ar-SA" sz="1600" dirty="0">
                <a:effectLst/>
                <a:latin typeface="Calibri" panose="020F0502020204030204" pitchFamily="34" charset="0"/>
                <a:ea typeface="Calibri" panose="020F0502020204030204" pitchFamily="34" charset="0"/>
                <a:cs typeface="Calibri" panose="020F0502020204030204" pitchFamily="34" charset="0"/>
              </a:rPr>
              <a:t>.</a:t>
            </a:r>
            <a:endParaRPr lang="ar-SA" sz="1600" b="1" u="sng"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l" rtl="0">
              <a:lnSpc>
                <a:spcPct val="107000"/>
              </a:lnSpc>
              <a:spcAft>
                <a:spcPts val="800"/>
              </a:spcAft>
              <a:buFont typeface="Arial" panose="020B0604020202020204" pitchFamily="34" charset="0"/>
              <a:buChar char="•"/>
            </a:pPr>
            <a:r>
              <a:rPr lang="en-US" sz="1600" b="1" u="sng" dirty="0">
                <a:latin typeface="Calibri" panose="020F0502020204030204" pitchFamily="34" charset="0"/>
                <a:ea typeface="Calibri" panose="020F0502020204030204" pitchFamily="34" charset="0"/>
                <a:cs typeface="Arial" panose="020B0604020202020204" pitchFamily="34" charset="0"/>
              </a:rPr>
              <a:t>Treatment in the Department of Oncology:</a:t>
            </a:r>
            <a:r>
              <a:rPr lang="en-US" sz="1600" dirty="0">
                <a:latin typeface="Calibri" panose="020F0502020204030204" pitchFamily="34" charset="0"/>
                <a:ea typeface="Calibri" panose="020F0502020204030204" pitchFamily="34" charset="0"/>
                <a:cs typeface="Arial" panose="020B0604020202020204" pitchFamily="34" charset="0"/>
              </a:rPr>
              <a:t>
The decision during the multidisciplinary meeting (MDT) was: to start surgical treatment first and then chemotherapy after surgery. The reason, from the point of view of the oncologist, is that he conducted studies on the non-use of chemotherapy before surgery, so he had encouraging results in this tumor, as he noticed an increase in tumor growth during chemotherapy, which takes 5-6 months, in the period before the tumor removal ((due to the poor manufacture of medicines available), so surgical treatment prevents the opportunity for growth and increase in the size of the tumor. He has 8 cases and these are them.</a:t>
            </a:r>
          </a:p>
          <a:p>
            <a:pPr marL="285750" indent="-285750" algn="r" rtl="1">
              <a:lnSpc>
                <a:spcPct val="107000"/>
              </a:lnSpc>
              <a:spcAft>
                <a:spcPts val="800"/>
              </a:spcAft>
              <a:buFont typeface="Arial" panose="020B0604020202020204" pitchFamily="34" charset="0"/>
              <a:buChar char="•"/>
            </a:pPr>
            <a:r>
              <a:rPr lang="ar-SA" sz="1600" dirty="0">
                <a:effectLst/>
                <a:latin typeface="Calibri" panose="020F0502020204030204" pitchFamily="34" charset="0"/>
                <a:ea typeface="Calibri" panose="020F0502020204030204" pitchFamily="34" charset="0"/>
                <a:cs typeface="Times New Roman" panose="02020603050405020304" pitchFamily="18" charset="0"/>
              </a:rPr>
              <a:t> بعد الجراحة تم تطبيق بروتوكول العلاج الكيماوي حسب المرشد العلاجي </a:t>
            </a:r>
            <a:r>
              <a:rPr lang="ar-SA" sz="1600" dirty="0" err="1">
                <a:effectLst/>
                <a:latin typeface="Calibri" panose="020F0502020204030204" pitchFamily="34" charset="0"/>
                <a:ea typeface="Calibri" panose="020F0502020204030204" pitchFamily="34" charset="0"/>
                <a:cs typeface="Times New Roman" panose="02020603050405020304" pitchFamily="18" charset="0"/>
              </a:rPr>
              <a:t>للاورام</a:t>
            </a:r>
            <a:r>
              <a:rPr lang="ar-SA" sz="1600" dirty="0">
                <a:effectLst/>
                <a:latin typeface="Calibri" panose="020F0502020204030204" pitchFamily="34" charset="0"/>
                <a:ea typeface="Calibri" panose="020F0502020204030204" pitchFamily="34" charset="0"/>
                <a:cs typeface="Calibri" panose="020F0502020204030204" pitchFamily="34" charset="0"/>
              </a:rPr>
              <a:t>.</a:t>
            </a:r>
            <a:r>
              <a:rPr lang="ar-SA" sz="1600" dirty="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National Comprehensive Cancer Network's 2020 Guidelines</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Times New Roman" panose="02020603050405020304" pitchFamily="18" charset="0"/>
                <a:ea typeface="Calibri" panose="020F0502020204030204" pitchFamily="34" charset="0"/>
                <a:cs typeface="Arial" panose="020B0604020202020204" pitchFamily="34" charset="0"/>
              </a:rPr>
              <a:t> </a:t>
            </a:r>
            <a:r>
              <a:rPr lang="ar-SA" sz="1600" dirty="0">
                <a:effectLst/>
                <a:latin typeface="Times New Roman" panose="02020603050405020304" pitchFamily="18" charset="0"/>
                <a:ea typeface="Calibri" panose="020F0502020204030204" pitchFamily="34" charset="0"/>
                <a:cs typeface="Arial" panose="020B0604020202020204" pitchFamily="34" charset="0"/>
              </a:rPr>
              <a:t>حيث تم اعطاء المريض سبعة جرع علاجية </a:t>
            </a:r>
            <a:r>
              <a:rPr lang="ar-SA" sz="1600" dirty="0" err="1">
                <a:effectLst/>
                <a:latin typeface="Times New Roman" panose="02020603050405020304" pitchFamily="18" charset="0"/>
                <a:ea typeface="Calibri" panose="020F0502020204030204" pitchFamily="34" charset="0"/>
                <a:cs typeface="Arial" panose="020B0604020202020204" pitchFamily="34" charset="0"/>
              </a:rPr>
              <a:t>بالادوية</a:t>
            </a:r>
            <a:r>
              <a:rPr lang="ar-SA" sz="1600" dirty="0">
                <a:effectLst/>
                <a:latin typeface="Times New Roman" panose="02020603050405020304" pitchFamily="18" charset="0"/>
                <a:ea typeface="Calibri" panose="020F0502020204030204" pitchFamily="34" charset="0"/>
                <a:cs typeface="Arial" panose="020B0604020202020204" pitchFamily="34" charset="0"/>
              </a:rPr>
              <a:t> الكيماوية بفاصل شهر بين كل جرعة</a:t>
            </a:r>
            <a:r>
              <a:rPr lang="ar-SA"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r" rtl="1">
              <a:lnSpc>
                <a:spcPct val="107000"/>
              </a:lnSpc>
              <a:spcAft>
                <a:spcPts val="800"/>
              </a:spcAft>
              <a:buFont typeface="Arial" panose="020B0604020202020204" pitchFamily="34" charset="0"/>
              <a:buChar char="•"/>
            </a:pPr>
            <a:r>
              <a:rPr lang="ar-SA" sz="1600" dirty="0">
                <a:effectLst/>
                <a:latin typeface="Calibri" panose="020F0502020204030204" pitchFamily="34" charset="0"/>
                <a:ea typeface="Calibri" panose="020F0502020204030204" pitchFamily="34" charset="0"/>
                <a:cs typeface="Times New Roman" panose="02020603050405020304" pitchFamily="18" charset="0"/>
              </a:rPr>
              <a:t>وخلال تواجده في شعبة الاورام اجري له المتابعات الشعاعية اللازمة للمراقبة من النكس الموضعي والانتقالات الورمية وكانت كافة النتائج طبيعية</a:t>
            </a:r>
            <a:r>
              <a:rPr lang="ar-SA" sz="16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r" rtl="1">
              <a:lnSpc>
                <a:spcPct val="107000"/>
              </a:lnSpc>
              <a:spcAft>
                <a:spcPts val="800"/>
              </a:spcAft>
              <a:buFont typeface="Arial" panose="020B0604020202020204" pitchFamily="34" charset="0"/>
              <a:buChar char="•"/>
            </a:pPr>
            <a:r>
              <a:rPr lang="ar-SA" sz="1600" dirty="0">
                <a:effectLst/>
                <a:latin typeface="Calibri" panose="020F0502020204030204" pitchFamily="34" charset="0"/>
                <a:ea typeface="Calibri" panose="020F0502020204030204" pitchFamily="34" charset="0"/>
                <a:cs typeface="Times New Roman" panose="02020603050405020304" pitchFamily="18" charset="0"/>
              </a:rPr>
              <a:t>وبعد انتهاء العلاج الكيميائي الذي استغرق فترة ٦ اشهر تم تحويله الى شعبة الجراحة العظمية لاستكمال العلاج الجراحي التعويضي</a:t>
            </a:r>
            <a:r>
              <a:rPr lang="ar-SA" sz="1600" dirty="0">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Therefore, after surgery, the chemotherapy protocol was applied according to the oncology counselor. National Comprehensive Cancer Network's 2020 Guidelines, where the patient was given seven therapeutic doses with chemical drugs with an interval of one month between each dose. 
During his stay in the oncology division, he underwent the necessary radiographic follow-ups to monitor for local relapse and tumor metastases, and all the results were normal.
After the end of the chemotherapy, which lasted a period of 6 months, he was transferred to the Orthopedic service to complete the prosthetic surgical treatment.</a:t>
            </a:r>
          </a:p>
        </p:txBody>
      </p:sp>
      <p:sp>
        <p:nvSpPr>
          <p:cNvPr id="6" name="مربع نص 5">
            <a:extLst>
              <a:ext uri="{FF2B5EF4-FFF2-40B4-BE49-F238E27FC236}">
                <a16:creationId xmlns:a16="http://schemas.microsoft.com/office/drawing/2014/main" id="{405F26B2-381B-6025-D4A7-0E9893783450}"/>
              </a:ext>
            </a:extLst>
          </p:cNvPr>
          <p:cNvSpPr txBox="1"/>
          <p:nvPr/>
        </p:nvSpPr>
        <p:spPr>
          <a:xfrm>
            <a:off x="5870091" y="0"/>
            <a:ext cx="6098344" cy="421654"/>
          </a:xfrm>
          <a:prstGeom prst="rect">
            <a:avLst/>
          </a:prstGeom>
          <a:noFill/>
        </p:spPr>
        <p:txBody>
          <a:bodyPr wrap="square">
            <a:spAutoFit/>
          </a:bodyPr>
          <a:lstStyle/>
          <a:p>
            <a:pPr algn="r" rtl="1">
              <a:lnSpc>
                <a:spcPct val="107000"/>
              </a:lnSpc>
              <a:spcAft>
                <a:spcPts val="800"/>
              </a:spcAft>
            </a:pPr>
            <a:r>
              <a:rPr lang="ar-SA"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الخطوة </a:t>
            </a:r>
            <a:r>
              <a:rPr lang="en-US"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6</a:t>
            </a:r>
            <a:r>
              <a:rPr lang="ar-SA"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 كيف تم علاج المريض؟</a:t>
            </a:r>
            <a:endParaRPr lang="en-US"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عنصر نائب للتذييل 1">
            <a:extLst>
              <a:ext uri="{FF2B5EF4-FFF2-40B4-BE49-F238E27FC236}">
                <a16:creationId xmlns:a16="http://schemas.microsoft.com/office/drawing/2014/main" id="{E9E15769-0A7B-339F-704C-699840E4E5EC}"/>
              </a:ext>
            </a:extLst>
          </p:cNvPr>
          <p:cNvSpPr>
            <a:spLocks noGrp="1"/>
          </p:cNvSpPr>
          <p:nvPr>
            <p:ph type="ftr" sz="quarter" idx="11"/>
          </p:nvPr>
        </p:nvSpPr>
        <p:spPr/>
        <p:txBody>
          <a:bodyPr/>
          <a:lstStyle/>
          <a:p>
            <a:r>
              <a:rPr lang="ar-SY"/>
              <a:t>الدكتور عماد الحريري-تقرير حالة</a:t>
            </a:r>
          </a:p>
        </p:txBody>
      </p:sp>
      <p:sp>
        <p:nvSpPr>
          <p:cNvPr id="3" name="عنصر نائب لرقم الشريحة 2">
            <a:extLst>
              <a:ext uri="{FF2B5EF4-FFF2-40B4-BE49-F238E27FC236}">
                <a16:creationId xmlns:a16="http://schemas.microsoft.com/office/drawing/2014/main" id="{C266DB82-2A91-C6F9-9CEF-D386A8148A92}"/>
              </a:ext>
            </a:extLst>
          </p:cNvPr>
          <p:cNvSpPr>
            <a:spLocks noGrp="1"/>
          </p:cNvSpPr>
          <p:nvPr>
            <p:ph type="sldNum" sz="quarter" idx="12"/>
          </p:nvPr>
        </p:nvSpPr>
        <p:spPr/>
        <p:txBody>
          <a:bodyPr/>
          <a:lstStyle/>
          <a:p>
            <a:fld id="{5634E967-E299-497B-9872-BC495F7C57D9}" type="slidenum">
              <a:rPr lang="ar-SY" smtClean="0"/>
              <a:t>29</a:t>
            </a:fld>
            <a:endParaRPr lang="ar-SY"/>
          </a:p>
        </p:txBody>
      </p:sp>
    </p:spTree>
    <p:extLst>
      <p:ext uri="{BB962C8B-B14F-4D97-AF65-F5344CB8AC3E}">
        <p14:creationId xmlns:p14="http://schemas.microsoft.com/office/powerpoint/2010/main" val="741880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EC86004-DFFE-3A70-2595-414D2292EA17}"/>
              </a:ext>
            </a:extLst>
          </p:cNvPr>
          <p:cNvSpPr>
            <a:spLocks noGrp="1"/>
          </p:cNvSpPr>
          <p:nvPr>
            <p:ph type="title"/>
          </p:nvPr>
        </p:nvSpPr>
        <p:spPr>
          <a:solidFill>
            <a:srgbClr val="00B0F0"/>
          </a:solidFill>
          <a:ln>
            <a:solidFill>
              <a:schemeClr val="tx1"/>
            </a:solidFill>
          </a:ln>
        </p:spPr>
        <p:txBody>
          <a:bodyPr>
            <a:noAutofit/>
          </a:bodyPr>
          <a:lstStyle/>
          <a:p>
            <a:pPr algn="ctr"/>
            <a:r>
              <a:rPr lang="ar-SA" sz="3600" b="1" kern="100" dirty="0">
                <a:latin typeface="Sakkal Majalla" panose="02000000000000000000" pitchFamily="2" charset="-78"/>
                <a:ea typeface="Calibri" panose="020F0502020204030204" pitchFamily="34" charset="0"/>
                <a:cs typeface="Sakkal Majalla" panose="02000000000000000000" pitchFamily="2" charset="-78"/>
              </a:rPr>
              <a:t>الجزء الأول </a:t>
            </a:r>
            <a:br>
              <a:rPr lang="ar-SA" sz="3600" b="1" kern="100" dirty="0">
                <a:latin typeface="Sakkal Majalla" panose="02000000000000000000" pitchFamily="2" charset="-78"/>
                <a:ea typeface="Calibri" panose="020F0502020204030204" pitchFamily="34" charset="0"/>
                <a:cs typeface="Sakkal Majalla" panose="02000000000000000000" pitchFamily="2" charset="-78"/>
              </a:rPr>
            </a:br>
            <a:r>
              <a:rPr lang="ar-SA" sz="3600" b="1" kern="100" dirty="0">
                <a:latin typeface="Sakkal Majalla" panose="02000000000000000000" pitchFamily="2" charset="-78"/>
                <a:ea typeface="Calibri" panose="020F0502020204030204" pitchFamily="34" charset="0"/>
                <a:cs typeface="Sakkal Majalla" panose="02000000000000000000" pitchFamily="2" charset="-78"/>
              </a:rPr>
              <a:t>كيفية كتابة مسودتك الأولى</a:t>
            </a:r>
            <a:endParaRPr lang="ar-SY" sz="7200" b="1" dirty="0">
              <a:latin typeface="Sakkal Majalla" panose="02000000000000000000" pitchFamily="2" charset="-78"/>
              <a:cs typeface="Sakkal Majalla" panose="02000000000000000000" pitchFamily="2" charset="-78"/>
            </a:endParaRPr>
          </a:p>
        </p:txBody>
      </p:sp>
      <p:sp>
        <p:nvSpPr>
          <p:cNvPr id="3" name="عنصر نائب للمحتوى 2">
            <a:extLst>
              <a:ext uri="{FF2B5EF4-FFF2-40B4-BE49-F238E27FC236}">
                <a16:creationId xmlns:a16="http://schemas.microsoft.com/office/drawing/2014/main" id="{E07A9EE3-4CC6-BC84-6353-9390702D06FE}"/>
              </a:ext>
            </a:extLst>
          </p:cNvPr>
          <p:cNvSpPr>
            <a:spLocks noGrp="1"/>
          </p:cNvSpPr>
          <p:nvPr>
            <p:ph sz="half" idx="1"/>
          </p:nvPr>
        </p:nvSpPr>
        <p:spPr>
          <a:solidFill>
            <a:schemeClr val="bg1"/>
          </a:solidFill>
          <a:ln>
            <a:solidFill>
              <a:schemeClr val="tx1"/>
            </a:solidFill>
          </a:ln>
        </p:spPr>
        <p:txBody>
          <a:bodyPr>
            <a:normAutofit/>
          </a:bodyPr>
          <a:lstStyle/>
          <a:p>
            <a:pPr algn="l" rtl="0">
              <a:lnSpc>
                <a:spcPct val="107000"/>
              </a:lnSpc>
              <a:spcAft>
                <a:spcPts val="800"/>
              </a:spcAft>
            </a:pPr>
            <a:r>
              <a:rPr lang="en-US" sz="2000" b="1" u="sng" kern="100" dirty="0">
                <a:effectLst/>
                <a:latin typeface="Calibri" panose="020F0502020204030204" pitchFamily="34" charset="0"/>
                <a:ea typeface="Calibri" panose="020F0502020204030204" pitchFamily="34" charset="0"/>
                <a:cs typeface="Arial" panose="020B0604020202020204" pitchFamily="34" charset="0"/>
              </a:rPr>
              <a:t>Step 1: state the obvious</a:t>
            </a:r>
          </a:p>
          <a:p>
            <a:pPr algn="l" rtl="0">
              <a:lnSpc>
                <a:spcPct val="107000"/>
              </a:lnSpc>
              <a:spcAft>
                <a:spcPts val="800"/>
              </a:spcAft>
            </a:pPr>
            <a:r>
              <a:rPr lang="en-US" sz="2000" kern="100" dirty="0">
                <a:effectLst/>
                <a:latin typeface="Calibri" panose="020F0502020204030204" pitchFamily="34" charset="0"/>
                <a:ea typeface="Calibri" panose="020F0502020204030204" pitchFamily="34" charset="0"/>
                <a:cs typeface="Arial" panose="020B0604020202020204" pitchFamily="34" charset="0"/>
              </a:rPr>
              <a:t>Start by asking yourself:</a:t>
            </a:r>
          </a:p>
          <a:p>
            <a:pPr lvl="1" algn="l" rtl="0">
              <a:lnSpc>
                <a:spcPct val="107000"/>
              </a:lnSpc>
              <a:spcAft>
                <a:spcPts val="800"/>
              </a:spcAft>
            </a:pPr>
            <a:r>
              <a:rPr lang="en-US" sz="1600" kern="100" dirty="0">
                <a:effectLst/>
                <a:latin typeface="Calibri" panose="020F0502020204030204" pitchFamily="34" charset="0"/>
                <a:ea typeface="Calibri" panose="020F0502020204030204" pitchFamily="34" charset="0"/>
                <a:cs typeface="Arial" panose="020B0604020202020204" pitchFamily="34" charset="0"/>
              </a:rPr>
              <a:t> What are we talking about?</a:t>
            </a:r>
          </a:p>
          <a:p>
            <a:pPr lvl="1" algn="l" rtl="0">
              <a:lnSpc>
                <a:spcPct val="107000"/>
              </a:lnSpc>
              <a:spcAft>
                <a:spcPts val="800"/>
              </a:spcAft>
            </a:pPr>
            <a:r>
              <a:rPr lang="en-US" sz="1600" kern="100" dirty="0">
                <a:effectLst/>
                <a:latin typeface="Calibri" panose="020F0502020204030204" pitchFamily="34" charset="0"/>
                <a:ea typeface="Calibri" panose="020F0502020204030204" pitchFamily="34" charset="0"/>
                <a:cs typeface="Arial" panose="020B0604020202020204" pitchFamily="34" charset="0"/>
              </a:rPr>
              <a:t> Whom are we talking about? </a:t>
            </a:r>
          </a:p>
          <a:p>
            <a:pPr lvl="1" algn="l" rtl="0">
              <a:lnSpc>
                <a:spcPct val="107000"/>
              </a:lnSpc>
              <a:spcAft>
                <a:spcPts val="800"/>
              </a:spcAft>
            </a:pPr>
            <a:r>
              <a:rPr lang="en-US" sz="1600" kern="100" dirty="0">
                <a:effectLst/>
                <a:latin typeface="Calibri" panose="020F0502020204030204" pitchFamily="34" charset="0"/>
                <a:ea typeface="Calibri" panose="020F0502020204030204" pitchFamily="34" charset="0"/>
                <a:cs typeface="Arial" panose="020B0604020202020204" pitchFamily="34" charset="0"/>
              </a:rPr>
              <a:t>Why is this observation important?</a:t>
            </a:r>
          </a:p>
          <a:p>
            <a:pPr lvl="1" algn="l" rtl="0">
              <a:lnSpc>
                <a:spcPct val="107000"/>
              </a:lnSpc>
              <a:spcAft>
                <a:spcPts val="800"/>
              </a:spcAft>
            </a:pPr>
            <a:r>
              <a:rPr lang="en-US" sz="1600" kern="100" dirty="0">
                <a:effectLst/>
                <a:latin typeface="Calibri" panose="020F0502020204030204" pitchFamily="34" charset="0"/>
                <a:ea typeface="Calibri" panose="020F0502020204030204" pitchFamily="34" charset="0"/>
                <a:cs typeface="Arial" panose="020B0604020202020204" pitchFamily="34" charset="0"/>
              </a:rPr>
              <a:t> Who needs to know about this case</a:t>
            </a:r>
            <a:r>
              <a:rPr lang="ar-SA" sz="1600" kern="100" dirty="0">
                <a:effectLst/>
                <a:latin typeface="Calibri" panose="020F0502020204030204" pitchFamily="34" charset="0"/>
                <a:ea typeface="Calibri" panose="020F0502020204030204" pitchFamily="34" charset="0"/>
                <a:cs typeface="Arial" panose="020B0604020202020204" pitchFamily="34" charset="0"/>
              </a:rPr>
              <a:t>?</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عنصر نائب للمحتوى 3">
            <a:extLst>
              <a:ext uri="{FF2B5EF4-FFF2-40B4-BE49-F238E27FC236}">
                <a16:creationId xmlns:a16="http://schemas.microsoft.com/office/drawing/2014/main" id="{83BE960A-8004-C5DF-4D50-9C9DBD35B1D5}"/>
              </a:ext>
            </a:extLst>
          </p:cNvPr>
          <p:cNvSpPr>
            <a:spLocks noGrp="1"/>
          </p:cNvSpPr>
          <p:nvPr>
            <p:ph sz="half" idx="2"/>
          </p:nvPr>
        </p:nvSpPr>
        <p:spPr>
          <a:solidFill>
            <a:schemeClr val="accent2">
              <a:lumMod val="20000"/>
              <a:lumOff val="80000"/>
            </a:schemeClr>
          </a:solidFill>
          <a:ln>
            <a:solidFill>
              <a:schemeClr val="tx1"/>
            </a:solidFill>
          </a:ln>
        </p:spPr>
        <p:txBody>
          <a:bodyPr>
            <a:normAutofit/>
          </a:bodyPr>
          <a:lstStyle/>
          <a:p>
            <a:pPr algn="r" rtl="1">
              <a:lnSpc>
                <a:spcPct val="107000"/>
              </a:lnSpc>
              <a:spcAft>
                <a:spcPts val="800"/>
              </a:spcAft>
            </a:pPr>
            <a:r>
              <a:rPr lang="ar-SA" b="1" u="sng" kern="100" dirty="0">
                <a:solidFill>
                  <a:srgbClr val="000000"/>
                </a:solidFill>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الخطوة 1: ذكر ما هو واضح</a:t>
            </a:r>
            <a:endParaRPr lang="en-US" b="1" u="sng" kern="100"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endParaRPr>
          </a:p>
          <a:p>
            <a:pPr lvl="1">
              <a:lnSpc>
                <a:spcPct val="107000"/>
              </a:lnSpc>
              <a:spcAft>
                <a:spcPts val="800"/>
              </a:spcAft>
            </a:pPr>
            <a:r>
              <a:rPr lang="ar-SA" sz="2800" kern="1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ابدأ بسؤال نفسك: </a:t>
            </a:r>
          </a:p>
          <a:p>
            <a:pPr lvl="2">
              <a:lnSpc>
                <a:spcPct val="107000"/>
              </a:lnSpc>
              <a:spcAft>
                <a:spcPts val="800"/>
              </a:spcAft>
            </a:pPr>
            <a:r>
              <a:rPr lang="ar-SA" sz="2400" kern="1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ما الذي نتحدث عنه؟</a:t>
            </a:r>
          </a:p>
          <a:p>
            <a:pPr lvl="2">
              <a:lnSpc>
                <a:spcPct val="107000"/>
              </a:lnSpc>
              <a:spcAft>
                <a:spcPts val="800"/>
              </a:spcAft>
            </a:pPr>
            <a:r>
              <a:rPr lang="ar-SA" sz="2400" kern="1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 عن من نتحدث؟</a:t>
            </a:r>
          </a:p>
          <a:p>
            <a:pPr lvl="2">
              <a:lnSpc>
                <a:spcPct val="107000"/>
              </a:lnSpc>
              <a:spcAft>
                <a:spcPts val="800"/>
              </a:spcAft>
            </a:pPr>
            <a:r>
              <a:rPr lang="ar-SA" sz="2400" kern="1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 لماذا هذه الملاحظة مهمة؟ </a:t>
            </a:r>
          </a:p>
          <a:p>
            <a:pPr lvl="2">
              <a:lnSpc>
                <a:spcPct val="107000"/>
              </a:lnSpc>
              <a:spcAft>
                <a:spcPts val="800"/>
              </a:spcAft>
            </a:pPr>
            <a:r>
              <a:rPr lang="ar-SA" sz="2400" kern="1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من يحتاج إلى معرفة هذه الحالة؟</a:t>
            </a:r>
            <a:endParaRPr lang="en-US" sz="2400" kern="100" dirty="0">
              <a:effectLst/>
              <a:latin typeface="Sakkal Majalla" panose="02000000000000000000" pitchFamily="2" charset="-78"/>
              <a:ea typeface="Calibri" panose="020F0502020204030204" pitchFamily="34" charset="0"/>
              <a:cs typeface="Sakkal Majalla" panose="02000000000000000000" pitchFamily="2" charset="-78"/>
            </a:endParaRPr>
          </a:p>
          <a:p>
            <a:pPr marL="0" indent="0">
              <a:buNone/>
            </a:pPr>
            <a:endParaRPr lang="ar-SY" sz="3600" dirty="0"/>
          </a:p>
        </p:txBody>
      </p:sp>
      <p:sp>
        <p:nvSpPr>
          <p:cNvPr id="5" name="عنصر نائب للتذييل 4">
            <a:extLst>
              <a:ext uri="{FF2B5EF4-FFF2-40B4-BE49-F238E27FC236}">
                <a16:creationId xmlns:a16="http://schemas.microsoft.com/office/drawing/2014/main" id="{ECE86F26-48CA-22CC-BC7F-C293E54EA8FB}"/>
              </a:ext>
            </a:extLst>
          </p:cNvPr>
          <p:cNvSpPr>
            <a:spLocks noGrp="1"/>
          </p:cNvSpPr>
          <p:nvPr>
            <p:ph type="ftr" sz="quarter" idx="11"/>
          </p:nvPr>
        </p:nvSpPr>
        <p:spPr/>
        <p:txBody>
          <a:bodyPr/>
          <a:lstStyle/>
          <a:p>
            <a:r>
              <a:rPr lang="ar-SY"/>
              <a:t>الدكتور عماد الحريري-تقرير حالة</a:t>
            </a:r>
          </a:p>
        </p:txBody>
      </p:sp>
      <p:sp>
        <p:nvSpPr>
          <p:cNvPr id="6" name="عنصر نائب لرقم الشريحة 5">
            <a:extLst>
              <a:ext uri="{FF2B5EF4-FFF2-40B4-BE49-F238E27FC236}">
                <a16:creationId xmlns:a16="http://schemas.microsoft.com/office/drawing/2014/main" id="{B6D541BE-6726-481D-8D45-25AB118256CC}"/>
              </a:ext>
            </a:extLst>
          </p:cNvPr>
          <p:cNvSpPr>
            <a:spLocks noGrp="1"/>
          </p:cNvSpPr>
          <p:nvPr>
            <p:ph type="sldNum" sz="quarter" idx="12"/>
          </p:nvPr>
        </p:nvSpPr>
        <p:spPr/>
        <p:txBody>
          <a:bodyPr/>
          <a:lstStyle/>
          <a:p>
            <a:fld id="{5634E967-E299-497B-9872-BC495F7C57D9}" type="slidenum">
              <a:rPr lang="ar-SY" smtClean="0"/>
              <a:t>3</a:t>
            </a:fld>
            <a:endParaRPr lang="ar-SY"/>
          </a:p>
        </p:txBody>
      </p:sp>
    </p:spTree>
    <p:extLst>
      <p:ext uri="{BB962C8B-B14F-4D97-AF65-F5344CB8AC3E}">
        <p14:creationId xmlns:p14="http://schemas.microsoft.com/office/powerpoint/2010/main" val="2886384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6F7CF803-3BFA-744B-B625-0D3CE87E9FF2}"/>
              </a:ext>
            </a:extLst>
          </p:cNvPr>
          <p:cNvSpPr txBox="1"/>
          <p:nvPr/>
        </p:nvSpPr>
        <p:spPr>
          <a:xfrm>
            <a:off x="0" y="733262"/>
            <a:ext cx="12007121" cy="2678682"/>
          </a:xfrm>
          <a:prstGeom prst="rect">
            <a:avLst/>
          </a:prstGeom>
          <a:solidFill>
            <a:schemeClr val="accent2">
              <a:lumMod val="20000"/>
              <a:lumOff val="80000"/>
            </a:schemeClr>
          </a:solidFill>
        </p:spPr>
        <p:txBody>
          <a:bodyPr wrap="square">
            <a:spAutoFit/>
          </a:bodyPr>
          <a:lstStyle/>
          <a:p>
            <a:pPr algn="r" rtl="1">
              <a:lnSpc>
                <a:spcPct val="107000"/>
              </a:lnSpc>
              <a:spcAft>
                <a:spcPts val="800"/>
              </a:spcAft>
            </a:pPr>
            <a:r>
              <a:rPr lang="ar-SA" sz="2000" b="1" u="sng" dirty="0">
                <a:effectLst/>
                <a:latin typeface="Sakkal Majalla" panose="02000000000000000000" pitchFamily="2" charset="-78"/>
                <a:ea typeface="Calibri" panose="020F0502020204030204" pitchFamily="34" charset="0"/>
                <a:cs typeface="Sakkal Majalla" panose="02000000000000000000" pitchFamily="2" charset="-78"/>
              </a:rPr>
              <a:t>المرحلة الثانية للجراحة: (الجراحة التعويضية)</a:t>
            </a:r>
            <a:endParaRPr lang="en-US" sz="2000" b="1" u="sng" dirty="0">
              <a:effectLst/>
              <a:latin typeface="Sakkal Majalla" panose="02000000000000000000" pitchFamily="2" charset="-78"/>
              <a:ea typeface="Calibri" panose="020F0502020204030204" pitchFamily="34" charset="0"/>
              <a:cs typeface="Sakkal Majalla" panose="02000000000000000000" pitchFamily="2" charset="-78"/>
            </a:endParaRPr>
          </a:p>
          <a:p>
            <a:pPr marL="285750" indent="-285750">
              <a:buFont typeface="Arial" panose="020B0604020202020204" pitchFamily="34" charset="0"/>
              <a:buChar char="•"/>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تم النقاش بحالة المريض في شعبة الجراحة العظمية ، ان العظم الواجب تعويضه حوالي عشرون سم. وان طرق التعويض العظمي الصنعية غير ممكنة بسبب الظروف المادية السيئة للمريض وعدم إمكانية تأمينها. </a:t>
            </a:r>
            <a:r>
              <a:rPr lang="ar-SA" sz="2000" dirty="0" err="1">
                <a:latin typeface="Sakkal Majalla" panose="02000000000000000000" pitchFamily="2" charset="-78"/>
                <a:ea typeface="Calibri" panose="020F0502020204030204" pitchFamily="34" charset="0"/>
                <a:cs typeface="Sakkal Majalla" panose="02000000000000000000" pitchFamily="2" charset="-78"/>
              </a:rPr>
              <a:t>ف</a:t>
            </a:r>
            <a:r>
              <a:rPr lang="ar-SA" sz="2000" dirty="0" err="1">
                <a:effectLst/>
                <a:latin typeface="Sakkal Majalla" panose="02000000000000000000" pitchFamily="2" charset="-78"/>
                <a:ea typeface="Calibri" panose="020F0502020204030204" pitchFamily="34" charset="0"/>
                <a:cs typeface="Sakkal Majalla" panose="02000000000000000000" pitchFamily="2" charset="-78"/>
              </a:rPr>
              <a:t>اننا</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لجأنا الى الطرق البسيطة المتاحة عندنا. فتم اختيار طريقة التزليق العظمي  باستخدام مثبت خارجي معدل محليا مع وضع نيل بالطريق الراجع </a:t>
            </a:r>
            <a:r>
              <a:rPr lang="ar-SA" sz="2000" dirty="0" err="1">
                <a:effectLst/>
                <a:latin typeface="Sakkal Majalla" panose="02000000000000000000" pitchFamily="2" charset="-78"/>
                <a:ea typeface="Calibri" panose="020F0502020204030204" pitchFamily="34" charset="0"/>
                <a:cs typeface="Sakkal Majalla" panose="02000000000000000000" pitchFamily="2" charset="-78"/>
              </a:rPr>
              <a:t>عبرالركبة</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a:t>
            </a:r>
          </a:p>
          <a:p>
            <a:pPr marL="285750" indent="-285750" algn="l" rtl="0">
              <a:buFont typeface="Arial" panose="020B0604020202020204" pitchFamily="34" charset="0"/>
              <a:buChar char="•"/>
            </a:pPr>
            <a:r>
              <a:rPr lang="en-US" sz="2000" b="1" u="sng" dirty="0">
                <a:latin typeface="Sakkal Majalla" panose="02000000000000000000" pitchFamily="2" charset="-78"/>
                <a:cs typeface="Sakkal Majalla" panose="02000000000000000000" pitchFamily="2" charset="-78"/>
              </a:rPr>
              <a:t>Second stage of surgery: (prosthetic surgery)</a:t>
            </a:r>
            <a:r>
              <a:rPr lang="en-US" sz="2000" dirty="0">
                <a:latin typeface="Sakkal Majalla" panose="02000000000000000000" pitchFamily="2" charset="-78"/>
                <a:cs typeface="Sakkal Majalla" panose="02000000000000000000" pitchFamily="2" charset="-78"/>
              </a:rPr>
              <a:t>
The patient's condition was discussed in the orthopedic surgery division, and the bone to be replaced is about twenty centimeters. Artificial bone compensation methods are not available due to the bad economic status of the patients in Syria. We resorted to the simple methods available to us. The distraction osteogenesis method was chosen by using locally modified external fixation and femoral retrograde Nail placed across the knee. </a:t>
            </a:r>
          </a:p>
        </p:txBody>
      </p:sp>
      <p:sp>
        <p:nvSpPr>
          <p:cNvPr id="4" name="مربع نص 3">
            <a:extLst>
              <a:ext uri="{FF2B5EF4-FFF2-40B4-BE49-F238E27FC236}">
                <a16:creationId xmlns:a16="http://schemas.microsoft.com/office/drawing/2014/main" id="{B8F4CA32-EDDD-5D36-D1F3-619F8B5D3218}"/>
              </a:ext>
            </a:extLst>
          </p:cNvPr>
          <p:cNvSpPr txBox="1"/>
          <p:nvPr/>
        </p:nvSpPr>
        <p:spPr>
          <a:xfrm>
            <a:off x="5908777" y="149902"/>
            <a:ext cx="6098344" cy="421654"/>
          </a:xfrm>
          <a:prstGeom prst="rect">
            <a:avLst/>
          </a:prstGeom>
          <a:noFill/>
        </p:spPr>
        <p:txBody>
          <a:bodyPr wrap="square">
            <a:spAutoFit/>
          </a:bodyPr>
          <a:lstStyle/>
          <a:p>
            <a:pPr algn="r" rtl="1">
              <a:lnSpc>
                <a:spcPct val="107000"/>
              </a:lnSpc>
              <a:spcAft>
                <a:spcPts val="800"/>
              </a:spcAft>
            </a:pPr>
            <a:r>
              <a:rPr lang="ar-SA"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الخطوة </a:t>
            </a:r>
            <a:r>
              <a:rPr lang="en-US"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6</a:t>
            </a:r>
            <a:r>
              <a:rPr lang="ar-SA"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 كيف تم علاج المريض؟</a:t>
            </a:r>
            <a:endParaRPr lang="en-US"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عنصر نائب للتذييل 1">
            <a:extLst>
              <a:ext uri="{FF2B5EF4-FFF2-40B4-BE49-F238E27FC236}">
                <a16:creationId xmlns:a16="http://schemas.microsoft.com/office/drawing/2014/main" id="{B2C59750-607C-22A5-C8A1-9BFFD6C369F6}"/>
              </a:ext>
            </a:extLst>
          </p:cNvPr>
          <p:cNvSpPr>
            <a:spLocks noGrp="1"/>
          </p:cNvSpPr>
          <p:nvPr>
            <p:ph type="ftr" sz="quarter" idx="11"/>
          </p:nvPr>
        </p:nvSpPr>
        <p:spPr/>
        <p:txBody>
          <a:bodyPr/>
          <a:lstStyle/>
          <a:p>
            <a:r>
              <a:rPr lang="ar-SY"/>
              <a:t>الدكتور عماد الحريري-تقرير حالة</a:t>
            </a:r>
          </a:p>
        </p:txBody>
      </p:sp>
      <p:sp>
        <p:nvSpPr>
          <p:cNvPr id="5" name="عنصر نائب لرقم الشريحة 4">
            <a:extLst>
              <a:ext uri="{FF2B5EF4-FFF2-40B4-BE49-F238E27FC236}">
                <a16:creationId xmlns:a16="http://schemas.microsoft.com/office/drawing/2014/main" id="{5BA069D0-01A2-70B4-C733-2405520BA3D8}"/>
              </a:ext>
            </a:extLst>
          </p:cNvPr>
          <p:cNvSpPr>
            <a:spLocks noGrp="1"/>
          </p:cNvSpPr>
          <p:nvPr>
            <p:ph type="sldNum" sz="quarter" idx="12"/>
          </p:nvPr>
        </p:nvSpPr>
        <p:spPr/>
        <p:txBody>
          <a:bodyPr/>
          <a:lstStyle/>
          <a:p>
            <a:fld id="{5634E967-E299-497B-9872-BC495F7C57D9}" type="slidenum">
              <a:rPr lang="ar-SY" smtClean="0"/>
              <a:t>30</a:t>
            </a:fld>
            <a:endParaRPr lang="ar-SY"/>
          </a:p>
        </p:txBody>
      </p:sp>
    </p:spTree>
    <p:extLst>
      <p:ext uri="{BB962C8B-B14F-4D97-AF65-F5344CB8AC3E}">
        <p14:creationId xmlns:p14="http://schemas.microsoft.com/office/powerpoint/2010/main" val="3833335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41F62F24-638F-9BBB-8671-478554F71289}"/>
              </a:ext>
            </a:extLst>
          </p:cNvPr>
          <p:cNvSpPr txBox="1"/>
          <p:nvPr/>
        </p:nvSpPr>
        <p:spPr>
          <a:xfrm>
            <a:off x="197371" y="421654"/>
            <a:ext cx="11797258" cy="6625403"/>
          </a:xfrm>
          <a:prstGeom prst="rect">
            <a:avLst/>
          </a:prstGeom>
          <a:solidFill>
            <a:schemeClr val="accent2">
              <a:lumMod val="20000"/>
              <a:lumOff val="80000"/>
            </a:schemeClr>
          </a:solidFill>
        </p:spPr>
        <p:txBody>
          <a:bodyPr wrap="square">
            <a:spAutoFit/>
          </a:bodyPr>
          <a:lstStyle/>
          <a:p>
            <a:pPr algn="r" rtl="1">
              <a:lnSpc>
                <a:spcPct val="107000"/>
              </a:lnSpc>
              <a:spcAft>
                <a:spcPts val="800"/>
              </a:spcAft>
            </a:pPr>
            <a:r>
              <a:rPr lang="ar-SA" sz="2000" b="1" u="sng" dirty="0">
                <a:effectLst/>
                <a:latin typeface="Sakkal Majalla" panose="02000000000000000000" pitchFamily="2" charset="-78"/>
                <a:ea typeface="Calibri" panose="020F0502020204030204" pitchFamily="34" charset="0"/>
                <a:cs typeface="Sakkal Majalla" panose="02000000000000000000" pitchFamily="2" charset="-78"/>
              </a:rPr>
              <a:t>التكنيك الجراحي:</a:t>
            </a:r>
            <a:endParaRPr lang="en-US" sz="2000" b="1" u="sng" dirty="0">
              <a:effectLst/>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تم اجراء فتح جراحي على نفس الندبة الجراحية السابقة مع توسيع من البعيد باتجاه الحدبة </a:t>
            </a:r>
            <a:r>
              <a:rPr lang="ar-SA" sz="2000" dirty="0" err="1">
                <a:effectLst/>
                <a:latin typeface="Sakkal Majalla" panose="02000000000000000000" pitchFamily="2" charset="-78"/>
                <a:ea typeface="Calibri" panose="020F0502020204030204" pitchFamily="34" charset="0"/>
                <a:cs typeface="Sakkal Majalla" panose="02000000000000000000" pitchFamily="2" charset="-78"/>
              </a:rPr>
              <a:t>الظنبوبية</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من اجل نزع النيل .</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تم نزع نيل من الفخذ عبر الركبة ، و استئصال الاسمنت العظمي من الفخذ واخذ عدة خزعات من حواف الانسجة الرخوة المحيطة </a:t>
            </a:r>
            <a:r>
              <a:rPr lang="ar-SA" sz="2000" dirty="0" err="1">
                <a:effectLst/>
                <a:latin typeface="Sakkal Majalla" panose="02000000000000000000" pitchFamily="2" charset="-78"/>
                <a:ea typeface="Calibri" panose="020F0502020204030204" pitchFamily="34" charset="0"/>
                <a:cs typeface="Sakkal Majalla" panose="02000000000000000000" pitchFamily="2" charset="-78"/>
              </a:rPr>
              <a:t>بالاسمنت</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العظمي ومن نهايتي العظم وارسلت الى التشريح المرضي </a:t>
            </a:r>
            <a:r>
              <a:rPr lang="ar-SA" sz="2000" dirty="0" err="1">
                <a:effectLst/>
                <a:latin typeface="Sakkal Majalla" panose="02000000000000000000" pitchFamily="2" charset="-78"/>
                <a:ea typeface="Calibri" panose="020F0502020204030204" pitchFamily="34" charset="0"/>
                <a:cs typeface="Sakkal Majalla" panose="02000000000000000000" pitchFamily="2" charset="-78"/>
              </a:rPr>
              <a:t>للفخص</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الخلوي النسيجي</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تم تركيب نيل طويل يصل لمنطقة تحت </a:t>
            </a:r>
            <a:r>
              <a:rPr lang="ar-SA" sz="2000" dirty="0" err="1">
                <a:effectLst/>
                <a:latin typeface="Sakkal Majalla" panose="02000000000000000000" pitchFamily="2" charset="-78"/>
                <a:ea typeface="Calibri" panose="020F0502020204030204" pitchFamily="34" charset="0"/>
                <a:cs typeface="Sakkal Majalla" panose="02000000000000000000" pitchFamily="2" charset="-78"/>
              </a:rPr>
              <a:t>المدوريين</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واقفل بالبراغي من القريب والبعيد، ثم تم تركيب مثبت خارجي </a:t>
            </a:r>
            <a:r>
              <a:rPr lang="en-US" sz="2000" dirty="0">
                <a:effectLst/>
                <a:latin typeface="Sakkal Majalla" panose="02000000000000000000" pitchFamily="2" charset="-78"/>
                <a:ea typeface="Calibri" panose="020F0502020204030204" pitchFamily="34" charset="0"/>
                <a:cs typeface="Sakkal Majalla" panose="02000000000000000000" pitchFamily="2" charset="-78"/>
              </a:rPr>
              <a:t>AO</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دبل بار. وتم تركيب مزلقة على البار القريب للجلد. ومن ثم اجري قطع عظم الفخذ تحت المدورين مباشرة.(انظر تكنيك المثبت الخارجي </a:t>
            </a:r>
            <a:r>
              <a:rPr lang="ar-SA" sz="2000" dirty="0" err="1">
                <a:effectLst/>
                <a:latin typeface="Sakkal Majalla" panose="02000000000000000000" pitchFamily="2" charset="-78"/>
                <a:ea typeface="Calibri" panose="020F0502020204030204" pitchFamily="34" charset="0"/>
                <a:cs typeface="Sakkal Majalla" panose="02000000000000000000" pitchFamily="2" charset="-78"/>
              </a:rPr>
              <a:t>بالصورالمرفقة</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a:t>
            </a:r>
            <a:r>
              <a:rPr lang="ar-SA" sz="2000" b="1" i="1" u="sng" dirty="0">
                <a:effectLst/>
                <a:latin typeface="Sakkal Majalla" panose="02000000000000000000" pitchFamily="2" charset="-78"/>
                <a:ea typeface="Calibri" panose="020F0502020204030204" pitchFamily="34" charset="0"/>
                <a:cs typeface="Sakkal Majalla" panose="02000000000000000000" pitchFamily="2" charset="-78"/>
              </a:rPr>
              <a:t>الشكل (9)</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بعد الجراحة مباشرة اعطي المريض الصادات ومضاد تخثر دموي حسب البروتوكولات العلاجية المتبعة محليا. وبدأ التطويل العظمي بعد اسبوعين من تاريخ الجراحة. الشكل (</a:t>
            </a:r>
            <a:r>
              <a:rPr lang="ar-SA" sz="2000" dirty="0">
                <a:latin typeface="Sakkal Majalla" panose="02000000000000000000" pitchFamily="2" charset="-78"/>
                <a:ea typeface="Calibri" panose="020F0502020204030204" pitchFamily="34" charset="0"/>
                <a:cs typeface="Sakkal Majalla" panose="02000000000000000000" pitchFamily="2" charset="-78"/>
              </a:rPr>
              <a:t>10) وكانت نتائج الخزعة والزرع سلبية</a:t>
            </a:r>
          </a:p>
          <a:p>
            <a:pPr marL="285750" indent="-285750" algn="l" rtl="0">
              <a:buFont typeface="Arial" panose="020B0604020202020204" pitchFamily="34" charset="0"/>
              <a:buChar char="•"/>
            </a:pPr>
            <a:r>
              <a:rPr lang="en-US" sz="2000" b="1" u="sng" dirty="0">
                <a:latin typeface="Sakkal Majalla" panose="02000000000000000000" pitchFamily="2" charset="-78"/>
                <a:cs typeface="Sakkal Majalla" panose="02000000000000000000" pitchFamily="2" charset="-78"/>
              </a:rPr>
              <a:t>Surgical Technique</a:t>
            </a:r>
            <a:r>
              <a:rPr lang="en-US" sz="2000" dirty="0">
                <a:latin typeface="Sakkal Majalla" panose="02000000000000000000" pitchFamily="2" charset="-78"/>
                <a:cs typeface="Sakkal Majalla" panose="02000000000000000000" pitchFamily="2" charset="-78"/>
              </a:rPr>
              <a:t>
A surgical opening was made on the same surgical scar as the previous one with an expansion from a far towards the tibial tuberosity in order to remove the Nile.
Neil was removed from the thigh through the knee, the bone cement was removed from the thigh and several biopsies were taken from the soft tissue edges surrounding the bone cement and from the ends of the bone and sent to the </a:t>
            </a:r>
            <a:r>
              <a:rPr lang="en-US" sz="2000" dirty="0" err="1">
                <a:latin typeface="Sakkal Majalla" panose="02000000000000000000" pitchFamily="2" charset="-78"/>
                <a:cs typeface="Sakkal Majalla" panose="02000000000000000000" pitchFamily="2" charset="-78"/>
              </a:rPr>
              <a:t>anatomopathy</a:t>
            </a:r>
            <a:r>
              <a:rPr lang="en-US" sz="2000" dirty="0">
                <a:latin typeface="Sakkal Majalla" panose="02000000000000000000" pitchFamily="2" charset="-78"/>
                <a:cs typeface="Sakkal Majalla" panose="02000000000000000000" pitchFamily="2" charset="-78"/>
              </a:rPr>
              <a:t> for </a:t>
            </a:r>
            <a:r>
              <a:rPr lang="en-US" sz="2000" dirty="0" err="1">
                <a:latin typeface="Sakkal Majalla" panose="02000000000000000000" pitchFamily="2" charset="-78"/>
                <a:cs typeface="Sakkal Majalla" panose="02000000000000000000" pitchFamily="2" charset="-78"/>
              </a:rPr>
              <a:t>stady</a:t>
            </a:r>
            <a:r>
              <a:rPr lang="en-US" sz="2000" dirty="0">
                <a:latin typeface="Sakkal Majalla" panose="02000000000000000000" pitchFamily="2" charset="-78"/>
                <a:cs typeface="Sakkal Majalla" panose="02000000000000000000" pitchFamily="2" charset="-78"/>
              </a:rPr>
              <a:t> the local </a:t>
            </a:r>
            <a:r>
              <a:rPr lang="en-US" sz="2000" dirty="0" err="1">
                <a:latin typeface="Sakkal Majalla" panose="02000000000000000000" pitchFamily="2" charset="-78"/>
                <a:cs typeface="Sakkal Majalla" panose="02000000000000000000" pitchFamily="2" charset="-78"/>
              </a:rPr>
              <a:t>resedive</a:t>
            </a:r>
            <a:r>
              <a:rPr lang="en-US" sz="2000" dirty="0">
                <a:latin typeface="Sakkal Majalla" panose="02000000000000000000" pitchFamily="2" charset="-78"/>
                <a:cs typeface="Sakkal Majalla" panose="02000000000000000000" pitchFamily="2" charset="-78"/>
              </a:rPr>
              <a:t>. 
A </a:t>
            </a:r>
            <a:r>
              <a:rPr lang="en-US" sz="2000" dirty="0" err="1">
                <a:latin typeface="Sakkal Majalla" panose="02000000000000000000" pitchFamily="2" charset="-78"/>
                <a:cs typeface="Sakkal Majalla" panose="02000000000000000000" pitchFamily="2" charset="-78"/>
              </a:rPr>
              <a:t>nother</a:t>
            </a:r>
            <a:r>
              <a:rPr lang="en-US" sz="2000" dirty="0">
                <a:latin typeface="Sakkal Majalla" panose="02000000000000000000" pitchFamily="2" charset="-78"/>
                <a:cs typeface="Sakkal Majalla" panose="02000000000000000000" pitchFamily="2" charset="-78"/>
              </a:rPr>
              <a:t> long Nile was inserted in the place and lucking from the  distal and proximal ends.  and then a double bar AO external fixation was installed. The femur is then cut just below the subtrochanteric bone. And put the slider bar to beginning in longlining the bone  (See the technique of the external fixation in the attached pictures) </a:t>
            </a:r>
            <a:r>
              <a:rPr lang="en-US" sz="2000" b="1" i="1" u="sng" dirty="0">
                <a:latin typeface="Sakkal Majalla" panose="02000000000000000000" pitchFamily="2" charset="-78"/>
                <a:cs typeface="Sakkal Majalla" panose="02000000000000000000" pitchFamily="2" charset="-78"/>
              </a:rPr>
              <a:t>figure 9</a:t>
            </a:r>
          </a:p>
          <a:p>
            <a:pPr marL="285750" indent="-285750" algn="l" rtl="0">
              <a:buFont typeface="Arial" panose="020B0604020202020204" pitchFamily="34" charset="0"/>
              <a:buChar char="•"/>
            </a:pPr>
            <a:r>
              <a:rPr lang="en-US" sz="2000" b="1" i="1" u="sng" dirty="0">
                <a:latin typeface="Sakkal Majalla" panose="02000000000000000000" pitchFamily="2" charset="-78"/>
                <a:cs typeface="Sakkal Majalla" panose="02000000000000000000" pitchFamily="2" charset="-78"/>
              </a:rPr>
              <a:t>Immediately after surgery, the patient was given antibiotics and an anticoagulant according to local treatment protocols. The bone lengthening began two weeks after the date of surgery. Figure 10  Biopsy and  germ culture results were negative
</a:t>
            </a:r>
            <a:endParaRPr lang="ar-SY" sz="2000" b="1" i="1" u="sng" dirty="0">
              <a:latin typeface="Sakkal Majalla" panose="02000000000000000000" pitchFamily="2" charset="-78"/>
              <a:cs typeface="Sakkal Majalla" panose="02000000000000000000" pitchFamily="2" charset="-78"/>
            </a:endParaRPr>
          </a:p>
        </p:txBody>
      </p:sp>
      <p:sp>
        <p:nvSpPr>
          <p:cNvPr id="5" name="مربع نص 4">
            <a:extLst>
              <a:ext uri="{FF2B5EF4-FFF2-40B4-BE49-F238E27FC236}">
                <a16:creationId xmlns:a16="http://schemas.microsoft.com/office/drawing/2014/main" id="{A1558660-94F2-B7F2-1752-1A6AF9F07C51}"/>
              </a:ext>
            </a:extLst>
          </p:cNvPr>
          <p:cNvSpPr txBox="1"/>
          <p:nvPr/>
        </p:nvSpPr>
        <p:spPr>
          <a:xfrm>
            <a:off x="5870091" y="0"/>
            <a:ext cx="6098344" cy="421654"/>
          </a:xfrm>
          <a:prstGeom prst="rect">
            <a:avLst/>
          </a:prstGeom>
          <a:noFill/>
        </p:spPr>
        <p:txBody>
          <a:bodyPr wrap="square">
            <a:spAutoFit/>
          </a:bodyPr>
          <a:lstStyle/>
          <a:p>
            <a:pPr algn="r" rtl="1">
              <a:lnSpc>
                <a:spcPct val="107000"/>
              </a:lnSpc>
              <a:spcAft>
                <a:spcPts val="800"/>
              </a:spcAft>
            </a:pPr>
            <a:r>
              <a:rPr lang="ar-SA"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الخطوة </a:t>
            </a:r>
            <a:r>
              <a:rPr lang="en-US"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6</a:t>
            </a:r>
            <a:r>
              <a:rPr lang="ar-SA"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 كيف تم علاج المريض؟</a:t>
            </a:r>
            <a:endParaRPr lang="en-US" sz="2000" b="1" u="sng"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عنصر نائب للتذييل 1">
            <a:extLst>
              <a:ext uri="{FF2B5EF4-FFF2-40B4-BE49-F238E27FC236}">
                <a16:creationId xmlns:a16="http://schemas.microsoft.com/office/drawing/2014/main" id="{56B26B24-576B-0B1D-B270-28BFBB5CA049}"/>
              </a:ext>
            </a:extLst>
          </p:cNvPr>
          <p:cNvSpPr>
            <a:spLocks noGrp="1"/>
          </p:cNvSpPr>
          <p:nvPr>
            <p:ph type="ftr" sz="quarter" idx="11"/>
          </p:nvPr>
        </p:nvSpPr>
        <p:spPr/>
        <p:txBody>
          <a:bodyPr/>
          <a:lstStyle/>
          <a:p>
            <a:r>
              <a:rPr lang="ar-SY"/>
              <a:t>الدكتور عماد الحريري-تقرير حالة</a:t>
            </a:r>
          </a:p>
        </p:txBody>
      </p:sp>
      <p:sp>
        <p:nvSpPr>
          <p:cNvPr id="4" name="عنصر نائب لرقم الشريحة 3">
            <a:extLst>
              <a:ext uri="{FF2B5EF4-FFF2-40B4-BE49-F238E27FC236}">
                <a16:creationId xmlns:a16="http://schemas.microsoft.com/office/drawing/2014/main" id="{79259279-F50E-1F62-A24F-FAD6BF4A1B93}"/>
              </a:ext>
            </a:extLst>
          </p:cNvPr>
          <p:cNvSpPr>
            <a:spLocks noGrp="1"/>
          </p:cNvSpPr>
          <p:nvPr>
            <p:ph type="sldNum" sz="quarter" idx="12"/>
          </p:nvPr>
        </p:nvSpPr>
        <p:spPr/>
        <p:txBody>
          <a:bodyPr/>
          <a:lstStyle/>
          <a:p>
            <a:fld id="{5634E967-E299-497B-9872-BC495F7C57D9}" type="slidenum">
              <a:rPr lang="ar-SY" smtClean="0"/>
              <a:t>31</a:t>
            </a:fld>
            <a:endParaRPr lang="ar-SY"/>
          </a:p>
        </p:txBody>
      </p:sp>
    </p:spTree>
    <p:extLst>
      <p:ext uri="{BB962C8B-B14F-4D97-AF65-F5344CB8AC3E}">
        <p14:creationId xmlns:p14="http://schemas.microsoft.com/office/powerpoint/2010/main" val="1110254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971065" y="3686008"/>
            <a:ext cx="5447908" cy="299925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74259" y="458037"/>
            <a:ext cx="3717542" cy="2788156"/>
          </a:xfrm>
          <a:prstGeom prst="rect">
            <a:avLst/>
          </a:prstGeom>
        </p:spPr>
      </p:pic>
      <p:pic>
        <p:nvPicPr>
          <p:cNvPr id="4" name="صورة 3">
            <a:extLst>
              <a:ext uri="{FF2B5EF4-FFF2-40B4-BE49-F238E27FC236}">
                <a16:creationId xmlns:a16="http://schemas.microsoft.com/office/drawing/2014/main" id="{0DD0A30D-5573-95B6-2193-546810B5181D}"/>
              </a:ext>
            </a:extLst>
          </p:cNvPr>
          <p:cNvPicPr>
            <a:picLocks noChangeAspect="1"/>
          </p:cNvPicPr>
          <p:nvPr/>
        </p:nvPicPr>
        <p:blipFill>
          <a:blip r:embed="rId4"/>
          <a:stretch>
            <a:fillRect/>
          </a:stretch>
        </p:blipFill>
        <p:spPr>
          <a:xfrm>
            <a:off x="2893102" y="86067"/>
            <a:ext cx="6487203" cy="3599941"/>
          </a:xfrm>
          <a:prstGeom prst="rect">
            <a:avLst/>
          </a:prstGeom>
        </p:spPr>
      </p:pic>
      <p:sp>
        <p:nvSpPr>
          <p:cNvPr id="7" name="مربع نص 6">
            <a:extLst>
              <a:ext uri="{FF2B5EF4-FFF2-40B4-BE49-F238E27FC236}">
                <a16:creationId xmlns:a16="http://schemas.microsoft.com/office/drawing/2014/main" id="{5724A101-A9C7-0541-ECDE-9320FC22A643}"/>
              </a:ext>
            </a:extLst>
          </p:cNvPr>
          <p:cNvSpPr txBox="1"/>
          <p:nvPr/>
        </p:nvSpPr>
        <p:spPr>
          <a:xfrm>
            <a:off x="3043003" y="2323475"/>
            <a:ext cx="869430" cy="307777"/>
          </a:xfrm>
          <a:prstGeom prst="rect">
            <a:avLst/>
          </a:prstGeom>
          <a:solidFill>
            <a:schemeClr val="bg1">
              <a:lumMod val="85000"/>
            </a:schemeClr>
          </a:solidFill>
          <a:ln>
            <a:solidFill>
              <a:schemeClr val="bg1">
                <a:lumMod val="85000"/>
              </a:schemeClr>
            </a:solidFill>
          </a:ln>
        </p:spPr>
        <p:txBody>
          <a:bodyPr wrap="square" rtlCol="1">
            <a:spAutoFit/>
          </a:bodyPr>
          <a:lstStyle/>
          <a:p>
            <a:pPr algn="l"/>
            <a:r>
              <a:rPr lang="en-US" sz="1400" dirty="0" err="1">
                <a:latin typeface="Sakkal Majalla" panose="02000000000000000000" pitchFamily="2" charset="-78"/>
                <a:cs typeface="Sakkal Majalla" panose="02000000000000000000" pitchFamily="2" charset="-78"/>
              </a:rPr>
              <a:t>proximmal</a:t>
            </a:r>
            <a:endParaRPr lang="ar-SY" sz="1400" dirty="0">
              <a:latin typeface="Sakkal Majalla" panose="02000000000000000000" pitchFamily="2" charset="-78"/>
              <a:cs typeface="Sakkal Majalla" panose="02000000000000000000" pitchFamily="2" charset="-78"/>
            </a:endParaRPr>
          </a:p>
        </p:txBody>
      </p:sp>
      <p:sp>
        <p:nvSpPr>
          <p:cNvPr id="8" name="مربع نص 7">
            <a:extLst>
              <a:ext uri="{FF2B5EF4-FFF2-40B4-BE49-F238E27FC236}">
                <a16:creationId xmlns:a16="http://schemas.microsoft.com/office/drawing/2014/main" id="{8238C2CD-DA6B-E4E6-1C6B-F44B1185C7C5}"/>
              </a:ext>
            </a:extLst>
          </p:cNvPr>
          <p:cNvSpPr txBox="1"/>
          <p:nvPr/>
        </p:nvSpPr>
        <p:spPr>
          <a:xfrm>
            <a:off x="8279567" y="2323475"/>
            <a:ext cx="639581" cy="307777"/>
          </a:xfrm>
          <a:prstGeom prst="rect">
            <a:avLst/>
          </a:prstGeom>
          <a:solidFill>
            <a:schemeClr val="bg1">
              <a:lumMod val="85000"/>
            </a:schemeClr>
          </a:solidFill>
          <a:ln>
            <a:solidFill>
              <a:schemeClr val="bg1">
                <a:lumMod val="85000"/>
              </a:schemeClr>
            </a:solidFill>
          </a:ln>
        </p:spPr>
        <p:txBody>
          <a:bodyPr wrap="square" rtlCol="1">
            <a:spAutoFit/>
          </a:bodyPr>
          <a:lstStyle/>
          <a:p>
            <a:pPr algn="l"/>
            <a:r>
              <a:rPr lang="en-US" sz="1400" dirty="0">
                <a:latin typeface="Sakkal Majalla" panose="02000000000000000000" pitchFamily="2" charset="-78"/>
                <a:cs typeface="Sakkal Majalla" panose="02000000000000000000" pitchFamily="2" charset="-78"/>
              </a:rPr>
              <a:t>distal</a:t>
            </a:r>
            <a:endParaRPr lang="ar-SY" sz="1400" dirty="0">
              <a:latin typeface="Sakkal Majalla" panose="02000000000000000000" pitchFamily="2" charset="-78"/>
              <a:cs typeface="Sakkal Majalla" panose="02000000000000000000" pitchFamily="2" charset="-78"/>
            </a:endParaRPr>
          </a:p>
        </p:txBody>
      </p:sp>
      <p:sp>
        <p:nvSpPr>
          <p:cNvPr id="9" name="مربع نص 8">
            <a:extLst>
              <a:ext uri="{FF2B5EF4-FFF2-40B4-BE49-F238E27FC236}">
                <a16:creationId xmlns:a16="http://schemas.microsoft.com/office/drawing/2014/main" id="{86A499B5-74E4-6579-C83C-F961DAECB59D}"/>
              </a:ext>
            </a:extLst>
          </p:cNvPr>
          <p:cNvSpPr txBox="1"/>
          <p:nvPr/>
        </p:nvSpPr>
        <p:spPr>
          <a:xfrm>
            <a:off x="4979979" y="306456"/>
            <a:ext cx="920321" cy="523220"/>
          </a:xfrm>
          <a:prstGeom prst="rect">
            <a:avLst/>
          </a:prstGeom>
          <a:solidFill>
            <a:schemeClr val="bg1">
              <a:lumMod val="85000"/>
            </a:schemeClr>
          </a:solidFill>
          <a:ln>
            <a:solidFill>
              <a:schemeClr val="bg1">
                <a:lumMod val="85000"/>
              </a:schemeClr>
            </a:solidFill>
          </a:ln>
        </p:spPr>
        <p:txBody>
          <a:bodyPr wrap="square" rtlCol="1">
            <a:spAutoFit/>
          </a:bodyPr>
          <a:lstStyle/>
          <a:p>
            <a:pPr algn="l"/>
            <a:r>
              <a:rPr lang="en-GB" sz="1400" dirty="0">
                <a:latin typeface="Sakkal Majalla" panose="02000000000000000000" pitchFamily="2" charset="-78"/>
                <a:cs typeface="Sakkal Majalla" panose="02000000000000000000" pitchFamily="2" charset="-78"/>
              </a:rPr>
              <a:t>Moving</a:t>
            </a:r>
          </a:p>
          <a:p>
            <a:pPr algn="l"/>
            <a:r>
              <a:rPr lang="en-GB" sz="1400" dirty="0">
                <a:latin typeface="Sakkal Majalla" panose="02000000000000000000" pitchFamily="2" charset="-78"/>
                <a:cs typeface="Sakkal Majalla" panose="02000000000000000000" pitchFamily="2" charset="-78"/>
              </a:rPr>
              <a:t> sides</a:t>
            </a:r>
          </a:p>
        </p:txBody>
      </p:sp>
      <p:sp>
        <p:nvSpPr>
          <p:cNvPr id="12" name="مربع نص 11">
            <a:extLst>
              <a:ext uri="{FF2B5EF4-FFF2-40B4-BE49-F238E27FC236}">
                <a16:creationId xmlns:a16="http://schemas.microsoft.com/office/drawing/2014/main" id="{57B30124-9B22-FA26-FBAF-8DA0F7B0E76C}"/>
              </a:ext>
            </a:extLst>
          </p:cNvPr>
          <p:cNvSpPr txBox="1"/>
          <p:nvPr/>
        </p:nvSpPr>
        <p:spPr>
          <a:xfrm>
            <a:off x="7163545" y="429746"/>
            <a:ext cx="1119267" cy="523220"/>
          </a:xfrm>
          <a:prstGeom prst="rect">
            <a:avLst/>
          </a:prstGeom>
          <a:solidFill>
            <a:schemeClr val="bg1">
              <a:lumMod val="85000"/>
            </a:schemeClr>
          </a:solidFill>
          <a:ln>
            <a:solidFill>
              <a:schemeClr val="bg1">
                <a:lumMod val="85000"/>
              </a:schemeClr>
            </a:solidFill>
          </a:ln>
        </p:spPr>
        <p:txBody>
          <a:bodyPr wrap="square" rtlCol="1">
            <a:spAutoFit/>
          </a:bodyPr>
          <a:lstStyle/>
          <a:p>
            <a:pPr algn="l"/>
            <a:r>
              <a:rPr lang="en-GB" sz="1400" dirty="0">
                <a:latin typeface="Sakkal Majalla" panose="02000000000000000000" pitchFamily="2" charset="-78"/>
                <a:cs typeface="Sakkal Majalla" panose="02000000000000000000" pitchFamily="2" charset="-78"/>
              </a:rPr>
              <a:t>Fixing </a:t>
            </a:r>
          </a:p>
          <a:p>
            <a:pPr algn="l"/>
            <a:r>
              <a:rPr lang="en-GB" sz="1400" dirty="0">
                <a:latin typeface="Sakkal Majalla" panose="02000000000000000000" pitchFamily="2" charset="-78"/>
                <a:cs typeface="Sakkal Majalla" panose="02000000000000000000" pitchFamily="2" charset="-78"/>
              </a:rPr>
              <a:t>side</a:t>
            </a:r>
            <a:endParaRPr lang="ar-SY" sz="1400" dirty="0">
              <a:latin typeface="Sakkal Majalla" panose="02000000000000000000" pitchFamily="2" charset="-78"/>
              <a:cs typeface="Sakkal Majalla" panose="02000000000000000000" pitchFamily="2" charset="-78"/>
            </a:endParaRPr>
          </a:p>
        </p:txBody>
      </p:sp>
      <p:sp>
        <p:nvSpPr>
          <p:cNvPr id="13" name="مربع نص 12">
            <a:extLst>
              <a:ext uri="{FF2B5EF4-FFF2-40B4-BE49-F238E27FC236}">
                <a16:creationId xmlns:a16="http://schemas.microsoft.com/office/drawing/2014/main" id="{8C70DCC7-3452-D83A-EE15-C5792A0FA07D}"/>
              </a:ext>
            </a:extLst>
          </p:cNvPr>
          <p:cNvSpPr txBox="1"/>
          <p:nvPr/>
        </p:nvSpPr>
        <p:spPr>
          <a:xfrm>
            <a:off x="7719933" y="116686"/>
            <a:ext cx="1119267" cy="738664"/>
          </a:xfrm>
          <a:prstGeom prst="rect">
            <a:avLst/>
          </a:prstGeom>
          <a:solidFill>
            <a:schemeClr val="bg1">
              <a:lumMod val="85000"/>
            </a:schemeClr>
          </a:solidFill>
          <a:ln>
            <a:solidFill>
              <a:schemeClr val="bg1">
                <a:lumMod val="85000"/>
              </a:schemeClr>
            </a:solidFill>
          </a:ln>
        </p:spPr>
        <p:txBody>
          <a:bodyPr wrap="square" rtlCol="1">
            <a:spAutoFit/>
          </a:bodyPr>
          <a:lstStyle/>
          <a:p>
            <a:pPr algn="l"/>
            <a:endParaRPr lang="en-GB" sz="1400" dirty="0">
              <a:latin typeface="Sakkal Majalla" panose="02000000000000000000" pitchFamily="2" charset="-78"/>
              <a:cs typeface="Sakkal Majalla" panose="02000000000000000000" pitchFamily="2" charset="-78"/>
            </a:endParaRPr>
          </a:p>
          <a:p>
            <a:pPr algn="l"/>
            <a:endParaRPr lang="en-GB" sz="1400" dirty="0">
              <a:latin typeface="Sakkal Majalla" panose="02000000000000000000" pitchFamily="2" charset="-78"/>
              <a:cs typeface="Sakkal Majalla" panose="02000000000000000000" pitchFamily="2" charset="-78"/>
            </a:endParaRPr>
          </a:p>
          <a:p>
            <a:pPr algn="l"/>
            <a:r>
              <a:rPr lang="en-GB" sz="1400" dirty="0">
                <a:latin typeface="Sakkal Majalla" panose="02000000000000000000" pitchFamily="2" charset="-78"/>
                <a:cs typeface="Sakkal Majalla" panose="02000000000000000000" pitchFamily="2" charset="-78"/>
              </a:rPr>
              <a:t> </a:t>
            </a:r>
            <a:endParaRPr lang="ar-SY" sz="1400" dirty="0">
              <a:latin typeface="Sakkal Majalla" panose="02000000000000000000" pitchFamily="2" charset="-78"/>
              <a:cs typeface="Sakkal Majalla" panose="02000000000000000000" pitchFamily="2" charset="-78"/>
            </a:endParaRPr>
          </a:p>
        </p:txBody>
      </p:sp>
      <p:sp>
        <p:nvSpPr>
          <p:cNvPr id="14" name="مربع نص 13">
            <a:extLst>
              <a:ext uri="{FF2B5EF4-FFF2-40B4-BE49-F238E27FC236}">
                <a16:creationId xmlns:a16="http://schemas.microsoft.com/office/drawing/2014/main" id="{B981E34B-9784-D479-1C33-BDD3DD1A5AE2}"/>
              </a:ext>
            </a:extLst>
          </p:cNvPr>
          <p:cNvSpPr txBox="1"/>
          <p:nvPr/>
        </p:nvSpPr>
        <p:spPr>
          <a:xfrm>
            <a:off x="90434" y="3776599"/>
            <a:ext cx="4160438" cy="923330"/>
          </a:xfrm>
          <a:prstGeom prst="rect">
            <a:avLst/>
          </a:prstGeom>
          <a:noFill/>
        </p:spPr>
        <p:txBody>
          <a:bodyPr wrap="square">
            <a:spAutoFit/>
          </a:bodyPr>
          <a:lstStyle/>
          <a:p>
            <a:pPr algn="l" rtl="0"/>
            <a:r>
              <a:rPr lang="en-US" b="1" i="1" u="sng" dirty="0"/>
              <a:t>figure 9</a:t>
            </a:r>
            <a:endParaRPr lang="en-US" dirty="0"/>
          </a:p>
          <a:p>
            <a:pPr algn="l" rtl="0"/>
            <a:r>
              <a:rPr lang="en-US" dirty="0"/>
              <a:t>Technique of the external fixation in the attached with the sliding </a:t>
            </a:r>
            <a:r>
              <a:rPr lang="en-US" dirty="0" err="1"/>
              <a:t>divice</a:t>
            </a:r>
            <a:endParaRPr lang="ar-SY" dirty="0"/>
          </a:p>
        </p:txBody>
      </p:sp>
      <p:sp>
        <p:nvSpPr>
          <p:cNvPr id="16" name="مربع نص 15">
            <a:extLst>
              <a:ext uri="{FF2B5EF4-FFF2-40B4-BE49-F238E27FC236}">
                <a16:creationId xmlns:a16="http://schemas.microsoft.com/office/drawing/2014/main" id="{48C6450C-5535-F078-CBF4-A82C113E3C02}"/>
              </a:ext>
            </a:extLst>
          </p:cNvPr>
          <p:cNvSpPr txBox="1"/>
          <p:nvPr/>
        </p:nvSpPr>
        <p:spPr>
          <a:xfrm>
            <a:off x="5593830" y="1019445"/>
            <a:ext cx="1441437" cy="369332"/>
          </a:xfrm>
          <a:prstGeom prst="rect">
            <a:avLst/>
          </a:prstGeom>
          <a:noFill/>
        </p:spPr>
        <p:txBody>
          <a:bodyPr wrap="square">
            <a:spAutoFit/>
          </a:bodyPr>
          <a:lstStyle/>
          <a:p>
            <a:r>
              <a:rPr lang="en-US" dirty="0"/>
              <a:t>sliding </a:t>
            </a:r>
            <a:r>
              <a:rPr lang="en-US" dirty="0" err="1"/>
              <a:t>divice</a:t>
            </a:r>
            <a:endParaRPr lang="ar-SY" dirty="0"/>
          </a:p>
        </p:txBody>
      </p:sp>
      <p:cxnSp>
        <p:nvCxnSpPr>
          <p:cNvPr id="18" name="رابط كسهم مستقيم 17">
            <a:extLst>
              <a:ext uri="{FF2B5EF4-FFF2-40B4-BE49-F238E27FC236}">
                <a16:creationId xmlns:a16="http://schemas.microsoft.com/office/drawing/2014/main" id="{6816800E-6943-C4F8-797F-EA906A56CD5E}"/>
              </a:ext>
            </a:extLst>
          </p:cNvPr>
          <p:cNvCxnSpPr>
            <a:cxnSpLocks/>
          </p:cNvCxnSpPr>
          <p:nvPr/>
        </p:nvCxnSpPr>
        <p:spPr>
          <a:xfrm>
            <a:off x="5242118" y="754120"/>
            <a:ext cx="0" cy="806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a:extLst>
              <a:ext uri="{FF2B5EF4-FFF2-40B4-BE49-F238E27FC236}">
                <a16:creationId xmlns:a16="http://schemas.microsoft.com/office/drawing/2014/main" id="{BDB21485-E69C-F40F-A596-80941C0436AA}"/>
              </a:ext>
            </a:extLst>
          </p:cNvPr>
          <p:cNvCxnSpPr>
            <a:cxnSpLocks/>
          </p:cNvCxnSpPr>
          <p:nvPr/>
        </p:nvCxnSpPr>
        <p:spPr>
          <a:xfrm flipH="1">
            <a:off x="7446316" y="833294"/>
            <a:ext cx="11295" cy="647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شكل بيضاوي 21">
            <a:extLst>
              <a:ext uri="{FF2B5EF4-FFF2-40B4-BE49-F238E27FC236}">
                <a16:creationId xmlns:a16="http://schemas.microsoft.com/office/drawing/2014/main" id="{82413461-F1F6-6AD3-3059-857AF4CD3A84}"/>
              </a:ext>
            </a:extLst>
          </p:cNvPr>
          <p:cNvSpPr/>
          <p:nvPr/>
        </p:nvSpPr>
        <p:spPr>
          <a:xfrm>
            <a:off x="5193858" y="1419396"/>
            <a:ext cx="1057867" cy="432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noFill/>
            </a:endParaRPr>
          </a:p>
        </p:txBody>
      </p:sp>
      <p:sp>
        <p:nvSpPr>
          <p:cNvPr id="25" name="شكل بيضاوي 24">
            <a:extLst>
              <a:ext uri="{FF2B5EF4-FFF2-40B4-BE49-F238E27FC236}">
                <a16:creationId xmlns:a16="http://schemas.microsoft.com/office/drawing/2014/main" id="{57105DE7-0CDF-C58D-630A-1A40AF3B2CAA}"/>
              </a:ext>
            </a:extLst>
          </p:cNvPr>
          <p:cNvSpPr/>
          <p:nvPr/>
        </p:nvSpPr>
        <p:spPr>
          <a:xfrm>
            <a:off x="6706914" y="1452442"/>
            <a:ext cx="1441437" cy="52322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noFill/>
            </a:endParaRPr>
          </a:p>
        </p:txBody>
      </p:sp>
      <p:sp>
        <p:nvSpPr>
          <p:cNvPr id="2" name="سهم: لليمين 1">
            <a:hlinkClick r:id="rId5" action="ppaction://hlinksldjump"/>
            <a:extLst>
              <a:ext uri="{FF2B5EF4-FFF2-40B4-BE49-F238E27FC236}">
                <a16:creationId xmlns:a16="http://schemas.microsoft.com/office/drawing/2014/main" id="{4546E275-3F2B-09D4-EAF3-0CDDDD622B97}"/>
              </a:ext>
            </a:extLst>
          </p:cNvPr>
          <p:cNvSpPr/>
          <p:nvPr/>
        </p:nvSpPr>
        <p:spPr>
          <a:xfrm>
            <a:off x="10635175" y="5303520"/>
            <a:ext cx="970671" cy="450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 name="عنصر نائب للتذييل 2">
            <a:extLst>
              <a:ext uri="{FF2B5EF4-FFF2-40B4-BE49-F238E27FC236}">
                <a16:creationId xmlns:a16="http://schemas.microsoft.com/office/drawing/2014/main" id="{82C2825F-0F85-A7CB-79B9-75CEE41F3D51}"/>
              </a:ext>
            </a:extLst>
          </p:cNvPr>
          <p:cNvSpPr>
            <a:spLocks noGrp="1"/>
          </p:cNvSpPr>
          <p:nvPr>
            <p:ph type="ftr" sz="quarter" idx="11"/>
          </p:nvPr>
        </p:nvSpPr>
        <p:spPr/>
        <p:txBody>
          <a:bodyPr/>
          <a:lstStyle/>
          <a:p>
            <a:r>
              <a:rPr lang="ar-SY"/>
              <a:t>الدكتور عماد الحريري-تقرير حالة</a:t>
            </a:r>
          </a:p>
        </p:txBody>
      </p:sp>
      <p:sp>
        <p:nvSpPr>
          <p:cNvPr id="10" name="عنصر نائب لرقم الشريحة 9">
            <a:extLst>
              <a:ext uri="{FF2B5EF4-FFF2-40B4-BE49-F238E27FC236}">
                <a16:creationId xmlns:a16="http://schemas.microsoft.com/office/drawing/2014/main" id="{62DDC33D-572A-EE7B-AA7A-5CD2F50D97A4}"/>
              </a:ext>
            </a:extLst>
          </p:cNvPr>
          <p:cNvSpPr>
            <a:spLocks noGrp="1"/>
          </p:cNvSpPr>
          <p:nvPr>
            <p:ph type="sldNum" sz="quarter" idx="12"/>
          </p:nvPr>
        </p:nvSpPr>
        <p:spPr/>
        <p:txBody>
          <a:bodyPr/>
          <a:lstStyle/>
          <a:p>
            <a:fld id="{5634E967-E299-497B-9872-BC495F7C57D9}" type="slidenum">
              <a:rPr lang="ar-SY" smtClean="0"/>
              <a:t>32</a:t>
            </a:fld>
            <a:endParaRPr lang="ar-SY"/>
          </a:p>
        </p:txBody>
      </p:sp>
    </p:spTree>
    <p:extLst>
      <p:ext uri="{BB962C8B-B14F-4D97-AF65-F5344CB8AC3E}">
        <p14:creationId xmlns:p14="http://schemas.microsoft.com/office/powerpoint/2010/main" val="2641050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855D73EB-DE05-1237-E040-01D9E2D4FE4C}"/>
              </a:ext>
            </a:extLst>
          </p:cNvPr>
          <p:cNvPicPr>
            <a:picLocks noChangeAspect="1"/>
          </p:cNvPicPr>
          <p:nvPr/>
        </p:nvPicPr>
        <p:blipFill rotWithShape="1">
          <a:blip r:embed="rId2"/>
          <a:srcRect l="7280" t="6246" r="39715"/>
          <a:stretch/>
        </p:blipFill>
        <p:spPr>
          <a:xfrm>
            <a:off x="3162924" y="265161"/>
            <a:ext cx="4825733" cy="6327678"/>
          </a:xfrm>
          <a:prstGeom prst="rect">
            <a:avLst/>
          </a:prstGeom>
        </p:spPr>
      </p:pic>
      <p:sp>
        <p:nvSpPr>
          <p:cNvPr id="6" name="مربع نص 5">
            <a:extLst>
              <a:ext uri="{FF2B5EF4-FFF2-40B4-BE49-F238E27FC236}">
                <a16:creationId xmlns:a16="http://schemas.microsoft.com/office/drawing/2014/main" id="{CFE1A7C0-9C1F-3935-23C9-F7788F4F1178}"/>
              </a:ext>
            </a:extLst>
          </p:cNvPr>
          <p:cNvSpPr txBox="1"/>
          <p:nvPr/>
        </p:nvSpPr>
        <p:spPr>
          <a:xfrm>
            <a:off x="4796852" y="6070614"/>
            <a:ext cx="3191805" cy="523220"/>
          </a:xfrm>
          <a:prstGeom prst="rect">
            <a:avLst/>
          </a:prstGeom>
          <a:solidFill>
            <a:schemeClr val="tx1"/>
          </a:solidFill>
          <a:ln>
            <a:solidFill>
              <a:schemeClr val="tx1"/>
            </a:solidFill>
          </a:ln>
        </p:spPr>
        <p:txBody>
          <a:bodyPr wrap="square" rtlCol="1">
            <a:spAutoFit/>
          </a:bodyPr>
          <a:lstStyle/>
          <a:p>
            <a:pPr algn="l" rtl="0"/>
            <a:r>
              <a:rPr lang="en-US" sz="1400" dirty="0">
                <a:solidFill>
                  <a:schemeClr val="bg1"/>
                </a:solidFill>
              </a:rPr>
              <a:t>Figure 10
A- The picture is one month after surgery</a:t>
            </a:r>
            <a:endParaRPr lang="ar-SY" sz="1400" dirty="0">
              <a:solidFill>
                <a:schemeClr val="bg1"/>
              </a:solidFill>
            </a:endParaRPr>
          </a:p>
        </p:txBody>
      </p:sp>
      <p:sp>
        <p:nvSpPr>
          <p:cNvPr id="2" name="سهم: لليمين 1">
            <a:hlinkClick r:id="rId3" action="ppaction://hlinksldjump"/>
            <a:extLst>
              <a:ext uri="{FF2B5EF4-FFF2-40B4-BE49-F238E27FC236}">
                <a16:creationId xmlns:a16="http://schemas.microsoft.com/office/drawing/2014/main" id="{0667D85A-56C5-9F42-8370-3377D963F2C4}"/>
              </a:ext>
            </a:extLst>
          </p:cNvPr>
          <p:cNvSpPr/>
          <p:nvPr/>
        </p:nvSpPr>
        <p:spPr>
          <a:xfrm>
            <a:off x="10635175" y="5303520"/>
            <a:ext cx="970671" cy="450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 name="عنصر نائب للتذييل 2">
            <a:extLst>
              <a:ext uri="{FF2B5EF4-FFF2-40B4-BE49-F238E27FC236}">
                <a16:creationId xmlns:a16="http://schemas.microsoft.com/office/drawing/2014/main" id="{44E04D0B-B248-1C78-6CBE-D6488346E6A4}"/>
              </a:ext>
            </a:extLst>
          </p:cNvPr>
          <p:cNvSpPr>
            <a:spLocks noGrp="1"/>
          </p:cNvSpPr>
          <p:nvPr>
            <p:ph type="ftr" sz="quarter" idx="11"/>
          </p:nvPr>
        </p:nvSpPr>
        <p:spPr/>
        <p:txBody>
          <a:bodyPr/>
          <a:lstStyle/>
          <a:p>
            <a:r>
              <a:rPr lang="ar-SY"/>
              <a:t>الدكتور عماد الحريري-تقرير حالة</a:t>
            </a:r>
          </a:p>
        </p:txBody>
      </p:sp>
      <p:sp>
        <p:nvSpPr>
          <p:cNvPr id="4" name="عنصر نائب لرقم الشريحة 3">
            <a:extLst>
              <a:ext uri="{FF2B5EF4-FFF2-40B4-BE49-F238E27FC236}">
                <a16:creationId xmlns:a16="http://schemas.microsoft.com/office/drawing/2014/main" id="{B11D6FDC-C410-A67B-74C4-6BF5762BF473}"/>
              </a:ext>
            </a:extLst>
          </p:cNvPr>
          <p:cNvSpPr>
            <a:spLocks noGrp="1"/>
          </p:cNvSpPr>
          <p:nvPr>
            <p:ph type="sldNum" sz="quarter" idx="12"/>
          </p:nvPr>
        </p:nvSpPr>
        <p:spPr/>
        <p:txBody>
          <a:bodyPr/>
          <a:lstStyle/>
          <a:p>
            <a:fld id="{5634E967-E299-497B-9872-BC495F7C57D9}" type="slidenum">
              <a:rPr lang="ar-SY" smtClean="0"/>
              <a:t>33</a:t>
            </a:fld>
            <a:endParaRPr lang="ar-SY"/>
          </a:p>
        </p:txBody>
      </p:sp>
    </p:spTree>
    <p:extLst>
      <p:ext uri="{BB962C8B-B14F-4D97-AF65-F5344CB8AC3E}">
        <p14:creationId xmlns:p14="http://schemas.microsoft.com/office/powerpoint/2010/main" val="1850980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7E50DDB-4D93-D682-B08D-5EE016D3A99A}"/>
              </a:ext>
            </a:extLst>
          </p:cNvPr>
          <p:cNvSpPr>
            <a:spLocks noGrp="1"/>
          </p:cNvSpPr>
          <p:nvPr>
            <p:ph sz="half" idx="1"/>
          </p:nvPr>
        </p:nvSpPr>
        <p:spPr>
          <a:ln>
            <a:solidFill>
              <a:schemeClr val="tx1"/>
            </a:solidFill>
          </a:ln>
        </p:spPr>
        <p:txBody>
          <a:bodyPr>
            <a:normAutofit/>
          </a:bodyPr>
          <a:lstStyle/>
          <a:p>
            <a:pPr algn="l" rtl="0"/>
            <a:r>
              <a:rPr lang="en-US" sz="1800" kern="100" dirty="0">
                <a:effectLst/>
                <a:latin typeface="Calibri" panose="020F0502020204030204" pitchFamily="34" charset="0"/>
                <a:ea typeface="Calibri" panose="020F0502020204030204" pitchFamily="34" charset="0"/>
                <a:cs typeface="Arial" panose="020B0604020202020204" pitchFamily="34" charset="0"/>
              </a:rPr>
              <a:t>Step 7: What was the evolution and the final outcome</a:t>
            </a:r>
            <a:r>
              <a:rPr lang="ar-SA" sz="1800" kern="100" dirty="0">
                <a:effectLst/>
                <a:latin typeface="Calibri" panose="020F0502020204030204" pitchFamily="34" charset="0"/>
                <a:ea typeface="Calibri" panose="020F0502020204030204" pitchFamily="34" charset="0"/>
                <a:cs typeface="Arial" panose="020B0604020202020204" pitchFamily="34"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l" rtl="0"/>
            <a:endParaRPr lang="ar-SY" sz="2200" dirty="0">
              <a:latin typeface="Sakkal Majalla" panose="02000000000000000000" pitchFamily="2" charset="-78"/>
              <a:cs typeface="Sakkal Majalla" panose="02000000000000000000" pitchFamily="2" charset="-78"/>
            </a:endParaRPr>
          </a:p>
        </p:txBody>
      </p:sp>
      <p:sp>
        <p:nvSpPr>
          <p:cNvPr id="4" name="عنصر نائب للمحتوى 3">
            <a:extLst>
              <a:ext uri="{FF2B5EF4-FFF2-40B4-BE49-F238E27FC236}">
                <a16:creationId xmlns:a16="http://schemas.microsoft.com/office/drawing/2014/main" id="{D4F3FAE9-501E-3388-FB1C-CCB38F90734A}"/>
              </a:ext>
            </a:extLst>
          </p:cNvPr>
          <p:cNvSpPr>
            <a:spLocks noGrp="1"/>
          </p:cNvSpPr>
          <p:nvPr>
            <p:ph sz="half" idx="2"/>
          </p:nvPr>
        </p:nvSpPr>
        <p:spPr>
          <a:solidFill>
            <a:schemeClr val="accent2">
              <a:lumMod val="20000"/>
              <a:lumOff val="80000"/>
            </a:schemeClr>
          </a:solidFill>
          <a:ln>
            <a:solidFill>
              <a:schemeClr val="tx1"/>
            </a:solidFill>
          </a:ln>
        </p:spPr>
        <p:txBody>
          <a:bodyPr>
            <a:normAutofit/>
          </a:bodyPr>
          <a:lstStyle/>
          <a:p>
            <a:pPr algn="r" rtl="1">
              <a:lnSpc>
                <a:spcPct val="107000"/>
              </a:lnSpc>
              <a:spcAft>
                <a:spcPts val="800"/>
              </a:spcAft>
            </a:pPr>
            <a:r>
              <a:rPr lang="ar-SY" sz="2400" kern="100" dirty="0">
                <a:solidFill>
                  <a:srgbClr val="000000"/>
                </a:solidFill>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الخطوة 7: ما هو التطور والنتيجة النهائية؟</a:t>
            </a:r>
            <a:endParaRPr lang="en-US" sz="2400" kern="100"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endParaRPr>
          </a:p>
          <a:p>
            <a:pPr marL="0" indent="0">
              <a:buNone/>
            </a:pPr>
            <a:endParaRPr lang="ar-SY" sz="2400" dirty="0">
              <a:highlight>
                <a:srgbClr val="FFFF00"/>
              </a:highlight>
              <a:latin typeface="Sakkal Majalla" panose="02000000000000000000" pitchFamily="2" charset="-78"/>
              <a:cs typeface="Sakkal Majalla" panose="02000000000000000000" pitchFamily="2" charset="-78"/>
            </a:endParaRPr>
          </a:p>
        </p:txBody>
      </p:sp>
      <p:sp>
        <p:nvSpPr>
          <p:cNvPr id="5" name="عنوان 1">
            <a:extLst>
              <a:ext uri="{FF2B5EF4-FFF2-40B4-BE49-F238E27FC236}">
                <a16:creationId xmlns:a16="http://schemas.microsoft.com/office/drawing/2014/main" id="{E5880374-381C-A5B4-5C02-9AB05A4D49AD}"/>
              </a:ext>
            </a:extLst>
          </p:cNvPr>
          <p:cNvSpPr>
            <a:spLocks noGrp="1"/>
          </p:cNvSpPr>
          <p:nvPr>
            <p:ph type="title"/>
          </p:nvPr>
        </p:nvSpPr>
        <p:spPr>
          <a:xfrm>
            <a:off x="838200" y="365125"/>
            <a:ext cx="10515600" cy="1168253"/>
          </a:xfrm>
          <a:solidFill>
            <a:srgbClr val="00B0F0"/>
          </a:solidFill>
        </p:spPr>
        <p:txBody>
          <a:bodyPr>
            <a:normAutofit/>
          </a:bodyPr>
          <a:lstStyle/>
          <a:p>
            <a:pPr algn="ctr"/>
            <a:r>
              <a:rPr lang="ar-SA" sz="3600" kern="100" dirty="0">
                <a:latin typeface="Sakkal Majalla" panose="02000000000000000000" pitchFamily="2" charset="-78"/>
                <a:ea typeface="Calibri" panose="020F0502020204030204" pitchFamily="34" charset="0"/>
                <a:cs typeface="Sakkal Majalla" panose="02000000000000000000" pitchFamily="2" charset="-78"/>
              </a:rPr>
              <a:t>الجزء الأول </a:t>
            </a:r>
            <a:br>
              <a:rPr lang="ar-SA" sz="3600" kern="100" dirty="0">
                <a:latin typeface="Sakkal Majalla" panose="02000000000000000000" pitchFamily="2" charset="-78"/>
                <a:ea typeface="Calibri" panose="020F0502020204030204" pitchFamily="34" charset="0"/>
                <a:cs typeface="Sakkal Majalla" panose="02000000000000000000" pitchFamily="2" charset="-78"/>
              </a:rPr>
            </a:br>
            <a:r>
              <a:rPr lang="ar-SA" sz="3600" kern="100" dirty="0">
                <a:latin typeface="Sakkal Majalla" panose="02000000000000000000" pitchFamily="2" charset="-78"/>
                <a:ea typeface="Calibri" panose="020F0502020204030204" pitchFamily="34" charset="0"/>
                <a:cs typeface="Sakkal Majalla" panose="02000000000000000000" pitchFamily="2" charset="-78"/>
              </a:rPr>
              <a:t>كيفية كتابة مسودتك الأولى</a:t>
            </a:r>
            <a:endParaRPr lang="ar-SY" sz="3600" dirty="0">
              <a:latin typeface="Sakkal Majalla" panose="02000000000000000000" pitchFamily="2" charset="-78"/>
              <a:cs typeface="Sakkal Majalla" panose="02000000000000000000" pitchFamily="2" charset="-78"/>
            </a:endParaRPr>
          </a:p>
        </p:txBody>
      </p:sp>
      <p:sp>
        <p:nvSpPr>
          <p:cNvPr id="2" name="عنصر نائب للتذييل 1">
            <a:extLst>
              <a:ext uri="{FF2B5EF4-FFF2-40B4-BE49-F238E27FC236}">
                <a16:creationId xmlns:a16="http://schemas.microsoft.com/office/drawing/2014/main" id="{EB01B678-2CB5-24A6-1521-0560D310F930}"/>
              </a:ext>
            </a:extLst>
          </p:cNvPr>
          <p:cNvSpPr>
            <a:spLocks noGrp="1"/>
          </p:cNvSpPr>
          <p:nvPr>
            <p:ph type="ftr" sz="quarter" idx="11"/>
          </p:nvPr>
        </p:nvSpPr>
        <p:spPr/>
        <p:txBody>
          <a:bodyPr/>
          <a:lstStyle/>
          <a:p>
            <a:r>
              <a:rPr lang="ar-SY"/>
              <a:t>الدكتور عماد الحريري-تقرير حالة</a:t>
            </a:r>
          </a:p>
        </p:txBody>
      </p:sp>
      <p:sp>
        <p:nvSpPr>
          <p:cNvPr id="6" name="عنصر نائب لرقم الشريحة 5">
            <a:extLst>
              <a:ext uri="{FF2B5EF4-FFF2-40B4-BE49-F238E27FC236}">
                <a16:creationId xmlns:a16="http://schemas.microsoft.com/office/drawing/2014/main" id="{A0B9B3BA-FDEC-D24B-0E73-FDFD6F8E2653}"/>
              </a:ext>
            </a:extLst>
          </p:cNvPr>
          <p:cNvSpPr>
            <a:spLocks noGrp="1"/>
          </p:cNvSpPr>
          <p:nvPr>
            <p:ph type="sldNum" sz="quarter" idx="12"/>
          </p:nvPr>
        </p:nvSpPr>
        <p:spPr/>
        <p:txBody>
          <a:bodyPr/>
          <a:lstStyle/>
          <a:p>
            <a:fld id="{5634E967-E299-497B-9872-BC495F7C57D9}" type="slidenum">
              <a:rPr lang="ar-SY" smtClean="0"/>
              <a:t>34</a:t>
            </a:fld>
            <a:endParaRPr lang="ar-SY"/>
          </a:p>
        </p:txBody>
      </p:sp>
    </p:spTree>
    <p:extLst>
      <p:ext uri="{BB962C8B-B14F-4D97-AF65-F5344CB8AC3E}">
        <p14:creationId xmlns:p14="http://schemas.microsoft.com/office/powerpoint/2010/main" val="3184163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EF9BF63-CAED-EB97-2383-320C192B61D0}"/>
              </a:ext>
            </a:extLst>
          </p:cNvPr>
          <p:cNvSpPr txBox="1"/>
          <p:nvPr/>
        </p:nvSpPr>
        <p:spPr>
          <a:xfrm>
            <a:off x="167390" y="955790"/>
            <a:ext cx="11617377" cy="4650056"/>
          </a:xfrm>
          <a:prstGeom prst="rect">
            <a:avLst/>
          </a:prstGeom>
          <a:solidFill>
            <a:schemeClr val="accent2">
              <a:lumMod val="20000"/>
              <a:lumOff val="80000"/>
            </a:schemeClr>
          </a:solidFill>
          <a:ln>
            <a:solidFill>
              <a:schemeClr val="tx1"/>
            </a:solidFill>
          </a:ln>
        </p:spPr>
        <p:txBody>
          <a:bodyPr wrap="square">
            <a:spAutoFit/>
          </a:bodyPr>
          <a:lstStyle/>
          <a:p>
            <a:pPr algn="r" rtl="1">
              <a:lnSpc>
                <a:spcPct val="107000"/>
              </a:lnSpc>
              <a:spcAft>
                <a:spcPts val="800"/>
              </a:spcAft>
            </a:pPr>
            <a:r>
              <a:rPr lang="ar-SA" sz="1800" b="1" u="sng" dirty="0">
                <a:effectLst/>
                <a:latin typeface="Calibri" panose="020F0502020204030204" pitchFamily="34" charset="0"/>
                <a:ea typeface="Calibri" panose="020F0502020204030204" pitchFamily="34" charset="0"/>
                <a:cs typeface="Times New Roman" panose="02020603050405020304" pitchFamily="18" charset="0"/>
              </a:rPr>
              <a:t>المتابعة  في التطويل </a:t>
            </a:r>
            <a:r>
              <a:rPr lang="ar-SA" sz="1800" b="1" u="sng" dirty="0">
                <a:effectLst/>
                <a:latin typeface="Calibri" panose="020F0502020204030204" pitchFamily="34" charset="0"/>
                <a:ea typeface="Calibri" panose="020F0502020204030204" pitchFamily="34" charset="0"/>
                <a:cs typeface="Calibri" panose="020F0502020204030204" pitchFamily="34" charset="0"/>
              </a:rPr>
              <a:t>:</a:t>
            </a:r>
            <a:endParaRPr lang="en-US" sz="1800" b="1" u="sng"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800" dirty="0">
                <a:effectLst/>
                <a:latin typeface="Calibri" panose="020F0502020204030204" pitchFamily="34" charset="0"/>
                <a:ea typeface="Calibri" panose="020F0502020204030204" pitchFamily="34" charset="0"/>
                <a:cs typeface="Times New Roman" panose="02020603050405020304" pitchFamily="18" charset="0"/>
              </a:rPr>
              <a:t>تم مراقبة التطويل لفترة ستة اشهر تقريبا</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وتم تطويل العظم حوالي ١٧.5 سم </a:t>
            </a:r>
            <a:r>
              <a:rPr lang="ar-SA" sz="1800" dirty="0">
                <a:effectLst/>
                <a:latin typeface="Calibri" panose="020F0502020204030204" pitchFamily="34" charset="0"/>
                <a:ea typeface="Calibri" panose="020F0502020204030204" pitchFamily="34" charset="0"/>
                <a:cs typeface="Calibri" panose="020F0502020204030204" pitchFamily="34" charset="0"/>
              </a:rPr>
              <a:t>(الشكل  11</a:t>
            </a:r>
            <a:r>
              <a:rPr lang="ar-SA" sz="1800" dirty="0">
                <a:effectLst/>
                <a:latin typeface="Calibri" panose="020F0502020204030204" pitchFamily="34" charset="0"/>
                <a:ea typeface="Calibri" panose="020F0502020204030204" pitchFamily="34" charset="0"/>
                <a:cs typeface="Times New Roman" panose="02020603050405020304" pitchFamily="18" charset="0"/>
              </a:rPr>
              <a:t>الصور الشعاعية خلال مراحل التطويل</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ولم يسمح للمريض بالمشي والاستناد الكامل على الطرف طيلة القترة السابقة</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i="1" u="sng" dirty="0">
                <a:latin typeface="Calibri" panose="020F0502020204030204" pitchFamily="34" charset="0"/>
                <a:ea typeface="Calibri" panose="020F0502020204030204" pitchFamily="34" charset="0"/>
                <a:cs typeface="Calibri" panose="020F0502020204030204" pitchFamily="34" charset="0"/>
              </a:rPr>
              <a:t>الشكل(12)</a:t>
            </a:r>
            <a:endParaRPr lang="en-US" sz="1800" i="1" u="sng"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800" dirty="0">
                <a:effectLst/>
                <a:latin typeface="Calibri" panose="020F0502020204030204" pitchFamily="34" charset="0"/>
                <a:ea typeface="Calibri" panose="020F0502020204030204" pitchFamily="34" charset="0"/>
                <a:cs typeface="Times New Roman" panose="02020603050405020304" pitchFamily="18" charset="0"/>
              </a:rPr>
              <a:t>تم ايقاف التطويل العظمي </a:t>
            </a:r>
            <a:r>
              <a:rPr lang="ar-SA" dirty="0">
                <a:latin typeface="Calibri" panose="020F0502020204030204" pitchFamily="34" charset="0"/>
                <a:ea typeface="Calibri" panose="020F0502020204030204" pitchFamily="34" charset="0"/>
                <a:cs typeface="Times New Roman" panose="02020603050405020304" pitchFamily="18" charset="0"/>
              </a:rPr>
              <a:t>بسبب </a:t>
            </a:r>
            <a:r>
              <a:rPr lang="ar-SA" sz="1800" dirty="0">
                <a:effectLst/>
                <a:latin typeface="Calibri" panose="020F0502020204030204" pitchFamily="34" charset="0"/>
                <a:ea typeface="Calibri" panose="020F0502020204030204" pitchFamily="34" charset="0"/>
                <a:cs typeface="Times New Roman" panose="02020603050405020304" pitchFamily="18" charset="0"/>
              </a:rPr>
              <a:t>اغلاق سكة التطويل على الجهاز ولوجود نضح مصلي وانزعاج المريض من مكان الاسياخ التابعة للجهاز ، وبقي منطقة من الضياع في العظم حوالي 2.5 سم بعد توقيف التطويل</a:t>
            </a:r>
            <a:r>
              <a:rPr lang="ar-SA" sz="1800" i="1" u="sng" dirty="0">
                <a:effectLst/>
                <a:latin typeface="Calibri" panose="020F0502020204030204" pitchFamily="34" charset="0"/>
                <a:ea typeface="Calibri" panose="020F0502020204030204" pitchFamily="34" charset="0"/>
                <a:cs typeface="Calibri" panose="020F0502020204030204" pitchFamily="34" charset="0"/>
              </a:rPr>
              <a:t>. (الشكل 12)</a:t>
            </a:r>
          </a:p>
          <a:p>
            <a:pPr algn="l" rtl="0">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Follow-up:
Lengthening was monitored for a period of about 6 months. The bone was lengthened about 17.5 cm, and the patient was not allowed to walk and lean fully on the limb throughout the previous period.  </a:t>
            </a:r>
            <a:r>
              <a:rPr lang="en-US" i="1" u="sng" dirty="0">
                <a:latin typeface="Calibri" panose="020F0502020204030204" pitchFamily="34" charset="0"/>
                <a:ea typeface="Calibri" panose="020F0502020204030204" pitchFamily="34" charset="0"/>
                <a:cs typeface="Arial" panose="020B0604020202020204" pitchFamily="34" charset="0"/>
              </a:rPr>
              <a:t>(figure 11)</a:t>
            </a:r>
            <a:r>
              <a:rPr lang="en-US" dirty="0">
                <a:latin typeface="Calibri" panose="020F0502020204030204" pitchFamily="34" charset="0"/>
                <a:ea typeface="Calibri" panose="020F0502020204030204" pitchFamily="34" charset="0"/>
                <a:cs typeface="Arial" panose="020B0604020202020204" pitchFamily="34" charset="0"/>
              </a:rPr>
              <a:t>
Bone prolongation suspended due to the closure of the roller rail on the device and to the presence of serous perfusion and the patient's discomfort with the location of the skewers of the device, and an area of loss remained in the bone about 2.5 cm after the stop the lengthening</a:t>
            </a:r>
            <a:r>
              <a:rPr lang="en-US" i="1" u="sng" dirty="0">
                <a:latin typeface="Calibri" panose="020F0502020204030204" pitchFamily="34" charset="0"/>
                <a:ea typeface="Calibri" panose="020F0502020204030204" pitchFamily="34" charset="0"/>
                <a:cs typeface="Arial" panose="020B0604020202020204" pitchFamily="34" charset="0"/>
              </a:rPr>
              <a:t>. figer12</a:t>
            </a:r>
          </a:p>
          <a:p>
            <a:pPr algn="l" rtl="0">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ربع نص 4">
            <a:extLst>
              <a:ext uri="{FF2B5EF4-FFF2-40B4-BE49-F238E27FC236}">
                <a16:creationId xmlns:a16="http://schemas.microsoft.com/office/drawing/2014/main" id="{204B18C4-24F0-3C86-2913-48FB1A5C0E15}"/>
              </a:ext>
            </a:extLst>
          </p:cNvPr>
          <p:cNvSpPr txBox="1"/>
          <p:nvPr/>
        </p:nvSpPr>
        <p:spPr>
          <a:xfrm>
            <a:off x="5691267" y="382773"/>
            <a:ext cx="6093500" cy="421654"/>
          </a:xfrm>
          <a:prstGeom prst="rect">
            <a:avLst/>
          </a:prstGeom>
          <a:solidFill>
            <a:schemeClr val="accent2">
              <a:lumMod val="20000"/>
              <a:lumOff val="80000"/>
            </a:schemeClr>
          </a:solidFill>
        </p:spPr>
        <p:txBody>
          <a:bodyPr wrap="square">
            <a:spAutoFit/>
          </a:bodyPr>
          <a:lstStyle/>
          <a:p>
            <a:pPr algn="r" rtl="1">
              <a:lnSpc>
                <a:spcPct val="107000"/>
              </a:lnSpc>
              <a:spcAft>
                <a:spcPts val="800"/>
              </a:spcAft>
            </a:pPr>
            <a:r>
              <a:rPr lang="ar-SY" sz="2000" kern="100" dirty="0">
                <a:solidFill>
                  <a:srgbClr val="000000"/>
                </a:solidFill>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الخطوة 7: ما هو التطور والنتيجة النهائية؟</a:t>
            </a:r>
            <a:endParaRPr lang="en-US" sz="2000" kern="100"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عنصر نائب للتذييل 1">
            <a:extLst>
              <a:ext uri="{FF2B5EF4-FFF2-40B4-BE49-F238E27FC236}">
                <a16:creationId xmlns:a16="http://schemas.microsoft.com/office/drawing/2014/main" id="{7DCB290B-2D61-C8F1-5C31-15C057B250C6}"/>
              </a:ext>
            </a:extLst>
          </p:cNvPr>
          <p:cNvSpPr>
            <a:spLocks noGrp="1"/>
          </p:cNvSpPr>
          <p:nvPr>
            <p:ph type="ftr" sz="quarter" idx="11"/>
          </p:nvPr>
        </p:nvSpPr>
        <p:spPr/>
        <p:txBody>
          <a:bodyPr/>
          <a:lstStyle/>
          <a:p>
            <a:r>
              <a:rPr lang="ar-SY"/>
              <a:t>الدكتور عماد الحريري-تقرير حالة</a:t>
            </a:r>
          </a:p>
        </p:txBody>
      </p:sp>
      <p:sp>
        <p:nvSpPr>
          <p:cNvPr id="4" name="عنصر نائب لرقم الشريحة 3">
            <a:extLst>
              <a:ext uri="{FF2B5EF4-FFF2-40B4-BE49-F238E27FC236}">
                <a16:creationId xmlns:a16="http://schemas.microsoft.com/office/drawing/2014/main" id="{0D270B7A-4E55-AB79-6813-DF6D3EA49461}"/>
              </a:ext>
            </a:extLst>
          </p:cNvPr>
          <p:cNvSpPr>
            <a:spLocks noGrp="1"/>
          </p:cNvSpPr>
          <p:nvPr>
            <p:ph type="sldNum" sz="quarter" idx="12"/>
          </p:nvPr>
        </p:nvSpPr>
        <p:spPr/>
        <p:txBody>
          <a:bodyPr/>
          <a:lstStyle/>
          <a:p>
            <a:fld id="{5634E967-E299-497B-9872-BC495F7C57D9}" type="slidenum">
              <a:rPr lang="ar-SY" smtClean="0"/>
              <a:t>35</a:t>
            </a:fld>
            <a:endParaRPr lang="ar-SY"/>
          </a:p>
        </p:txBody>
      </p:sp>
    </p:spTree>
    <p:extLst>
      <p:ext uri="{BB962C8B-B14F-4D97-AF65-F5344CB8AC3E}">
        <p14:creationId xmlns:p14="http://schemas.microsoft.com/office/powerpoint/2010/main" val="2150071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554636" y="678720"/>
            <a:ext cx="9178707" cy="4916712"/>
          </a:xfrm>
          <a:prstGeom prst="rect">
            <a:avLst/>
          </a:prstGeom>
        </p:spPr>
      </p:pic>
      <p:sp>
        <p:nvSpPr>
          <p:cNvPr id="5" name="مربع نص 4"/>
          <p:cNvSpPr txBox="1"/>
          <p:nvPr/>
        </p:nvSpPr>
        <p:spPr>
          <a:xfrm>
            <a:off x="2458657" y="3392578"/>
            <a:ext cx="1152128" cy="369332"/>
          </a:xfrm>
          <a:prstGeom prst="rect">
            <a:avLst/>
          </a:prstGeom>
          <a:noFill/>
        </p:spPr>
        <p:txBody>
          <a:bodyPr wrap="square" rtlCol="1">
            <a:spAutoFit/>
          </a:bodyPr>
          <a:lstStyle/>
          <a:p>
            <a:r>
              <a:rPr lang="en-US" b="1" dirty="0">
                <a:solidFill>
                  <a:srgbClr val="FFC000"/>
                </a:solidFill>
              </a:rPr>
              <a:t>5/6/2021</a:t>
            </a:r>
            <a:endParaRPr lang="ar-SY" b="1" dirty="0">
              <a:solidFill>
                <a:srgbClr val="FFC000"/>
              </a:solidFill>
            </a:endParaRPr>
          </a:p>
        </p:txBody>
      </p:sp>
      <p:sp>
        <p:nvSpPr>
          <p:cNvPr id="7" name="مربع نص 6"/>
          <p:cNvSpPr txBox="1"/>
          <p:nvPr/>
        </p:nvSpPr>
        <p:spPr>
          <a:xfrm>
            <a:off x="5447928" y="3386800"/>
            <a:ext cx="1296144" cy="369332"/>
          </a:xfrm>
          <a:prstGeom prst="rect">
            <a:avLst/>
          </a:prstGeom>
          <a:noFill/>
        </p:spPr>
        <p:txBody>
          <a:bodyPr wrap="square" rtlCol="1">
            <a:spAutoFit/>
          </a:bodyPr>
          <a:lstStyle/>
          <a:p>
            <a:r>
              <a:rPr lang="en-US" b="1" dirty="0">
                <a:solidFill>
                  <a:srgbClr val="FFC000"/>
                </a:solidFill>
              </a:rPr>
              <a:t>10/8/2021</a:t>
            </a:r>
            <a:endParaRPr lang="ar-SY" b="1" dirty="0">
              <a:solidFill>
                <a:srgbClr val="FFC000"/>
              </a:solidFill>
            </a:endParaRPr>
          </a:p>
        </p:txBody>
      </p:sp>
      <p:sp>
        <p:nvSpPr>
          <p:cNvPr id="9" name="TextBox 8"/>
          <p:cNvSpPr txBox="1"/>
          <p:nvPr/>
        </p:nvSpPr>
        <p:spPr>
          <a:xfrm>
            <a:off x="8610251" y="3130841"/>
            <a:ext cx="928219" cy="646331"/>
          </a:xfrm>
          <a:prstGeom prst="rect">
            <a:avLst/>
          </a:prstGeom>
          <a:solidFill>
            <a:schemeClr val="tx1"/>
          </a:solidFill>
        </p:spPr>
        <p:txBody>
          <a:bodyPr wrap="square" rtlCol="1">
            <a:spAutoFit/>
          </a:bodyPr>
          <a:lstStyle/>
          <a:p>
            <a:r>
              <a:rPr lang="ar-SY" dirty="0"/>
              <a:t>1</a:t>
            </a:r>
          </a:p>
          <a:p>
            <a:endParaRPr lang="ar-SY" dirty="0"/>
          </a:p>
        </p:txBody>
      </p:sp>
      <p:sp>
        <p:nvSpPr>
          <p:cNvPr id="10" name="مربع نص 9">
            <a:extLst>
              <a:ext uri="{FF2B5EF4-FFF2-40B4-BE49-F238E27FC236}">
                <a16:creationId xmlns:a16="http://schemas.microsoft.com/office/drawing/2014/main" id="{5D0CE37B-16C9-BC20-56AD-D656C3F71DAF}"/>
              </a:ext>
            </a:extLst>
          </p:cNvPr>
          <p:cNvSpPr txBox="1"/>
          <p:nvPr/>
        </p:nvSpPr>
        <p:spPr>
          <a:xfrm>
            <a:off x="2711624" y="5226100"/>
            <a:ext cx="6093500" cy="369332"/>
          </a:xfrm>
          <a:prstGeom prst="rect">
            <a:avLst/>
          </a:prstGeom>
          <a:solidFill>
            <a:schemeClr val="tx1"/>
          </a:solidFill>
        </p:spPr>
        <p:txBody>
          <a:bodyPr wrap="square">
            <a:spAutoFit/>
          </a:bodyPr>
          <a:lstStyle/>
          <a:p>
            <a:pPr algn="ctr"/>
            <a:r>
              <a:rPr lang="en-US" i="1" u="sng" dirty="0">
                <a:solidFill>
                  <a:schemeClr val="bg1"/>
                </a:solidFill>
              </a:rPr>
              <a:t>Figure 11</a:t>
            </a:r>
            <a:endParaRPr lang="ar-SY" dirty="0">
              <a:solidFill>
                <a:schemeClr val="bg1"/>
              </a:solidFill>
            </a:endParaRPr>
          </a:p>
        </p:txBody>
      </p:sp>
      <p:sp>
        <p:nvSpPr>
          <p:cNvPr id="2" name="مربع نص 1">
            <a:extLst>
              <a:ext uri="{FF2B5EF4-FFF2-40B4-BE49-F238E27FC236}">
                <a16:creationId xmlns:a16="http://schemas.microsoft.com/office/drawing/2014/main" id="{90C6CBBC-C0B2-43EE-6E19-AE16847643D7}"/>
              </a:ext>
            </a:extLst>
          </p:cNvPr>
          <p:cNvSpPr txBox="1"/>
          <p:nvPr/>
        </p:nvSpPr>
        <p:spPr>
          <a:xfrm>
            <a:off x="1404040" y="335614"/>
            <a:ext cx="1463040" cy="369332"/>
          </a:xfrm>
          <a:prstGeom prst="rect">
            <a:avLst/>
          </a:prstGeom>
          <a:noFill/>
        </p:spPr>
        <p:txBody>
          <a:bodyPr wrap="square" rtlCol="1">
            <a:spAutoFit/>
          </a:bodyPr>
          <a:lstStyle/>
          <a:p>
            <a:pPr algn="ctr"/>
            <a:r>
              <a:rPr lang="en-US" dirty="0"/>
              <a:t>2 </a:t>
            </a:r>
            <a:r>
              <a:rPr lang="en-US" dirty="0" err="1"/>
              <a:t>mo</a:t>
            </a:r>
            <a:endParaRPr lang="ar-SY" dirty="0"/>
          </a:p>
        </p:txBody>
      </p:sp>
      <p:sp>
        <p:nvSpPr>
          <p:cNvPr id="3" name="مربع نص 2">
            <a:extLst>
              <a:ext uri="{FF2B5EF4-FFF2-40B4-BE49-F238E27FC236}">
                <a16:creationId xmlns:a16="http://schemas.microsoft.com/office/drawing/2014/main" id="{1D639C95-BA16-4C47-A101-9E4A4440577B}"/>
              </a:ext>
            </a:extLst>
          </p:cNvPr>
          <p:cNvSpPr txBox="1"/>
          <p:nvPr/>
        </p:nvSpPr>
        <p:spPr>
          <a:xfrm>
            <a:off x="5568691" y="277451"/>
            <a:ext cx="1463040" cy="369332"/>
          </a:xfrm>
          <a:prstGeom prst="rect">
            <a:avLst/>
          </a:prstGeom>
          <a:noFill/>
        </p:spPr>
        <p:txBody>
          <a:bodyPr wrap="square" rtlCol="1">
            <a:spAutoFit/>
          </a:bodyPr>
          <a:lstStyle/>
          <a:p>
            <a:pPr algn="ctr"/>
            <a:r>
              <a:rPr lang="en-US" dirty="0"/>
              <a:t>4 </a:t>
            </a:r>
            <a:r>
              <a:rPr lang="en-US" dirty="0" err="1"/>
              <a:t>mo</a:t>
            </a:r>
            <a:endParaRPr lang="ar-SY" dirty="0"/>
          </a:p>
        </p:txBody>
      </p:sp>
      <p:sp>
        <p:nvSpPr>
          <p:cNvPr id="6" name="سهم: لليمين 5">
            <a:hlinkClick r:id="rId3" action="ppaction://hlinksldjump"/>
            <a:extLst>
              <a:ext uri="{FF2B5EF4-FFF2-40B4-BE49-F238E27FC236}">
                <a16:creationId xmlns:a16="http://schemas.microsoft.com/office/drawing/2014/main" id="{A0CE4176-12DB-5D8E-2846-90238533CB91}"/>
              </a:ext>
            </a:extLst>
          </p:cNvPr>
          <p:cNvSpPr/>
          <p:nvPr/>
        </p:nvSpPr>
        <p:spPr>
          <a:xfrm>
            <a:off x="10635175" y="5303520"/>
            <a:ext cx="970671" cy="450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8" name="عنصر نائب للتذييل 7">
            <a:extLst>
              <a:ext uri="{FF2B5EF4-FFF2-40B4-BE49-F238E27FC236}">
                <a16:creationId xmlns:a16="http://schemas.microsoft.com/office/drawing/2014/main" id="{7EBEE4A0-2EAC-AE2A-11F2-95B5B15C231B}"/>
              </a:ext>
            </a:extLst>
          </p:cNvPr>
          <p:cNvSpPr>
            <a:spLocks noGrp="1"/>
          </p:cNvSpPr>
          <p:nvPr>
            <p:ph type="ftr" sz="quarter" idx="11"/>
          </p:nvPr>
        </p:nvSpPr>
        <p:spPr/>
        <p:txBody>
          <a:bodyPr/>
          <a:lstStyle/>
          <a:p>
            <a:r>
              <a:rPr lang="ar-SY"/>
              <a:t>الدكتور عماد الحريري-تقرير حالة</a:t>
            </a:r>
          </a:p>
        </p:txBody>
      </p:sp>
      <p:sp>
        <p:nvSpPr>
          <p:cNvPr id="11" name="عنصر نائب لرقم الشريحة 10">
            <a:extLst>
              <a:ext uri="{FF2B5EF4-FFF2-40B4-BE49-F238E27FC236}">
                <a16:creationId xmlns:a16="http://schemas.microsoft.com/office/drawing/2014/main" id="{5DB822D6-102F-2225-9B75-D0B3FDA91DDB}"/>
              </a:ext>
            </a:extLst>
          </p:cNvPr>
          <p:cNvSpPr>
            <a:spLocks noGrp="1"/>
          </p:cNvSpPr>
          <p:nvPr>
            <p:ph type="sldNum" sz="quarter" idx="12"/>
          </p:nvPr>
        </p:nvSpPr>
        <p:spPr/>
        <p:txBody>
          <a:bodyPr/>
          <a:lstStyle/>
          <a:p>
            <a:fld id="{5634E967-E299-497B-9872-BC495F7C57D9}" type="slidenum">
              <a:rPr lang="ar-SY" smtClean="0"/>
              <a:t>36</a:t>
            </a:fld>
            <a:endParaRPr lang="ar-SY"/>
          </a:p>
        </p:txBody>
      </p:sp>
    </p:spTree>
    <p:extLst>
      <p:ext uri="{BB962C8B-B14F-4D97-AF65-F5344CB8AC3E}">
        <p14:creationId xmlns:p14="http://schemas.microsoft.com/office/powerpoint/2010/main" val="654213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sp>
        <p:nvSpPr>
          <p:cNvPr id="3" name="عنصر نائب للمحتوى 2"/>
          <p:cNvSpPr>
            <a:spLocks noGrp="1"/>
          </p:cNvSpPr>
          <p:nvPr>
            <p:ph idx="1"/>
          </p:nvPr>
        </p:nvSpPr>
        <p:spPr/>
        <p:txBody>
          <a:bodyPr/>
          <a:lstStyle/>
          <a:p>
            <a:endParaRPr lang="ar-SY" dirty="0"/>
          </a:p>
        </p:txBody>
      </p:sp>
      <p:pic>
        <p:nvPicPr>
          <p:cNvPr id="4" name="صورة 3"/>
          <p:cNvPicPr>
            <a:picLocks noChangeAspect="1"/>
          </p:cNvPicPr>
          <p:nvPr/>
        </p:nvPicPr>
        <p:blipFill>
          <a:blip r:embed="rId2"/>
          <a:stretch>
            <a:fillRect/>
          </a:stretch>
        </p:blipFill>
        <p:spPr>
          <a:xfrm>
            <a:off x="998295" y="476673"/>
            <a:ext cx="8241240" cy="5005867"/>
          </a:xfrm>
          <a:prstGeom prst="rect">
            <a:avLst/>
          </a:prstGeom>
        </p:spPr>
      </p:pic>
      <p:sp>
        <p:nvSpPr>
          <p:cNvPr id="5" name="مربع نص 4"/>
          <p:cNvSpPr txBox="1"/>
          <p:nvPr/>
        </p:nvSpPr>
        <p:spPr>
          <a:xfrm>
            <a:off x="7837932" y="2691623"/>
            <a:ext cx="1401603" cy="646331"/>
          </a:xfrm>
          <a:prstGeom prst="rect">
            <a:avLst/>
          </a:prstGeom>
          <a:solidFill>
            <a:schemeClr val="tx1"/>
          </a:solidFill>
        </p:spPr>
        <p:txBody>
          <a:bodyPr wrap="square" rtlCol="1">
            <a:spAutoFit/>
          </a:bodyPr>
          <a:lstStyle/>
          <a:p>
            <a:endParaRPr lang="en-US" b="1" dirty="0">
              <a:solidFill>
                <a:srgbClr val="FFC000"/>
              </a:solidFill>
            </a:endParaRPr>
          </a:p>
          <a:p>
            <a:r>
              <a:rPr lang="en-US" b="1" dirty="0">
                <a:solidFill>
                  <a:srgbClr val="FFC000"/>
                </a:solidFill>
              </a:rPr>
              <a:t>23/10/2021</a:t>
            </a:r>
            <a:endParaRPr lang="ar-SY" b="1" dirty="0">
              <a:solidFill>
                <a:srgbClr val="FFC000"/>
              </a:solidFill>
            </a:endParaRPr>
          </a:p>
        </p:txBody>
      </p:sp>
      <p:sp>
        <p:nvSpPr>
          <p:cNvPr id="7" name="مربع نص 6">
            <a:extLst>
              <a:ext uri="{FF2B5EF4-FFF2-40B4-BE49-F238E27FC236}">
                <a16:creationId xmlns:a16="http://schemas.microsoft.com/office/drawing/2014/main" id="{5D0CE37B-16C9-BC20-56AD-D656C3F71DAF}"/>
              </a:ext>
            </a:extLst>
          </p:cNvPr>
          <p:cNvSpPr txBox="1"/>
          <p:nvPr/>
        </p:nvSpPr>
        <p:spPr>
          <a:xfrm>
            <a:off x="2711624" y="5113208"/>
            <a:ext cx="6093500" cy="369332"/>
          </a:xfrm>
          <a:prstGeom prst="rect">
            <a:avLst/>
          </a:prstGeom>
          <a:solidFill>
            <a:schemeClr val="tx1"/>
          </a:solidFill>
        </p:spPr>
        <p:txBody>
          <a:bodyPr wrap="square">
            <a:spAutoFit/>
          </a:bodyPr>
          <a:lstStyle/>
          <a:p>
            <a:pPr algn="ctr"/>
            <a:r>
              <a:rPr lang="en-US" i="1" u="sng" dirty="0">
                <a:solidFill>
                  <a:schemeClr val="bg1"/>
                </a:solidFill>
              </a:rPr>
              <a:t>Figure 12</a:t>
            </a:r>
            <a:endParaRPr lang="ar-SY" dirty="0">
              <a:solidFill>
                <a:schemeClr val="bg1"/>
              </a:solidFill>
            </a:endParaRPr>
          </a:p>
        </p:txBody>
      </p:sp>
      <p:sp>
        <p:nvSpPr>
          <p:cNvPr id="6" name="مربع نص 5">
            <a:extLst>
              <a:ext uri="{FF2B5EF4-FFF2-40B4-BE49-F238E27FC236}">
                <a16:creationId xmlns:a16="http://schemas.microsoft.com/office/drawing/2014/main" id="{F6BD06C8-093B-9C70-741D-3EFFF9791263}"/>
              </a:ext>
            </a:extLst>
          </p:cNvPr>
          <p:cNvSpPr txBox="1"/>
          <p:nvPr/>
        </p:nvSpPr>
        <p:spPr>
          <a:xfrm>
            <a:off x="4632960" y="107341"/>
            <a:ext cx="1463040" cy="369332"/>
          </a:xfrm>
          <a:prstGeom prst="rect">
            <a:avLst/>
          </a:prstGeom>
          <a:noFill/>
        </p:spPr>
        <p:txBody>
          <a:bodyPr wrap="square" rtlCol="1">
            <a:spAutoFit/>
          </a:bodyPr>
          <a:lstStyle/>
          <a:p>
            <a:pPr algn="ctr"/>
            <a:r>
              <a:rPr lang="en-US" dirty="0"/>
              <a:t>6 </a:t>
            </a:r>
            <a:r>
              <a:rPr lang="en-US" dirty="0" err="1"/>
              <a:t>mo</a:t>
            </a:r>
            <a:endParaRPr lang="ar-SY" dirty="0"/>
          </a:p>
        </p:txBody>
      </p:sp>
      <p:sp>
        <p:nvSpPr>
          <p:cNvPr id="8" name="سهم: لليمين 7">
            <a:hlinkClick r:id="rId3" action="ppaction://hlinksldjump"/>
            <a:extLst>
              <a:ext uri="{FF2B5EF4-FFF2-40B4-BE49-F238E27FC236}">
                <a16:creationId xmlns:a16="http://schemas.microsoft.com/office/drawing/2014/main" id="{84F5820D-11ED-7AD0-CA69-3499B43301E0}"/>
              </a:ext>
            </a:extLst>
          </p:cNvPr>
          <p:cNvSpPr/>
          <p:nvPr/>
        </p:nvSpPr>
        <p:spPr>
          <a:xfrm>
            <a:off x="10635175" y="5303520"/>
            <a:ext cx="970671" cy="450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9" name="عنصر نائب للتذييل 8">
            <a:extLst>
              <a:ext uri="{FF2B5EF4-FFF2-40B4-BE49-F238E27FC236}">
                <a16:creationId xmlns:a16="http://schemas.microsoft.com/office/drawing/2014/main" id="{59DD873D-FAA6-F25E-75D7-9EAEE9837F4C}"/>
              </a:ext>
            </a:extLst>
          </p:cNvPr>
          <p:cNvSpPr>
            <a:spLocks noGrp="1"/>
          </p:cNvSpPr>
          <p:nvPr>
            <p:ph type="ftr" sz="quarter" idx="11"/>
          </p:nvPr>
        </p:nvSpPr>
        <p:spPr/>
        <p:txBody>
          <a:bodyPr/>
          <a:lstStyle/>
          <a:p>
            <a:r>
              <a:rPr lang="ar-SY"/>
              <a:t>الدكتور عماد الحريري-تقرير حالة</a:t>
            </a:r>
          </a:p>
        </p:txBody>
      </p:sp>
      <p:sp>
        <p:nvSpPr>
          <p:cNvPr id="10" name="عنصر نائب لرقم الشريحة 9">
            <a:extLst>
              <a:ext uri="{FF2B5EF4-FFF2-40B4-BE49-F238E27FC236}">
                <a16:creationId xmlns:a16="http://schemas.microsoft.com/office/drawing/2014/main" id="{FEB9F6F3-8257-EFC9-46CF-BA093D6951E4}"/>
              </a:ext>
            </a:extLst>
          </p:cNvPr>
          <p:cNvSpPr>
            <a:spLocks noGrp="1"/>
          </p:cNvSpPr>
          <p:nvPr>
            <p:ph type="sldNum" sz="quarter" idx="12"/>
          </p:nvPr>
        </p:nvSpPr>
        <p:spPr/>
        <p:txBody>
          <a:bodyPr/>
          <a:lstStyle/>
          <a:p>
            <a:fld id="{5634E967-E299-497B-9872-BC495F7C57D9}" type="slidenum">
              <a:rPr lang="ar-SY" smtClean="0"/>
              <a:t>37</a:t>
            </a:fld>
            <a:endParaRPr lang="ar-SY"/>
          </a:p>
        </p:txBody>
      </p:sp>
    </p:spTree>
    <p:extLst>
      <p:ext uri="{BB962C8B-B14F-4D97-AF65-F5344CB8AC3E}">
        <p14:creationId xmlns:p14="http://schemas.microsoft.com/office/powerpoint/2010/main" val="541000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D083F001-A810-AA5E-9869-FF6A29B0F73A}"/>
              </a:ext>
            </a:extLst>
          </p:cNvPr>
          <p:cNvSpPr txBox="1"/>
          <p:nvPr/>
        </p:nvSpPr>
        <p:spPr>
          <a:xfrm>
            <a:off x="234846" y="987904"/>
            <a:ext cx="11722307" cy="4158126"/>
          </a:xfrm>
          <a:prstGeom prst="rect">
            <a:avLst/>
          </a:prstGeom>
          <a:solidFill>
            <a:schemeClr val="accent2">
              <a:lumMod val="20000"/>
              <a:lumOff val="80000"/>
            </a:schemeClr>
          </a:solidFill>
          <a:ln>
            <a:solidFill>
              <a:schemeClr val="tx1"/>
            </a:solidFill>
          </a:ln>
        </p:spPr>
        <p:txBody>
          <a:bodyPr wrap="square">
            <a:spAutoFit/>
          </a:bodyPr>
          <a:lstStyle/>
          <a:p>
            <a:pPr algn="r" rtl="1">
              <a:lnSpc>
                <a:spcPct val="107000"/>
              </a:lnSpc>
              <a:spcAft>
                <a:spcPts val="800"/>
              </a:spcAft>
            </a:pPr>
            <a:r>
              <a:rPr lang="ar-SA" b="1" u="sng" dirty="0">
                <a:latin typeface="Calibri" panose="020F0502020204030204" pitchFamily="34" charset="0"/>
                <a:ea typeface="Calibri" panose="020F0502020204030204" pitchFamily="34" charset="0"/>
                <a:cs typeface="Calibri" panose="020F0502020204030204" pitchFamily="34" charset="0"/>
              </a:rPr>
              <a:t>العمل الجراحي الثالث:</a:t>
            </a:r>
            <a:endParaRPr lang="en-US" sz="1800" b="1" u="sng"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r" rtl="1">
              <a:lnSpc>
                <a:spcPct val="107000"/>
              </a:lnSpc>
              <a:spcAft>
                <a:spcPts val="800"/>
              </a:spcAft>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Times New Roman" panose="02020603050405020304" pitchFamily="18" charset="0"/>
              </a:rPr>
              <a:t>تم نزع المثبت الخارجي والمحافظة على السفود داخل الفخذ</a:t>
            </a:r>
          </a:p>
          <a:p>
            <a:pPr marL="285750" indent="-285750" algn="r" rtl="1">
              <a:lnSpc>
                <a:spcPct val="107000"/>
              </a:lnSpc>
              <a:spcAft>
                <a:spcPts val="800"/>
              </a:spcAft>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Times New Roman" panose="02020603050405020304" pitchFamily="18" charset="0"/>
              </a:rPr>
              <a:t>تم اجراء تطعيم عظمي اخذ من العرف الحرقفي لتعبئة الضياع العظمي ، ومن ثم تثبيت منطقة الضياع الفخذي بصفيحة قصيرة </a:t>
            </a:r>
            <a:r>
              <a:rPr lang="ar-SA" sz="1800" dirty="0">
                <a:effectLst/>
                <a:latin typeface="Calibri" panose="020F0502020204030204" pitchFamily="34" charset="0"/>
                <a:ea typeface="Calibri" panose="020F0502020204030204" pitchFamily="34" charset="0"/>
                <a:cs typeface="Calibri" panose="020F0502020204030204" pitchFamily="34" charset="0"/>
              </a:rPr>
              <a:t>(</a:t>
            </a:r>
            <a:r>
              <a:rPr lang="ar-SA" sz="1800" dirty="0">
                <a:effectLst/>
                <a:latin typeface="Calibri" panose="020F0502020204030204" pitchFamily="34" charset="0"/>
                <a:ea typeface="Calibri" panose="020F0502020204030204" pitchFamily="34" charset="0"/>
                <a:cs typeface="Times New Roman" panose="02020603050405020304" pitchFamily="18" charset="0"/>
              </a:rPr>
              <a:t>الصور الشعاعية شكل (13) </a:t>
            </a:r>
            <a:r>
              <a:rPr lang="ar-SA" sz="1800" dirty="0">
                <a:effectLst/>
                <a:latin typeface="Calibri" panose="020F0502020204030204" pitchFamily="34" charset="0"/>
                <a:ea typeface="Calibri" panose="020F0502020204030204" pitchFamily="34" charset="0"/>
                <a:cs typeface="Calibri" panose="020F0502020204030204" pitchFamily="34" charset="0"/>
              </a:rPr>
              <a:t>) </a:t>
            </a:r>
          </a:p>
          <a:p>
            <a:pPr marL="285750" indent="-285750" algn="r" rtl="1">
              <a:lnSpc>
                <a:spcPct val="107000"/>
              </a:lnSpc>
              <a:spcAft>
                <a:spcPts val="800"/>
              </a:spcAft>
              <a:buFont typeface="Arial" panose="020B0604020202020204" pitchFamily="34" charset="0"/>
              <a:buChar char="•"/>
            </a:pPr>
            <a:r>
              <a:rPr lang="ar-SA" sz="1800" dirty="0">
                <a:effectLst/>
                <a:latin typeface="Calibri" panose="020F0502020204030204" pitchFamily="34" charset="0"/>
                <a:ea typeface="Calibri" panose="020F0502020204030204" pitchFamily="34" charset="0"/>
                <a:cs typeface="Times New Roman" panose="02020603050405020304" pitchFamily="18" charset="0"/>
              </a:rPr>
              <a:t>تم ارسال عدة خزع عظمية ونسيجية من المنطقة اثناء الجراحة ، ارسلت الى </a:t>
            </a:r>
            <a:r>
              <a:rPr lang="ar-SA" sz="1800" dirty="0" err="1">
                <a:effectLst/>
                <a:latin typeface="Calibri" panose="020F0502020204030204" pitchFamily="34" charset="0"/>
                <a:ea typeface="Calibri" panose="020F0502020204030204" pitchFamily="34" charset="0"/>
                <a:cs typeface="Times New Roman" panose="02020603050405020304" pitchFamily="18" charset="0"/>
              </a:rPr>
              <a:t>مخبرالتشريح</a:t>
            </a:r>
            <a:r>
              <a:rPr lang="ar-SA" sz="1800" dirty="0">
                <a:effectLst/>
                <a:latin typeface="Calibri" panose="020F0502020204030204" pitchFamily="34" charset="0"/>
                <a:ea typeface="Calibri" panose="020F0502020204030204" pitchFamily="34" charset="0"/>
                <a:cs typeface="Times New Roman" panose="02020603050405020304" pitchFamily="18" charset="0"/>
              </a:rPr>
              <a:t> المرضي للمراقبة</a:t>
            </a:r>
            <a:r>
              <a:rPr lang="ar-SA" sz="1800" dirty="0">
                <a:effectLst/>
                <a:latin typeface="Calibri" panose="020F0502020204030204" pitchFamily="34" charset="0"/>
                <a:ea typeface="Calibri" panose="020F0502020204030204" pitchFamily="34" charset="0"/>
                <a:cs typeface="Calibri" panose="020F0502020204030204" pitchFamily="34" charset="0"/>
              </a:rPr>
              <a:t>. (و</a:t>
            </a:r>
            <a:r>
              <a:rPr lang="ar-SA" sz="1800" dirty="0">
                <a:effectLst/>
                <a:latin typeface="Calibri" panose="020F0502020204030204" pitchFamily="34" charset="0"/>
                <a:ea typeface="Calibri" panose="020F0502020204030204" pitchFamily="34" charset="0"/>
                <a:cs typeface="Times New Roman" panose="02020603050405020304" pitchFamily="18" charset="0"/>
              </a:rPr>
              <a:t>كانت النتائج طبيعية</a:t>
            </a:r>
            <a:r>
              <a:rPr lang="ar-SA" sz="1800" dirty="0">
                <a:effectLst/>
                <a:latin typeface="Calibri" panose="020F0502020204030204" pitchFamily="34" charset="0"/>
                <a:ea typeface="Calibri" panose="020F0502020204030204" pitchFamily="34" charset="0"/>
                <a:cs typeface="Calibri" panose="020F0502020204030204" pitchFamily="34" charset="0"/>
              </a:rPr>
              <a:t>)</a:t>
            </a:r>
          </a:p>
          <a:p>
            <a:pPr algn="r" rtl="1">
              <a:lnSpc>
                <a:spcPct val="107000"/>
              </a:lnSpc>
              <a:spcAft>
                <a:spcPts val="800"/>
              </a:spcAft>
            </a:pPr>
            <a:r>
              <a:rPr lang="ar-SA" dirty="0">
                <a:latin typeface="Calibri" panose="020F0502020204030204" pitchFamily="34" charset="0"/>
                <a:ea typeface="Calibri" panose="020F0502020204030204" pitchFamily="34" charset="0"/>
                <a:cs typeface="Arial" panose="020B0604020202020204" pitchFamily="34" charset="0"/>
              </a:rPr>
              <a:t>.  </a:t>
            </a:r>
          </a:p>
          <a:p>
            <a:pPr algn="l" rtl="0">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Third surgery
• The external fixation was removed and the retrograde Nail were kept inside the femur</a:t>
            </a:r>
          </a:p>
          <a:p>
            <a:pPr marL="285750" indent="-285750" algn="l" rtl="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A bone graft was performed from the iliac mane to fill the bone loss, and then the femoral loss area was fixed with a short plate (radiographs figure (10))</a:t>
            </a:r>
          </a:p>
          <a:p>
            <a:pPr marL="285750" indent="-285750" algn="l" rtl="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Several bone and tissue biopsies were sent from the area during surgery, sent to the pathological anatomy laboratory for observation. (The results were normal)</a:t>
            </a:r>
            <a:endParaRPr lang="ar-SA" dirty="0">
              <a:latin typeface="Calibri" panose="020F0502020204030204" pitchFamily="34" charset="0"/>
              <a:ea typeface="Calibri" panose="020F0502020204030204" pitchFamily="34" charset="0"/>
              <a:cs typeface="Arial" panose="020B0604020202020204" pitchFamily="34" charset="0"/>
            </a:endParaRPr>
          </a:p>
        </p:txBody>
      </p:sp>
      <p:sp>
        <p:nvSpPr>
          <p:cNvPr id="4" name="مربع نص 3">
            <a:extLst>
              <a:ext uri="{FF2B5EF4-FFF2-40B4-BE49-F238E27FC236}">
                <a16:creationId xmlns:a16="http://schemas.microsoft.com/office/drawing/2014/main" id="{FD81ECB5-4519-56E6-9AE6-0258B07155C9}"/>
              </a:ext>
            </a:extLst>
          </p:cNvPr>
          <p:cNvSpPr txBox="1"/>
          <p:nvPr/>
        </p:nvSpPr>
        <p:spPr>
          <a:xfrm>
            <a:off x="5691267" y="382773"/>
            <a:ext cx="6093500" cy="421654"/>
          </a:xfrm>
          <a:prstGeom prst="rect">
            <a:avLst/>
          </a:prstGeom>
          <a:noFill/>
        </p:spPr>
        <p:txBody>
          <a:bodyPr wrap="square">
            <a:spAutoFit/>
          </a:bodyPr>
          <a:lstStyle/>
          <a:p>
            <a:pPr algn="r" rtl="1">
              <a:lnSpc>
                <a:spcPct val="107000"/>
              </a:lnSpc>
              <a:spcAft>
                <a:spcPts val="800"/>
              </a:spcAft>
            </a:pPr>
            <a:r>
              <a:rPr lang="ar-SY" sz="2000" kern="100" dirty="0">
                <a:solidFill>
                  <a:srgbClr val="000000"/>
                </a:solidFill>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الخطوة 7: ما هو التطور والنتيجة النهائية؟</a:t>
            </a:r>
            <a:endParaRPr lang="en-US" sz="2000" kern="100"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عنصر نائب للتذييل 1">
            <a:extLst>
              <a:ext uri="{FF2B5EF4-FFF2-40B4-BE49-F238E27FC236}">
                <a16:creationId xmlns:a16="http://schemas.microsoft.com/office/drawing/2014/main" id="{F1B0FF0D-B09A-66D9-9908-5CCCF5043E28}"/>
              </a:ext>
            </a:extLst>
          </p:cNvPr>
          <p:cNvSpPr>
            <a:spLocks noGrp="1"/>
          </p:cNvSpPr>
          <p:nvPr>
            <p:ph type="ftr" sz="quarter" idx="11"/>
          </p:nvPr>
        </p:nvSpPr>
        <p:spPr/>
        <p:txBody>
          <a:bodyPr/>
          <a:lstStyle/>
          <a:p>
            <a:r>
              <a:rPr lang="ar-SY"/>
              <a:t>الدكتور عماد الحريري-تقرير حالة</a:t>
            </a:r>
          </a:p>
        </p:txBody>
      </p:sp>
      <p:sp>
        <p:nvSpPr>
          <p:cNvPr id="5" name="عنصر نائب لرقم الشريحة 4">
            <a:extLst>
              <a:ext uri="{FF2B5EF4-FFF2-40B4-BE49-F238E27FC236}">
                <a16:creationId xmlns:a16="http://schemas.microsoft.com/office/drawing/2014/main" id="{E8218149-7A11-1000-BA7F-A34A97C472D9}"/>
              </a:ext>
            </a:extLst>
          </p:cNvPr>
          <p:cNvSpPr>
            <a:spLocks noGrp="1"/>
          </p:cNvSpPr>
          <p:nvPr>
            <p:ph type="sldNum" sz="quarter" idx="12"/>
          </p:nvPr>
        </p:nvSpPr>
        <p:spPr/>
        <p:txBody>
          <a:bodyPr/>
          <a:lstStyle/>
          <a:p>
            <a:fld id="{5634E967-E299-497B-9872-BC495F7C57D9}" type="slidenum">
              <a:rPr lang="ar-SY" smtClean="0"/>
              <a:t>38</a:t>
            </a:fld>
            <a:endParaRPr lang="ar-SY"/>
          </a:p>
        </p:txBody>
      </p:sp>
    </p:spTree>
    <p:extLst>
      <p:ext uri="{BB962C8B-B14F-4D97-AF65-F5344CB8AC3E}">
        <p14:creationId xmlns:p14="http://schemas.microsoft.com/office/powerpoint/2010/main" val="2748016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Y"/>
          </a:p>
        </p:txBody>
      </p:sp>
      <p:sp>
        <p:nvSpPr>
          <p:cNvPr id="3" name="Content Placeholder 2"/>
          <p:cNvSpPr>
            <a:spLocks noGrp="1"/>
          </p:cNvSpPr>
          <p:nvPr>
            <p:ph idx="1"/>
          </p:nvPr>
        </p:nvSpPr>
        <p:spPr>
          <a:xfrm>
            <a:off x="4745421" y="147519"/>
            <a:ext cx="3478079" cy="614833"/>
          </a:xfrm>
        </p:spPr>
        <p:txBody>
          <a:bodyPr>
            <a:normAutofit/>
          </a:bodyPr>
          <a:lstStyle/>
          <a:p>
            <a:pPr marL="0" indent="0">
              <a:buNone/>
            </a:pPr>
            <a:r>
              <a:rPr lang="ar-SY" b="1" dirty="0"/>
              <a:t>30/8/2023   </a:t>
            </a:r>
          </a:p>
        </p:txBody>
      </p:sp>
      <p:pic>
        <p:nvPicPr>
          <p:cNvPr id="6" name="صورة 5"/>
          <p:cNvPicPr>
            <a:picLocks noChangeAspect="1"/>
          </p:cNvPicPr>
          <p:nvPr/>
        </p:nvPicPr>
        <p:blipFill rotWithShape="1">
          <a:blip r:embed="rId2"/>
          <a:srcRect l="7280" t="6246" r="39715"/>
          <a:stretch/>
        </p:blipFill>
        <p:spPr>
          <a:xfrm>
            <a:off x="945904" y="611524"/>
            <a:ext cx="3871757" cy="5076790"/>
          </a:xfrm>
          <a:prstGeom prst="rect">
            <a:avLst/>
          </a:prstGeom>
        </p:spPr>
      </p:pic>
      <p:sp>
        <p:nvSpPr>
          <p:cNvPr id="7" name="مربع نص 6"/>
          <p:cNvSpPr txBox="1"/>
          <p:nvPr/>
        </p:nvSpPr>
        <p:spPr>
          <a:xfrm>
            <a:off x="1710700" y="104598"/>
            <a:ext cx="1440160" cy="461665"/>
          </a:xfrm>
          <a:prstGeom prst="rect">
            <a:avLst/>
          </a:prstGeom>
          <a:noFill/>
        </p:spPr>
        <p:txBody>
          <a:bodyPr wrap="square" rtlCol="1">
            <a:spAutoFit/>
          </a:bodyPr>
          <a:lstStyle/>
          <a:p>
            <a:r>
              <a:rPr lang="ar-SY" sz="2400" b="1" dirty="0">
                <a:solidFill>
                  <a:srgbClr val="C00000"/>
                </a:solidFill>
                <a:latin typeface="Sakkal Majalla" panose="02000000000000000000" pitchFamily="2" charset="-78"/>
                <a:cs typeface="Sakkal Majalla" panose="02000000000000000000" pitchFamily="2" charset="-78"/>
              </a:rPr>
              <a:t>5/4/2021</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660" y="560634"/>
            <a:ext cx="4217157" cy="5127680"/>
          </a:xfrm>
          <a:prstGeom prst="rect">
            <a:avLst/>
          </a:prstGeom>
        </p:spPr>
      </p:pic>
      <p:sp>
        <p:nvSpPr>
          <p:cNvPr id="9" name="مربع نص 8">
            <a:extLst>
              <a:ext uri="{FF2B5EF4-FFF2-40B4-BE49-F238E27FC236}">
                <a16:creationId xmlns:a16="http://schemas.microsoft.com/office/drawing/2014/main" id="{EA777F5E-B1F4-07D6-CA33-4BF858AD741E}"/>
              </a:ext>
            </a:extLst>
          </p:cNvPr>
          <p:cNvSpPr txBox="1"/>
          <p:nvPr/>
        </p:nvSpPr>
        <p:spPr>
          <a:xfrm>
            <a:off x="2484421" y="5318982"/>
            <a:ext cx="2333239" cy="369332"/>
          </a:xfrm>
          <a:prstGeom prst="rect">
            <a:avLst/>
          </a:prstGeom>
          <a:solidFill>
            <a:schemeClr val="tx1"/>
          </a:solidFill>
        </p:spPr>
        <p:txBody>
          <a:bodyPr wrap="square" rtlCol="1">
            <a:spAutoFit/>
          </a:bodyPr>
          <a:lstStyle/>
          <a:p>
            <a:pPr algn="l" rtl="0"/>
            <a:r>
              <a:rPr lang="en-US" dirty="0"/>
              <a:t>Figure </a:t>
            </a:r>
            <a:endParaRPr lang="ar-SY" dirty="0"/>
          </a:p>
        </p:txBody>
      </p:sp>
      <p:sp>
        <p:nvSpPr>
          <p:cNvPr id="4" name="مستطيل 3"/>
          <p:cNvSpPr/>
          <p:nvPr/>
        </p:nvSpPr>
        <p:spPr>
          <a:xfrm>
            <a:off x="6356177" y="5134316"/>
            <a:ext cx="1056700" cy="369332"/>
          </a:xfrm>
          <a:prstGeom prst="rect">
            <a:avLst/>
          </a:prstGeom>
        </p:spPr>
        <p:txBody>
          <a:bodyPr wrap="none">
            <a:spAutoFit/>
          </a:bodyPr>
          <a:lstStyle/>
          <a:p>
            <a:r>
              <a:rPr lang="en-US" i="1" u="sng" dirty="0">
                <a:solidFill>
                  <a:schemeClr val="bg1"/>
                </a:solidFill>
              </a:rPr>
              <a:t>Figure 13</a:t>
            </a:r>
            <a:endParaRPr lang="ar-SA" dirty="0">
              <a:solidFill>
                <a:schemeClr val="bg1"/>
              </a:solidFill>
            </a:endParaRPr>
          </a:p>
        </p:txBody>
      </p:sp>
      <p:sp>
        <p:nvSpPr>
          <p:cNvPr id="10" name="مربع نص 9">
            <a:extLst>
              <a:ext uri="{FF2B5EF4-FFF2-40B4-BE49-F238E27FC236}">
                <a16:creationId xmlns:a16="http://schemas.microsoft.com/office/drawing/2014/main" id="{33684933-35F7-EF88-7C6F-C49CD470B22C}"/>
              </a:ext>
            </a:extLst>
          </p:cNvPr>
          <p:cNvSpPr txBox="1"/>
          <p:nvPr/>
        </p:nvSpPr>
        <p:spPr>
          <a:xfrm>
            <a:off x="9034816" y="2377766"/>
            <a:ext cx="2866452" cy="1477328"/>
          </a:xfrm>
          <a:prstGeom prst="rect">
            <a:avLst/>
          </a:prstGeom>
          <a:noFill/>
        </p:spPr>
        <p:txBody>
          <a:bodyPr wrap="square">
            <a:spAutoFit/>
          </a:bodyPr>
          <a:lstStyle/>
          <a:p>
            <a:r>
              <a:rPr lang="ar-SY" b="1" dirty="0"/>
              <a:t> 1.8سنة بعد التطعيم الأخير</a:t>
            </a:r>
          </a:p>
          <a:p>
            <a:r>
              <a:rPr lang="ar-SY" b="1" dirty="0"/>
              <a:t>2.5 سنة من بداية التزليق</a:t>
            </a:r>
          </a:p>
          <a:p>
            <a:r>
              <a:rPr lang="ar-SY" b="1" dirty="0"/>
              <a:t>3 سنوات و5 اشهر من بداية العلاج </a:t>
            </a:r>
          </a:p>
          <a:p>
            <a:endParaRPr lang="ar-SY" b="1" dirty="0"/>
          </a:p>
          <a:p>
            <a:r>
              <a:rPr lang="ar-SY" b="1" dirty="0"/>
              <a:t> </a:t>
            </a:r>
            <a:endParaRPr lang="ar-SY" dirty="0"/>
          </a:p>
        </p:txBody>
      </p:sp>
      <p:sp>
        <p:nvSpPr>
          <p:cNvPr id="5" name="سهم: لليمين 4">
            <a:hlinkClick r:id="rId4" action="ppaction://hlinksldjump"/>
            <a:extLst>
              <a:ext uri="{FF2B5EF4-FFF2-40B4-BE49-F238E27FC236}">
                <a16:creationId xmlns:a16="http://schemas.microsoft.com/office/drawing/2014/main" id="{D988BC16-F2EF-0208-4BB3-7368CCC7398C}"/>
              </a:ext>
            </a:extLst>
          </p:cNvPr>
          <p:cNvSpPr/>
          <p:nvPr/>
        </p:nvSpPr>
        <p:spPr>
          <a:xfrm>
            <a:off x="10635175" y="5303520"/>
            <a:ext cx="970671" cy="450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1" name="عنصر نائب للتذييل 10">
            <a:extLst>
              <a:ext uri="{FF2B5EF4-FFF2-40B4-BE49-F238E27FC236}">
                <a16:creationId xmlns:a16="http://schemas.microsoft.com/office/drawing/2014/main" id="{EE83DF1C-8CEF-348B-81F5-B21C995148EB}"/>
              </a:ext>
            </a:extLst>
          </p:cNvPr>
          <p:cNvSpPr>
            <a:spLocks noGrp="1"/>
          </p:cNvSpPr>
          <p:nvPr>
            <p:ph type="ftr" sz="quarter" idx="11"/>
          </p:nvPr>
        </p:nvSpPr>
        <p:spPr/>
        <p:txBody>
          <a:bodyPr/>
          <a:lstStyle/>
          <a:p>
            <a:r>
              <a:rPr lang="ar-SY"/>
              <a:t>الدكتور عماد الحريري-تقرير حالة</a:t>
            </a:r>
          </a:p>
        </p:txBody>
      </p:sp>
      <p:sp>
        <p:nvSpPr>
          <p:cNvPr id="12" name="عنصر نائب لرقم الشريحة 11">
            <a:extLst>
              <a:ext uri="{FF2B5EF4-FFF2-40B4-BE49-F238E27FC236}">
                <a16:creationId xmlns:a16="http://schemas.microsoft.com/office/drawing/2014/main" id="{B071F4E4-93CC-BAC4-D4EB-8389C3BBF713}"/>
              </a:ext>
            </a:extLst>
          </p:cNvPr>
          <p:cNvSpPr>
            <a:spLocks noGrp="1"/>
          </p:cNvSpPr>
          <p:nvPr>
            <p:ph type="sldNum" sz="quarter" idx="12"/>
          </p:nvPr>
        </p:nvSpPr>
        <p:spPr/>
        <p:txBody>
          <a:bodyPr/>
          <a:lstStyle/>
          <a:p>
            <a:fld id="{5634E967-E299-497B-9872-BC495F7C57D9}" type="slidenum">
              <a:rPr lang="ar-SY" smtClean="0"/>
              <a:t>39</a:t>
            </a:fld>
            <a:endParaRPr lang="ar-SY"/>
          </a:p>
        </p:txBody>
      </p:sp>
    </p:spTree>
    <p:extLst>
      <p:ext uri="{BB962C8B-B14F-4D97-AF65-F5344CB8AC3E}">
        <p14:creationId xmlns:p14="http://schemas.microsoft.com/office/powerpoint/2010/main" val="20071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1C33F98-CC9C-93AF-92BB-837C1BFFC9DF}"/>
              </a:ext>
            </a:extLst>
          </p:cNvPr>
          <p:cNvSpPr>
            <a:spLocks noGrp="1"/>
          </p:cNvSpPr>
          <p:nvPr>
            <p:ph type="title"/>
          </p:nvPr>
        </p:nvSpPr>
        <p:spPr>
          <a:solidFill>
            <a:schemeClr val="accent4">
              <a:lumMod val="20000"/>
              <a:lumOff val="80000"/>
            </a:schemeClr>
          </a:solidFill>
        </p:spPr>
        <p:txBody>
          <a:bodyPr>
            <a:normAutofit/>
          </a:bodyPr>
          <a:lstStyle/>
          <a:p>
            <a:pPr algn="ctr"/>
            <a:r>
              <a:rPr lang="ar-SA" sz="2800" dirty="0">
                <a:latin typeface="Sakkal Majalla" panose="02000000000000000000" pitchFamily="2" charset="-78"/>
                <a:ea typeface="Calibri" panose="020F0502020204030204" pitchFamily="34" charset="0"/>
                <a:cs typeface="Sakkal Majalla" panose="02000000000000000000" pitchFamily="2" charset="-78"/>
              </a:rPr>
              <a:t>للتعويض العظمي الكتلي بمشاركة بين طريقة الغشاء المحرض </a:t>
            </a:r>
            <a:r>
              <a:rPr lang="ar-SA" sz="2800" dirty="0" err="1">
                <a:latin typeface="Sakkal Majalla" panose="02000000000000000000" pitchFamily="2" charset="-78"/>
                <a:ea typeface="Calibri" panose="020F0502020204030204" pitchFamily="34" charset="0"/>
                <a:cs typeface="Sakkal Majalla" panose="02000000000000000000" pitchFamily="2" charset="-78"/>
              </a:rPr>
              <a:t>بالاسمت</a:t>
            </a:r>
            <a:r>
              <a:rPr lang="ar-SA" sz="2800" dirty="0">
                <a:latin typeface="Sakkal Majalla" panose="02000000000000000000" pitchFamily="2" charset="-78"/>
                <a:ea typeface="Calibri" panose="020F0502020204030204" pitchFamily="34" charset="0"/>
                <a:cs typeface="Sakkal Majalla" panose="02000000000000000000" pitchFamily="2" charset="-78"/>
              </a:rPr>
              <a:t> مع السفود داخل النقي مع جهاز تزليق عظمي معدل محليا</a:t>
            </a:r>
            <a:br>
              <a:rPr lang="ar-SA" sz="2800" dirty="0">
                <a:latin typeface="Sakkal Majalla" panose="02000000000000000000" pitchFamily="2" charset="-78"/>
                <a:ea typeface="Calibri" panose="020F0502020204030204" pitchFamily="34" charset="0"/>
                <a:cs typeface="Sakkal Majalla" panose="02000000000000000000" pitchFamily="2" charset="-78"/>
              </a:rPr>
            </a:br>
            <a:r>
              <a:rPr lang="ar-SA" sz="2800" dirty="0">
                <a:latin typeface="Sakkal Majalla" panose="02000000000000000000" pitchFamily="2" charset="-78"/>
                <a:ea typeface="Calibri" panose="020F0502020204030204" pitchFamily="34" charset="0"/>
                <a:cs typeface="Sakkal Majalla" panose="02000000000000000000" pitchFamily="2" charset="-78"/>
              </a:rPr>
              <a:t>تقديم حالة سريرية </a:t>
            </a:r>
            <a:r>
              <a:rPr lang="en-GB" sz="2800" dirty="0">
                <a:latin typeface="Sakkal Majalla" panose="02000000000000000000" pitchFamily="2" charset="-78"/>
                <a:ea typeface="Calibri" panose="020F0502020204030204" pitchFamily="34" charset="0"/>
                <a:cs typeface="Sakkal Majalla" panose="02000000000000000000" pitchFamily="2" charset="-78"/>
              </a:rPr>
              <a:t>case report</a:t>
            </a:r>
            <a:r>
              <a:rPr lang="ar-SA" sz="2800" dirty="0">
                <a:latin typeface="Sakkal Majalla" panose="02000000000000000000" pitchFamily="2" charset="-78"/>
                <a:ea typeface="Calibri" panose="020F0502020204030204" pitchFamily="34" charset="0"/>
                <a:cs typeface="Sakkal Majalla" panose="02000000000000000000" pitchFamily="2" charset="-78"/>
              </a:rPr>
              <a:t> </a:t>
            </a:r>
            <a:endParaRPr lang="ar-SY" sz="2800" dirty="0"/>
          </a:p>
        </p:txBody>
      </p:sp>
      <p:sp>
        <p:nvSpPr>
          <p:cNvPr id="3" name="عنصر نائب للمحتوى 2">
            <a:extLst>
              <a:ext uri="{FF2B5EF4-FFF2-40B4-BE49-F238E27FC236}">
                <a16:creationId xmlns:a16="http://schemas.microsoft.com/office/drawing/2014/main" id="{B4ABB0EA-4D0B-9E5A-80FB-AEBE26A4CC0D}"/>
              </a:ext>
            </a:extLst>
          </p:cNvPr>
          <p:cNvSpPr>
            <a:spLocks noGrp="1"/>
          </p:cNvSpPr>
          <p:nvPr>
            <p:ph sz="half" idx="1"/>
          </p:nvPr>
        </p:nvSpPr>
        <p:spPr>
          <a:xfrm>
            <a:off x="4555586" y="1825625"/>
            <a:ext cx="3702148" cy="4351338"/>
          </a:xfrm>
          <a:solidFill>
            <a:schemeClr val="accent2">
              <a:lumMod val="20000"/>
              <a:lumOff val="80000"/>
            </a:schemeClr>
          </a:solidFill>
          <a:ln>
            <a:solidFill>
              <a:schemeClr val="tx1"/>
            </a:solidFill>
          </a:ln>
        </p:spPr>
        <p:txBody>
          <a:bodyPr>
            <a:normAutofit fontScale="92500" lnSpcReduction="10000"/>
          </a:bodyPr>
          <a:lstStyle/>
          <a:p>
            <a:pPr marL="0" indent="0">
              <a:lnSpc>
                <a:spcPct val="107000"/>
              </a:lnSpc>
              <a:spcAft>
                <a:spcPts val="800"/>
              </a:spcAft>
              <a:buNone/>
            </a:pPr>
            <a:r>
              <a:rPr lang="ar-SA" sz="2000" b="1" u="sng" dirty="0">
                <a:latin typeface="Calibri" panose="020F0502020204030204" pitchFamily="34" charset="0"/>
                <a:ea typeface="Calibri" panose="020F0502020204030204" pitchFamily="34" charset="0"/>
                <a:cs typeface="Times New Roman" panose="02020603050405020304" pitchFamily="18" charset="0"/>
              </a:rPr>
              <a:t>الخطوة الأولى</a:t>
            </a:r>
            <a:r>
              <a:rPr lang="ar-SA" sz="2000" b="1" u="sng" dirty="0">
                <a:latin typeface="Calibri" panose="020F0502020204030204" pitchFamily="34" charset="0"/>
                <a:ea typeface="Calibri" panose="020F0502020204030204" pitchFamily="34" charset="0"/>
                <a:cs typeface="Calibri" panose="020F0502020204030204" pitchFamily="34" charset="0"/>
              </a:rPr>
              <a:t>:</a:t>
            </a:r>
            <a:endParaRPr lang="en-US" sz="2000" b="1" u="sng"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SA" sz="2000" dirty="0">
                <a:latin typeface="Sakkal Majalla" panose="02000000000000000000" pitchFamily="2" charset="-78"/>
                <a:ea typeface="Calibri" panose="020F0502020204030204" pitchFamily="34" charset="0"/>
                <a:cs typeface="Sakkal Majalla" panose="02000000000000000000" pitchFamily="2" charset="-78"/>
              </a:rPr>
              <a:t>طريقة جديدة للتعويض العظمي الكتلي بمشاركة بين طريقة الغشاء المحرض </a:t>
            </a:r>
            <a:r>
              <a:rPr lang="ar-SA" sz="2000" dirty="0" err="1">
                <a:latin typeface="Sakkal Majalla" panose="02000000000000000000" pitchFamily="2" charset="-78"/>
                <a:ea typeface="Calibri" panose="020F0502020204030204" pitchFamily="34" charset="0"/>
                <a:cs typeface="Sakkal Majalla" panose="02000000000000000000" pitchFamily="2" charset="-78"/>
              </a:rPr>
              <a:t>بالاسمت</a:t>
            </a:r>
            <a:r>
              <a:rPr lang="ar-SA" sz="2000" dirty="0">
                <a:latin typeface="Sakkal Majalla" panose="02000000000000000000" pitchFamily="2" charset="-78"/>
                <a:ea typeface="Calibri" panose="020F0502020204030204" pitchFamily="34" charset="0"/>
                <a:cs typeface="Sakkal Majalla" panose="02000000000000000000" pitchFamily="2" charset="-78"/>
              </a:rPr>
              <a:t> مع السفود داخل النقي مع جهاز تزليق عظمي معدل محليا </a:t>
            </a:r>
          </a:p>
          <a:p>
            <a:pPr>
              <a:lnSpc>
                <a:spcPct val="107000"/>
              </a:lnSpc>
              <a:spcAft>
                <a:spcPts val="800"/>
              </a:spcAft>
            </a:pPr>
            <a:r>
              <a:rPr lang="ar-SA" sz="2000" dirty="0">
                <a:latin typeface="Sakkal Majalla" panose="02000000000000000000" pitchFamily="2" charset="-78"/>
                <a:ea typeface="Calibri" panose="020F0502020204030204" pitchFamily="34" charset="0"/>
                <a:cs typeface="Sakkal Majalla" panose="02000000000000000000" pitchFamily="2" charset="-78"/>
              </a:rPr>
              <a:t>لتعويض ضياع عظمي 20 سم ناجم عن استئصال ورم خبيث في الفخذ</a:t>
            </a:r>
          </a:p>
          <a:p>
            <a:pPr>
              <a:lnSpc>
                <a:spcPct val="107000"/>
              </a:lnSpc>
              <a:spcAft>
                <a:spcPts val="800"/>
              </a:spcAft>
            </a:pPr>
            <a:r>
              <a:rPr lang="ar-SA" sz="2000" dirty="0">
                <a:latin typeface="Sakkal Majalla" panose="02000000000000000000" pitchFamily="2" charset="-78"/>
                <a:ea typeface="Calibri" panose="020F0502020204030204" pitchFamily="34" charset="0"/>
                <a:cs typeface="Sakkal Majalla" panose="02000000000000000000" pitchFamily="2" charset="-78"/>
              </a:rPr>
              <a:t>هذه الطريقة تعطي تعويض عظمي حيوي افضل من البدائل الصنعية واقل اختلاطات  واقل تكلفة</a:t>
            </a:r>
          </a:p>
          <a:p>
            <a:r>
              <a:rPr lang="ar-SA" sz="2000" dirty="0">
                <a:latin typeface="Sakkal Majalla" panose="02000000000000000000" pitchFamily="2" charset="-78"/>
                <a:ea typeface="Calibri" panose="020F0502020204030204" pitchFamily="34" charset="0"/>
                <a:cs typeface="Sakkal Majalla" panose="02000000000000000000" pitchFamily="2" charset="-78"/>
              </a:rPr>
              <a:t>تعديل جهاز الــ </a:t>
            </a:r>
            <a:r>
              <a:rPr lang="en-US" sz="2000" dirty="0">
                <a:latin typeface="Sakkal Majalla" panose="02000000000000000000" pitchFamily="2" charset="-78"/>
                <a:ea typeface="Calibri" panose="020F0502020204030204" pitchFamily="34" charset="0"/>
                <a:cs typeface="Sakkal Majalla" panose="02000000000000000000" pitchFamily="2" charset="-78"/>
              </a:rPr>
              <a:t>AO</a:t>
            </a:r>
            <a:r>
              <a:rPr lang="ar-SA" sz="2000" dirty="0">
                <a:latin typeface="Sakkal Majalla" panose="02000000000000000000" pitchFamily="2" charset="-78"/>
                <a:ea typeface="Calibri" panose="020F0502020204030204" pitchFamily="34" charset="0"/>
                <a:cs typeface="Sakkal Majalla" panose="02000000000000000000" pitchFamily="2" charset="-78"/>
              </a:rPr>
              <a:t> محليا بإضافة مطولة تم التزليق العظمي لمسافة </a:t>
            </a:r>
            <a:r>
              <a:rPr lang="en-US" sz="2000" dirty="0">
                <a:latin typeface="Sakkal Majalla" panose="02000000000000000000" pitchFamily="2" charset="-78"/>
                <a:ea typeface="Calibri" panose="020F0502020204030204" pitchFamily="34" charset="0"/>
                <a:cs typeface="Sakkal Majalla" panose="02000000000000000000" pitchFamily="2" charset="-78"/>
              </a:rPr>
              <a:t>17.5</a:t>
            </a:r>
            <a:r>
              <a:rPr lang="ar-SA" sz="2000" dirty="0">
                <a:latin typeface="Sakkal Majalla" panose="02000000000000000000" pitchFamily="2" charset="-78"/>
                <a:ea typeface="Calibri" panose="020F0502020204030204" pitchFamily="34" charset="0"/>
                <a:cs typeface="Sakkal Majalla" panose="02000000000000000000" pitchFamily="2" charset="-78"/>
              </a:rPr>
              <a:t> سم</a:t>
            </a:r>
          </a:p>
          <a:p>
            <a:r>
              <a:rPr lang="ar-SA" sz="2000" dirty="0">
                <a:latin typeface="Sakkal Majalla" panose="02000000000000000000" pitchFamily="2" charset="-78"/>
                <a:ea typeface="Calibri" panose="020F0502020204030204" pitchFamily="34" charset="0"/>
                <a:cs typeface="Sakkal Majalla" panose="02000000000000000000" pitchFamily="2" charset="-78"/>
              </a:rPr>
              <a:t>هذه الحالة تقدم </a:t>
            </a:r>
            <a:r>
              <a:rPr lang="ar-SA" sz="2000" dirty="0" err="1">
                <a:latin typeface="Sakkal Majalla" panose="02000000000000000000" pitchFamily="2" charset="-78"/>
                <a:ea typeface="Calibri" panose="020F0502020204030204" pitchFamily="34" charset="0"/>
                <a:cs typeface="Sakkal Majalla" panose="02000000000000000000" pitchFamily="2" charset="-78"/>
              </a:rPr>
              <a:t>تكنيكا</a:t>
            </a:r>
            <a:r>
              <a:rPr lang="ar-SA" sz="2000" dirty="0">
                <a:latin typeface="Sakkal Majalla" panose="02000000000000000000" pitchFamily="2" charset="-78"/>
                <a:ea typeface="Calibri" panose="020F0502020204030204" pitchFamily="34" charset="0"/>
                <a:cs typeface="Sakkal Majalla" panose="02000000000000000000" pitchFamily="2" charset="-78"/>
              </a:rPr>
              <a:t> جديدا في التعويض العظمي لأطباء الجراحة العظمية.</a:t>
            </a:r>
            <a:endParaRPr lang="ar-SY" sz="2000" dirty="0">
              <a:latin typeface="Sakkal Majalla" panose="02000000000000000000" pitchFamily="2" charset="-78"/>
              <a:cs typeface="Sakkal Majalla" panose="02000000000000000000" pitchFamily="2" charset="-78"/>
            </a:endParaRPr>
          </a:p>
          <a:p>
            <a:endParaRPr lang="ar-SY" sz="2000" dirty="0"/>
          </a:p>
        </p:txBody>
      </p:sp>
      <p:sp>
        <p:nvSpPr>
          <p:cNvPr id="4" name="عنصر نائب للمحتوى 3">
            <a:extLst>
              <a:ext uri="{FF2B5EF4-FFF2-40B4-BE49-F238E27FC236}">
                <a16:creationId xmlns:a16="http://schemas.microsoft.com/office/drawing/2014/main" id="{AB3D701F-29A4-FE24-25C7-6D1D297E6F0E}"/>
              </a:ext>
            </a:extLst>
          </p:cNvPr>
          <p:cNvSpPr>
            <a:spLocks noGrp="1"/>
          </p:cNvSpPr>
          <p:nvPr>
            <p:ph sz="half" idx="2"/>
          </p:nvPr>
        </p:nvSpPr>
        <p:spPr>
          <a:xfrm>
            <a:off x="8609428" y="1825625"/>
            <a:ext cx="3249636" cy="4351338"/>
          </a:xfrm>
          <a:ln>
            <a:solidFill>
              <a:schemeClr val="tx1"/>
            </a:solidFill>
          </a:ln>
        </p:spPr>
        <p:txBody>
          <a:bodyPr>
            <a:normAutofit fontScale="92500" lnSpcReduction="10000"/>
          </a:bodyPr>
          <a:lstStyle/>
          <a:p>
            <a:pPr algn="r" rtl="1">
              <a:lnSpc>
                <a:spcPct val="107000"/>
              </a:lnSpc>
              <a:spcAft>
                <a:spcPts val="800"/>
              </a:spcAft>
            </a:pPr>
            <a:r>
              <a:rPr lang="ar-SA" sz="2000" b="1" u="sng" kern="100" dirty="0">
                <a:solidFill>
                  <a:srgbClr val="000000"/>
                </a:solidFill>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الخطوة 1: اذكر ما هو واضح</a:t>
            </a:r>
            <a:endParaRPr lang="en-US" sz="2000" b="1" u="sng" kern="100"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endParaRPr>
          </a:p>
          <a:p>
            <a:pPr>
              <a:lnSpc>
                <a:spcPct val="107000"/>
              </a:lnSpc>
              <a:spcAft>
                <a:spcPts val="800"/>
              </a:spcAft>
            </a:pPr>
            <a:r>
              <a:rPr lang="ar-SA" sz="2400" kern="1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ابدأ </a:t>
            </a:r>
            <a:r>
              <a:rPr lang="ar-SA" sz="3200" kern="1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بسؤال نفسك: </a:t>
            </a:r>
          </a:p>
          <a:p>
            <a:pPr lvl="1">
              <a:lnSpc>
                <a:spcPct val="107000"/>
              </a:lnSpc>
              <a:spcAft>
                <a:spcPts val="800"/>
              </a:spcAft>
            </a:pPr>
            <a:r>
              <a:rPr lang="ar-SA" sz="2800" kern="1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ما الذي نتحدث عنه؟</a:t>
            </a:r>
          </a:p>
          <a:p>
            <a:pPr lvl="1">
              <a:lnSpc>
                <a:spcPct val="107000"/>
              </a:lnSpc>
              <a:spcAft>
                <a:spcPts val="800"/>
              </a:spcAft>
            </a:pPr>
            <a:r>
              <a:rPr lang="ar-SA" sz="2800" kern="1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 عن من نتحدث؟</a:t>
            </a:r>
          </a:p>
          <a:p>
            <a:pPr lvl="1">
              <a:lnSpc>
                <a:spcPct val="107000"/>
              </a:lnSpc>
              <a:spcAft>
                <a:spcPts val="800"/>
              </a:spcAft>
            </a:pPr>
            <a:r>
              <a:rPr lang="ar-SA" sz="2800" kern="1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 لماذا هذه الملاحظة مهمة؟ </a:t>
            </a:r>
          </a:p>
          <a:p>
            <a:pPr lvl="1">
              <a:lnSpc>
                <a:spcPct val="107000"/>
              </a:lnSpc>
              <a:spcAft>
                <a:spcPts val="800"/>
              </a:spcAft>
            </a:pPr>
            <a:r>
              <a:rPr lang="ar-SA" sz="2800" kern="1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من يحتاج إلى معرفة هذه الحالة</a:t>
            </a:r>
            <a:endParaRPr lang="ar-SY" sz="3200" dirty="0"/>
          </a:p>
        </p:txBody>
      </p:sp>
      <p:sp>
        <p:nvSpPr>
          <p:cNvPr id="5" name="عنصر نائب للمحتوى 2">
            <a:extLst>
              <a:ext uri="{FF2B5EF4-FFF2-40B4-BE49-F238E27FC236}">
                <a16:creationId xmlns:a16="http://schemas.microsoft.com/office/drawing/2014/main" id="{5F9D0E3C-8299-2532-E96E-826A1BCED406}"/>
              </a:ext>
            </a:extLst>
          </p:cNvPr>
          <p:cNvSpPr txBox="1">
            <a:spLocks/>
          </p:cNvSpPr>
          <p:nvPr/>
        </p:nvSpPr>
        <p:spPr>
          <a:xfrm>
            <a:off x="703385" y="1825625"/>
            <a:ext cx="3852201" cy="4351338"/>
          </a:xfrm>
          <a:prstGeom prst="rect">
            <a:avLst/>
          </a:prstGeom>
          <a:ln>
            <a:solidFill>
              <a:schemeClr val="tx1"/>
            </a:solidFill>
          </a:ln>
        </p:spPr>
        <p:txBody>
          <a:bodyPr vert="horz" lIns="91440" tIns="45720" rIns="91440" bIns="45720" rtlCol="1">
            <a:normAutofit fontScale="77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1-first step:</a:t>
            </a:r>
          </a:p>
          <a:p>
            <a:pPr algn="l" rtl="0">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Reconstruction of massive bone loss with the combination of </a:t>
            </a:r>
            <a:r>
              <a:rPr lang="en-US" sz="1800" dirty="0" err="1">
                <a:effectLst/>
                <a:latin typeface="Calibri" panose="020F0502020204030204" pitchFamily="34" charset="0"/>
                <a:ea typeface="Calibri" panose="020F0502020204030204" pitchFamily="34" charset="0"/>
                <a:cs typeface="Calibri" panose="020F0502020204030204" pitchFamily="34" charset="0"/>
              </a:rPr>
              <a:t>Masquelet</a:t>
            </a:r>
            <a:r>
              <a:rPr lang="en-US" sz="1800" dirty="0">
                <a:effectLst/>
                <a:latin typeface="Calibri" panose="020F0502020204030204" pitchFamily="34" charset="0"/>
                <a:ea typeface="Calibri" panose="020F0502020204030204" pitchFamily="34" charset="0"/>
                <a:cs typeface="Calibri" panose="020F0502020204030204" pitchFamily="34" charset="0"/>
              </a:rPr>
              <a:t> technique, and distraction osteogenesis method by using a locally modified AO tubular device, guided with an interlocking nail for reconstructing bone loss 20 cm due to a malignant bone tumor in the femur (case report).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rtl="0"/>
            <a:r>
              <a:rPr lang="en-US" sz="1800" dirty="0">
                <a:effectLst/>
                <a:latin typeface="Calibri" panose="020F0502020204030204" pitchFamily="34" charset="0"/>
                <a:ea typeface="Calibri" panose="020F0502020204030204" pitchFamily="34" charset="0"/>
              </a:rPr>
              <a:t>This method makes biological bone reconstruction, more useful than  metallic materials reconstruction and less complications</a:t>
            </a:r>
          </a:p>
          <a:p>
            <a:pPr algn="l" rtl="0"/>
            <a:r>
              <a:rPr lang="en-US" sz="1800" dirty="0">
                <a:effectLst/>
                <a:latin typeface="Calibri" panose="020F0502020204030204" pitchFamily="34" charset="0"/>
                <a:ea typeface="Calibri" panose="020F0502020204030204" pitchFamily="34" charset="0"/>
              </a:rPr>
              <a:t>The AO device has been modified by adding a slider to the bar of the AO device. The bone slid to a distance of 17.5 cm,</a:t>
            </a:r>
          </a:p>
          <a:p>
            <a:pPr algn="l" rtl="0"/>
            <a:r>
              <a:rPr lang="en-US" sz="1800" dirty="0">
                <a:effectLst/>
                <a:latin typeface="Calibri" panose="020F0502020204030204" pitchFamily="34" charset="0"/>
                <a:ea typeface="Calibri" panose="020F0502020204030204" pitchFamily="34" charset="0"/>
              </a:rPr>
              <a:t>.</a:t>
            </a:r>
          </a:p>
          <a:p>
            <a:pPr algn="l" rtl="0"/>
            <a:r>
              <a:rPr lang="en-US" sz="1800" dirty="0">
                <a:effectLst/>
                <a:latin typeface="Calibri" panose="020F0502020204030204" pitchFamily="34" charset="0"/>
                <a:ea typeface="Calibri" panose="020F0502020204030204" pitchFamily="34" charset="0"/>
              </a:rPr>
              <a:t> This case presents a new technique in the treatment of significant bone loss by orthopedic surgeons </a:t>
            </a:r>
            <a:endParaRPr lang="ar-SY" sz="2000" dirty="0"/>
          </a:p>
        </p:txBody>
      </p:sp>
      <p:sp>
        <p:nvSpPr>
          <p:cNvPr id="6" name="عنصر نائب للتذييل 5">
            <a:extLst>
              <a:ext uri="{FF2B5EF4-FFF2-40B4-BE49-F238E27FC236}">
                <a16:creationId xmlns:a16="http://schemas.microsoft.com/office/drawing/2014/main" id="{92421E52-0C14-5A89-A016-0DD70327530C}"/>
              </a:ext>
            </a:extLst>
          </p:cNvPr>
          <p:cNvSpPr>
            <a:spLocks noGrp="1"/>
          </p:cNvSpPr>
          <p:nvPr>
            <p:ph type="ftr" sz="quarter" idx="11"/>
          </p:nvPr>
        </p:nvSpPr>
        <p:spPr/>
        <p:txBody>
          <a:bodyPr/>
          <a:lstStyle/>
          <a:p>
            <a:r>
              <a:rPr lang="ar-SY"/>
              <a:t>الدكتور عماد الحريري-تقرير حالة</a:t>
            </a:r>
          </a:p>
        </p:txBody>
      </p:sp>
      <p:sp>
        <p:nvSpPr>
          <p:cNvPr id="7" name="عنصر نائب لرقم الشريحة 6">
            <a:extLst>
              <a:ext uri="{FF2B5EF4-FFF2-40B4-BE49-F238E27FC236}">
                <a16:creationId xmlns:a16="http://schemas.microsoft.com/office/drawing/2014/main" id="{FA28434E-4D0D-78C8-51F0-D09199339148}"/>
              </a:ext>
            </a:extLst>
          </p:cNvPr>
          <p:cNvSpPr>
            <a:spLocks noGrp="1"/>
          </p:cNvSpPr>
          <p:nvPr>
            <p:ph type="sldNum" sz="quarter" idx="12"/>
          </p:nvPr>
        </p:nvSpPr>
        <p:spPr/>
        <p:txBody>
          <a:bodyPr/>
          <a:lstStyle/>
          <a:p>
            <a:fld id="{5634E967-E299-497B-9872-BC495F7C57D9}" type="slidenum">
              <a:rPr lang="ar-SY" smtClean="0"/>
              <a:t>4</a:t>
            </a:fld>
            <a:endParaRPr lang="ar-SY"/>
          </a:p>
        </p:txBody>
      </p:sp>
    </p:spTree>
    <p:extLst>
      <p:ext uri="{BB962C8B-B14F-4D97-AF65-F5344CB8AC3E}">
        <p14:creationId xmlns:p14="http://schemas.microsoft.com/office/powerpoint/2010/main" val="3541351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3B31E1C5-6DAC-81B7-8E79-00CBEF0CB026}"/>
              </a:ext>
            </a:extLst>
          </p:cNvPr>
          <p:cNvSpPr txBox="1"/>
          <p:nvPr/>
        </p:nvSpPr>
        <p:spPr>
          <a:xfrm>
            <a:off x="287312" y="497003"/>
            <a:ext cx="11617376" cy="6511526"/>
          </a:xfrm>
          <a:prstGeom prst="rect">
            <a:avLst/>
          </a:prstGeom>
          <a:solidFill>
            <a:schemeClr val="accent2">
              <a:lumMod val="20000"/>
              <a:lumOff val="80000"/>
            </a:schemeClr>
          </a:solidFill>
          <a:ln>
            <a:solidFill>
              <a:schemeClr val="tx1"/>
            </a:solidFill>
          </a:ln>
        </p:spPr>
        <p:txBody>
          <a:bodyPr wrap="square">
            <a:spAutoFit/>
          </a:bodyPr>
          <a:lstStyle/>
          <a:p>
            <a:pPr algn="r" rtl="1">
              <a:lnSpc>
                <a:spcPct val="107000"/>
              </a:lnSpc>
              <a:spcAft>
                <a:spcPts val="800"/>
              </a:spcAft>
            </a:pPr>
            <a:r>
              <a:rPr lang="ar-SA" sz="2000" b="1" u="sng" dirty="0">
                <a:effectLst/>
                <a:latin typeface="Sakkal Majalla" panose="02000000000000000000" pitchFamily="2" charset="-78"/>
                <a:ea typeface="Calibri" panose="020F0502020204030204" pitchFamily="34" charset="0"/>
                <a:cs typeface="Sakkal Majalla" panose="02000000000000000000" pitchFamily="2" charset="-78"/>
              </a:rPr>
              <a:t>النتيجة:</a:t>
            </a:r>
          </a:p>
          <a:p>
            <a:pPr algn="r" rtl="1">
              <a:lnSpc>
                <a:spcPct val="107000"/>
              </a:lnSpc>
              <a:spcAft>
                <a:spcPts val="800"/>
              </a:spcAft>
            </a:pPr>
            <a:r>
              <a:rPr lang="ar-SA" sz="2000" dirty="0">
                <a:latin typeface="Sakkal Majalla" panose="02000000000000000000" pitchFamily="2" charset="-78"/>
                <a:ea typeface="Calibri" panose="020F0502020204030204" pitchFamily="34" charset="0"/>
                <a:cs typeface="Sakkal Majalla" panose="02000000000000000000" pitchFamily="2" charset="-78"/>
              </a:rPr>
              <a:t>في قسم الأورام: تم اجراء عدة مراقبات شعاعية من طبقي محوري  للصدر مع ومضان عظمي وذلك خلال فترات المتابعة حسب البروتوكولات العلاجية لقسم الأورام. وكانت كافة النتائج سليمة دون انتقالات للبعيد  و بدون نكس موضعي.</a:t>
            </a:r>
          </a:p>
          <a:p>
            <a:pPr algn="r" rtl="1">
              <a:lnSpc>
                <a:spcPct val="107000"/>
              </a:lnSpc>
              <a:spcAft>
                <a:spcPts val="800"/>
              </a:spcAft>
            </a:pPr>
            <a:r>
              <a:rPr lang="ar-SA" sz="2000" dirty="0">
                <a:latin typeface="Sakkal Majalla" panose="02000000000000000000" pitchFamily="2" charset="-78"/>
                <a:ea typeface="Calibri" panose="020F0502020204030204" pitchFamily="34" charset="0"/>
                <a:cs typeface="Sakkal Majalla" panose="02000000000000000000" pitchFamily="2" charset="-78"/>
              </a:rPr>
              <a:t>حالة المريض العامة والاجتماعية :</a:t>
            </a:r>
          </a:p>
          <a:p>
            <a:pPr marL="285750" indent="-285750">
              <a:lnSpc>
                <a:spcPct val="107000"/>
              </a:lnSpc>
              <a:spcAft>
                <a:spcPts val="800"/>
              </a:spcAft>
              <a:buFont typeface="Arial" panose="020B0604020202020204" pitchFamily="34" charset="0"/>
              <a:buChar char="•"/>
            </a:pPr>
            <a:r>
              <a:rPr lang="ar-SA" sz="2000" dirty="0">
                <a:latin typeface="Sakkal Majalla" panose="02000000000000000000" pitchFamily="2" charset="-78"/>
                <a:ea typeface="Calibri" panose="020F0502020204030204" pitchFamily="34" charset="0"/>
                <a:cs typeface="Sakkal Majalla" panose="02000000000000000000" pitchFamily="2" charset="-78"/>
              </a:rPr>
              <a:t>بعد التطعيم العظمي بشهرين سمح للمريض بترك العكازات والمشي بالاستناد الكامل على الطرفين السفليين ومتابعة نشاطاته الكاملة .وتم نزع البرغي من البعيد التابعة للسفود للقسم البعيد حيث كان يزعج المريض اثناء المشي.</a:t>
            </a:r>
          </a:p>
          <a:p>
            <a:pPr marL="285750" indent="-285750">
              <a:lnSpc>
                <a:spcPct val="107000"/>
              </a:lnSpc>
              <a:spcAft>
                <a:spcPts val="800"/>
              </a:spcAft>
              <a:buFont typeface="Arial" panose="020B0604020202020204" pitchFamily="34" charset="0"/>
              <a:buChar char="•"/>
            </a:pPr>
            <a:r>
              <a:rPr lang="ar-SA" sz="2000" dirty="0">
                <a:latin typeface="Sakkal Majalla" panose="02000000000000000000" pitchFamily="2" charset="-78"/>
                <a:ea typeface="Calibri" panose="020F0502020204030204" pitchFamily="34" charset="0"/>
                <a:cs typeface="Sakkal Majalla" panose="02000000000000000000" pitchFamily="2" charset="-78"/>
              </a:rPr>
              <a:t>حاليا  المريض ممنون للنتيجة بعد الجراحة وهو يشكر جميع الكادر الطبي على الاهتمام به. ولإتاحته فرصة الحياة بشفائه  من الورم وعدم بتر طرفه السفلي وهو الان يمشي باستناد كامل ويتحرك بحرية وراض عن حالته ويتابع اعماله بشكل طبيعي. </a:t>
            </a:r>
          </a:p>
          <a:p>
            <a:pPr marL="285750" indent="-285750" algn="l" rtl="0">
              <a:lnSpc>
                <a:spcPct val="107000"/>
              </a:lnSpc>
              <a:spcAft>
                <a:spcPts val="800"/>
              </a:spcAft>
              <a:buFont typeface="Arial" panose="020B0604020202020204" pitchFamily="34" charset="0"/>
              <a:buChar char="•"/>
            </a:pPr>
            <a:r>
              <a:rPr lang="en-US" sz="2000" dirty="0">
                <a:latin typeface="Sakkal Majalla" panose="02000000000000000000" pitchFamily="2" charset="-78"/>
                <a:cs typeface="Sakkal Majalla" panose="02000000000000000000" pitchFamily="2" charset="-78"/>
              </a:rPr>
              <a:t>. Follow-up</a:t>
            </a:r>
          </a:p>
          <a:p>
            <a:pPr marL="285750" indent="-285750" algn="l" rtl="0">
              <a:lnSpc>
                <a:spcPct val="107000"/>
              </a:lnSpc>
              <a:spcAft>
                <a:spcPts val="800"/>
              </a:spcAft>
              <a:buFont typeface="Arial" panose="020B0604020202020204" pitchFamily="34" charset="0"/>
              <a:buChar char="•"/>
            </a:pPr>
            <a:r>
              <a:rPr lang="en-US" sz="2000" dirty="0">
                <a:latin typeface="Sakkal Majalla" panose="02000000000000000000" pitchFamily="2" charset="-78"/>
                <a:cs typeface="Sakkal Majalla" panose="02000000000000000000" pitchFamily="2" charset="-78"/>
              </a:rPr>
              <a:t>In the Department of Oncology: Several radiographic observations of the chest axial stratification with bone scintigraphy were performed during follow-up periods according to the treatment protocols of the Oncology Department. All results were intact without localized</a:t>
            </a:r>
            <a:r>
              <a:rPr lang="ar-SA" sz="2000" dirty="0">
                <a:latin typeface="Sakkal Majalla" panose="02000000000000000000" pitchFamily="2" charset="-78"/>
                <a:cs typeface="Sakkal Majalla" panose="02000000000000000000" pitchFamily="2" charset="-78"/>
              </a:rPr>
              <a:t> </a:t>
            </a:r>
            <a:r>
              <a:rPr lang="en-US" sz="2000" dirty="0">
                <a:latin typeface="Sakkal Majalla" panose="02000000000000000000" pitchFamily="2" charset="-78"/>
                <a:cs typeface="Sakkal Majalla" panose="02000000000000000000" pitchFamily="2" charset="-78"/>
              </a:rPr>
              <a:t>relapse or metastases .
General and social condition of the patient: Two months after the bone graft, the patient was allowed to leave the crutches and walk fully leaning on the lower limbs</a:t>
            </a:r>
            <a:r>
              <a:rPr lang="ar-SA" sz="2000" dirty="0">
                <a:latin typeface="Sakkal Majalla" panose="02000000000000000000" pitchFamily="2" charset="-78"/>
                <a:cs typeface="Sakkal Majalla" panose="02000000000000000000" pitchFamily="2" charset="-78"/>
              </a:rPr>
              <a:t>,</a:t>
            </a:r>
            <a:r>
              <a:rPr lang="en-US" sz="2000" dirty="0">
                <a:latin typeface="Sakkal Majalla" panose="02000000000000000000" pitchFamily="2" charset="-78"/>
                <a:cs typeface="Sakkal Majalla" panose="02000000000000000000" pitchFamily="2" charset="-78"/>
              </a:rPr>
              <a:t> and continue his full activities.
Currently: The patient is grateful for the result after surgery and thanks all the medical staff for taking care of him. And to give him the opportunity to live by healing from the tumor and not amputating his lower limb, he is now walking on it and moving freely and satisfied with his condition and continuing his work normally. </a:t>
            </a:r>
            <a:endParaRPr lang="ar-SY" sz="2000" dirty="0">
              <a:latin typeface="Sakkal Majalla" panose="02000000000000000000" pitchFamily="2" charset="-78"/>
              <a:cs typeface="Sakkal Majalla" panose="02000000000000000000" pitchFamily="2" charset="-78"/>
            </a:endParaRPr>
          </a:p>
        </p:txBody>
      </p:sp>
      <p:sp>
        <p:nvSpPr>
          <p:cNvPr id="4" name="مربع نص 3">
            <a:extLst>
              <a:ext uri="{FF2B5EF4-FFF2-40B4-BE49-F238E27FC236}">
                <a16:creationId xmlns:a16="http://schemas.microsoft.com/office/drawing/2014/main" id="{7F9CE1E7-3007-7313-A1DF-04CB47ADE683}"/>
              </a:ext>
            </a:extLst>
          </p:cNvPr>
          <p:cNvSpPr txBox="1"/>
          <p:nvPr/>
        </p:nvSpPr>
        <p:spPr>
          <a:xfrm>
            <a:off x="5676277" y="75349"/>
            <a:ext cx="6093500" cy="421654"/>
          </a:xfrm>
          <a:prstGeom prst="rect">
            <a:avLst/>
          </a:prstGeom>
          <a:noFill/>
        </p:spPr>
        <p:txBody>
          <a:bodyPr wrap="square">
            <a:spAutoFit/>
          </a:bodyPr>
          <a:lstStyle/>
          <a:p>
            <a:pPr algn="r" rtl="1">
              <a:lnSpc>
                <a:spcPct val="107000"/>
              </a:lnSpc>
              <a:spcAft>
                <a:spcPts val="800"/>
              </a:spcAft>
            </a:pPr>
            <a:r>
              <a:rPr lang="ar-SY" sz="2000" kern="100" dirty="0">
                <a:solidFill>
                  <a:srgbClr val="000000"/>
                </a:solidFill>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الخطوة 7: ما هو التطور والنتيجة النهائية؟</a:t>
            </a:r>
            <a:endParaRPr lang="en-US" sz="2000" kern="100"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عنصر نائب للتذييل 1">
            <a:extLst>
              <a:ext uri="{FF2B5EF4-FFF2-40B4-BE49-F238E27FC236}">
                <a16:creationId xmlns:a16="http://schemas.microsoft.com/office/drawing/2014/main" id="{E5A1CFDA-E555-4EBF-862C-A78CC700C841}"/>
              </a:ext>
            </a:extLst>
          </p:cNvPr>
          <p:cNvSpPr>
            <a:spLocks noGrp="1"/>
          </p:cNvSpPr>
          <p:nvPr>
            <p:ph type="ftr" sz="quarter" idx="11"/>
          </p:nvPr>
        </p:nvSpPr>
        <p:spPr/>
        <p:txBody>
          <a:bodyPr/>
          <a:lstStyle/>
          <a:p>
            <a:r>
              <a:rPr lang="ar-SY"/>
              <a:t>الدكتور عماد الحريري-تقرير حالة</a:t>
            </a:r>
          </a:p>
        </p:txBody>
      </p:sp>
      <p:sp>
        <p:nvSpPr>
          <p:cNvPr id="5" name="عنصر نائب لرقم الشريحة 4">
            <a:extLst>
              <a:ext uri="{FF2B5EF4-FFF2-40B4-BE49-F238E27FC236}">
                <a16:creationId xmlns:a16="http://schemas.microsoft.com/office/drawing/2014/main" id="{678658DA-6D11-7E3A-304F-5F637E611DFF}"/>
              </a:ext>
            </a:extLst>
          </p:cNvPr>
          <p:cNvSpPr>
            <a:spLocks noGrp="1"/>
          </p:cNvSpPr>
          <p:nvPr>
            <p:ph type="sldNum" sz="quarter" idx="12"/>
          </p:nvPr>
        </p:nvSpPr>
        <p:spPr/>
        <p:txBody>
          <a:bodyPr/>
          <a:lstStyle/>
          <a:p>
            <a:fld id="{5634E967-E299-497B-9872-BC495F7C57D9}" type="slidenum">
              <a:rPr lang="ar-SY" smtClean="0"/>
              <a:t>40</a:t>
            </a:fld>
            <a:endParaRPr lang="ar-SY"/>
          </a:p>
        </p:txBody>
      </p:sp>
    </p:spTree>
    <p:extLst>
      <p:ext uri="{BB962C8B-B14F-4D97-AF65-F5344CB8AC3E}">
        <p14:creationId xmlns:p14="http://schemas.microsoft.com/office/powerpoint/2010/main" val="62165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793302" y="1446663"/>
            <a:ext cx="2660793" cy="4730300"/>
          </a:xfrm>
        </p:spPr>
      </p:pic>
      <p:pic>
        <p:nvPicPr>
          <p:cNvPr id="6" name="عنصر نائب للمحتوى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950559" y="1446663"/>
            <a:ext cx="2707397" cy="4818142"/>
          </a:xfrm>
        </p:spPr>
      </p:pic>
      <p:pic>
        <p:nvPicPr>
          <p:cNvPr id="7" name="صورة 6">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9107" y="1446662"/>
            <a:ext cx="3727545" cy="4926841"/>
          </a:xfrm>
          <a:prstGeom prst="rect">
            <a:avLst/>
          </a:prstGeom>
        </p:spPr>
      </p:pic>
      <p:pic>
        <p:nvPicPr>
          <p:cNvPr id="8" name="صورة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186" y="1446663"/>
            <a:ext cx="2651760" cy="4713316"/>
          </a:xfrm>
          <a:prstGeom prst="rect">
            <a:avLst/>
          </a:prstGeom>
        </p:spPr>
      </p:pic>
      <p:sp>
        <p:nvSpPr>
          <p:cNvPr id="3" name="Content Placeholder 2">
            <a:extLst>
              <a:ext uri="{FF2B5EF4-FFF2-40B4-BE49-F238E27FC236}">
                <a16:creationId xmlns:a16="http://schemas.microsoft.com/office/drawing/2014/main" id="{D3A9C1B6-4070-F5F7-21E3-256F52A8EBA6}"/>
              </a:ext>
            </a:extLst>
          </p:cNvPr>
          <p:cNvSpPr txBox="1">
            <a:spLocks/>
          </p:cNvSpPr>
          <p:nvPr/>
        </p:nvSpPr>
        <p:spPr>
          <a:xfrm>
            <a:off x="9400431" y="1139244"/>
            <a:ext cx="2021042" cy="614833"/>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ar-SY" b="1" dirty="0"/>
              <a:t>30/8/2023</a:t>
            </a:r>
          </a:p>
        </p:txBody>
      </p:sp>
      <p:sp>
        <p:nvSpPr>
          <p:cNvPr id="9" name="مربع نص 8">
            <a:extLst>
              <a:ext uri="{FF2B5EF4-FFF2-40B4-BE49-F238E27FC236}">
                <a16:creationId xmlns:a16="http://schemas.microsoft.com/office/drawing/2014/main" id="{4B297149-7380-75D3-E2AC-ED919A6DBC6F}"/>
              </a:ext>
            </a:extLst>
          </p:cNvPr>
          <p:cNvSpPr txBox="1"/>
          <p:nvPr/>
        </p:nvSpPr>
        <p:spPr>
          <a:xfrm>
            <a:off x="5255456" y="431537"/>
            <a:ext cx="6098344" cy="369332"/>
          </a:xfrm>
          <a:prstGeom prst="rect">
            <a:avLst/>
          </a:prstGeom>
          <a:noFill/>
        </p:spPr>
        <p:txBody>
          <a:bodyPr wrap="square">
            <a:spAutoFit/>
          </a:bodyPr>
          <a:lstStyle/>
          <a:p>
            <a:r>
              <a:rPr lang="ar-SY" b="1" dirty="0"/>
              <a:t>3 سنوات و 5 اشهر)</a:t>
            </a:r>
            <a:endParaRPr lang="ar-SY" dirty="0"/>
          </a:p>
        </p:txBody>
      </p:sp>
      <p:sp>
        <p:nvSpPr>
          <p:cNvPr id="2" name="سهم: لليمين 1">
            <a:hlinkClick r:id="rId7" action="ppaction://hlinksldjump"/>
            <a:extLst>
              <a:ext uri="{FF2B5EF4-FFF2-40B4-BE49-F238E27FC236}">
                <a16:creationId xmlns:a16="http://schemas.microsoft.com/office/drawing/2014/main" id="{75A01E02-75EA-221E-A535-AE5F00EBDFD2}"/>
              </a:ext>
            </a:extLst>
          </p:cNvPr>
          <p:cNvSpPr/>
          <p:nvPr/>
        </p:nvSpPr>
        <p:spPr>
          <a:xfrm>
            <a:off x="10607040" y="6264805"/>
            <a:ext cx="970671" cy="450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4" name="مستطيل 3">
            <a:extLst>
              <a:ext uri="{FF2B5EF4-FFF2-40B4-BE49-F238E27FC236}">
                <a16:creationId xmlns:a16="http://schemas.microsoft.com/office/drawing/2014/main" id="{7D2A5BCF-5419-E8AA-A443-02ECFE7BB28E}"/>
              </a:ext>
            </a:extLst>
          </p:cNvPr>
          <p:cNvSpPr/>
          <p:nvPr/>
        </p:nvSpPr>
        <p:spPr>
          <a:xfrm>
            <a:off x="123186" y="1446662"/>
            <a:ext cx="2651760" cy="18127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0" name="مستطيل 9">
            <a:extLst>
              <a:ext uri="{FF2B5EF4-FFF2-40B4-BE49-F238E27FC236}">
                <a16:creationId xmlns:a16="http://schemas.microsoft.com/office/drawing/2014/main" id="{A49ACAEC-C2AB-39FC-1352-ACCFE769592D}"/>
              </a:ext>
            </a:extLst>
          </p:cNvPr>
          <p:cNvSpPr/>
          <p:nvPr/>
        </p:nvSpPr>
        <p:spPr>
          <a:xfrm>
            <a:off x="2958244" y="1446660"/>
            <a:ext cx="2651760" cy="18127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1" name="مستطيل 10">
            <a:extLst>
              <a:ext uri="{FF2B5EF4-FFF2-40B4-BE49-F238E27FC236}">
                <a16:creationId xmlns:a16="http://schemas.microsoft.com/office/drawing/2014/main" id="{25EFF1FC-96C7-1699-AE34-FA63496CDA1A}"/>
              </a:ext>
            </a:extLst>
          </p:cNvPr>
          <p:cNvSpPr/>
          <p:nvPr/>
        </p:nvSpPr>
        <p:spPr>
          <a:xfrm>
            <a:off x="5771373" y="1446660"/>
            <a:ext cx="2651760" cy="18127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2" name="عنصر نائب للتذييل 11">
            <a:extLst>
              <a:ext uri="{FF2B5EF4-FFF2-40B4-BE49-F238E27FC236}">
                <a16:creationId xmlns:a16="http://schemas.microsoft.com/office/drawing/2014/main" id="{F31B23F6-FE5F-ABD3-C87C-94E8E8914ECC}"/>
              </a:ext>
            </a:extLst>
          </p:cNvPr>
          <p:cNvSpPr>
            <a:spLocks noGrp="1"/>
          </p:cNvSpPr>
          <p:nvPr>
            <p:ph type="ftr" sz="quarter" idx="11"/>
          </p:nvPr>
        </p:nvSpPr>
        <p:spPr/>
        <p:txBody>
          <a:bodyPr/>
          <a:lstStyle/>
          <a:p>
            <a:r>
              <a:rPr lang="ar-SY"/>
              <a:t>الدكتور عماد الحريري-تقرير حالة</a:t>
            </a:r>
          </a:p>
        </p:txBody>
      </p:sp>
      <p:sp>
        <p:nvSpPr>
          <p:cNvPr id="13" name="عنصر نائب لرقم الشريحة 12">
            <a:extLst>
              <a:ext uri="{FF2B5EF4-FFF2-40B4-BE49-F238E27FC236}">
                <a16:creationId xmlns:a16="http://schemas.microsoft.com/office/drawing/2014/main" id="{A1825CCF-9D61-8256-827D-EF55E6383769}"/>
              </a:ext>
            </a:extLst>
          </p:cNvPr>
          <p:cNvSpPr>
            <a:spLocks noGrp="1"/>
          </p:cNvSpPr>
          <p:nvPr>
            <p:ph type="sldNum" sz="quarter" idx="12"/>
          </p:nvPr>
        </p:nvSpPr>
        <p:spPr/>
        <p:txBody>
          <a:bodyPr/>
          <a:lstStyle/>
          <a:p>
            <a:fld id="{5634E967-E299-497B-9872-BC495F7C57D9}" type="slidenum">
              <a:rPr lang="ar-SY" smtClean="0"/>
              <a:t>41</a:t>
            </a:fld>
            <a:endParaRPr lang="ar-SY"/>
          </a:p>
        </p:txBody>
      </p:sp>
    </p:spTree>
    <p:extLst>
      <p:ext uri="{BB962C8B-B14F-4D97-AF65-F5344CB8AC3E}">
        <p14:creationId xmlns:p14="http://schemas.microsoft.com/office/powerpoint/2010/main" val="170867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902F8D27-35AA-688B-E1F1-3E7B9593C56A}"/>
              </a:ext>
            </a:extLst>
          </p:cNvPr>
          <p:cNvSpPr txBox="1"/>
          <p:nvPr/>
        </p:nvSpPr>
        <p:spPr>
          <a:xfrm>
            <a:off x="264826" y="804427"/>
            <a:ext cx="11662347" cy="6036524"/>
          </a:xfrm>
          <a:prstGeom prst="rect">
            <a:avLst/>
          </a:prstGeom>
          <a:solidFill>
            <a:schemeClr val="accent2">
              <a:lumMod val="20000"/>
              <a:lumOff val="80000"/>
            </a:schemeClr>
          </a:solidFill>
          <a:ln>
            <a:solidFill>
              <a:schemeClr val="tx1"/>
            </a:solidFill>
          </a:ln>
        </p:spPr>
        <p:txBody>
          <a:bodyPr wrap="square">
            <a:spAutoFit/>
          </a:bodyPr>
          <a:lstStyle/>
          <a:p>
            <a:pPr algn="r" rtl="1">
              <a:lnSpc>
                <a:spcPct val="107000"/>
              </a:lnSpc>
              <a:spcAft>
                <a:spcPts val="800"/>
              </a:spcAft>
            </a:pPr>
            <a:r>
              <a:rPr lang="ar-SA" sz="2000" b="1" u="sng" dirty="0" err="1">
                <a:latin typeface="Sakkal Majalla" panose="02000000000000000000" pitchFamily="2" charset="-78"/>
                <a:ea typeface="Calibri" panose="020F0502020204030204" pitchFamily="34" charset="0"/>
                <a:cs typeface="Sakkal Majalla" panose="02000000000000000000" pitchFamily="2" charset="-78"/>
              </a:rPr>
              <a:t>العقابيل</a:t>
            </a:r>
            <a:r>
              <a:rPr lang="ar-SA" sz="2000" b="1" u="sng" dirty="0">
                <a:latin typeface="Sakkal Majalla" panose="02000000000000000000" pitchFamily="2" charset="-78"/>
                <a:ea typeface="Calibri" panose="020F0502020204030204" pitchFamily="34" charset="0"/>
                <a:cs typeface="Sakkal Majalla" panose="02000000000000000000" pitchFamily="2" charset="-78"/>
              </a:rPr>
              <a:t> </a:t>
            </a:r>
          </a:p>
          <a:p>
            <a:pPr algn="r" rtl="1">
              <a:lnSpc>
                <a:spcPct val="107000"/>
              </a:lnSpc>
              <a:spcAft>
                <a:spcPts val="800"/>
              </a:spcAft>
            </a:pPr>
            <a:r>
              <a:rPr lang="ar-SA" sz="2000" dirty="0">
                <a:latin typeface="Sakkal Majalla" panose="02000000000000000000" pitchFamily="2" charset="-78"/>
                <a:ea typeface="Calibri" panose="020F0502020204030204" pitchFamily="34" charset="0"/>
                <a:cs typeface="Sakkal Majalla" panose="02000000000000000000" pitchFamily="2" charset="-78"/>
              </a:rPr>
              <a:t>عرج ملاحظ اثناء المشي </a:t>
            </a:r>
          </a:p>
          <a:p>
            <a:pPr algn="r" rtl="1">
              <a:lnSpc>
                <a:spcPct val="107000"/>
              </a:lnSpc>
              <a:spcAft>
                <a:spcPts val="800"/>
              </a:spcAft>
            </a:pPr>
            <a:r>
              <a:rPr lang="ar-SA" sz="2000" dirty="0">
                <a:latin typeface="Sakkal Majalla" panose="02000000000000000000" pitchFamily="2" charset="-78"/>
                <a:ea typeface="Calibri" panose="020F0502020204030204" pitchFamily="34" charset="0"/>
                <a:cs typeface="Sakkal Majalla" panose="02000000000000000000" pitchFamily="2" charset="-78"/>
              </a:rPr>
              <a:t>بقي عند المريض تحدد حركة الركبة بنفس الطرف </a:t>
            </a:r>
          </a:p>
          <a:p>
            <a:pPr marL="742950" lvl="1" indent="-285750">
              <a:lnSpc>
                <a:spcPct val="107000"/>
              </a:lnSpc>
              <a:spcAft>
                <a:spcPts val="800"/>
              </a:spcAft>
              <a:buFont typeface="Arial" panose="020B0604020202020204" pitchFamily="34" charset="0"/>
              <a:buChar char="•"/>
            </a:pPr>
            <a:r>
              <a:rPr lang="ar-SA" sz="2000" dirty="0">
                <a:latin typeface="Sakkal Majalla" panose="02000000000000000000" pitchFamily="2" charset="-78"/>
                <a:ea typeface="Calibri" panose="020F0502020204030204" pitchFamily="34" charset="0"/>
                <a:cs typeface="Sakkal Majalla" panose="02000000000000000000" pitchFamily="2" charset="-78"/>
              </a:rPr>
              <a:t>لعدم الامكانية </a:t>
            </a:r>
            <a:r>
              <a:rPr lang="ar-SA" sz="2000" dirty="0" err="1">
                <a:latin typeface="Sakkal Majalla" panose="02000000000000000000" pitchFamily="2" charset="-78"/>
                <a:ea typeface="Calibri" panose="020F0502020204030204" pitchFamily="34" charset="0"/>
                <a:cs typeface="Sakkal Majalla" panose="02000000000000000000" pitchFamily="2" charset="-78"/>
              </a:rPr>
              <a:t>لاجراء</a:t>
            </a:r>
            <a:r>
              <a:rPr lang="ar-SA" sz="2000" dirty="0">
                <a:latin typeface="Sakkal Majalla" panose="02000000000000000000" pitchFamily="2" charset="-78"/>
                <a:ea typeface="Calibri" panose="020F0502020204030204" pitchFamily="34" charset="0"/>
                <a:cs typeface="Sakkal Majalla" panose="02000000000000000000" pitchFamily="2" charset="-78"/>
              </a:rPr>
              <a:t> المعالجة الفيزيائية اثناء فترة التطويل, </a:t>
            </a:r>
          </a:p>
          <a:p>
            <a:pPr marL="742950" lvl="1" indent="-285750">
              <a:lnSpc>
                <a:spcPct val="107000"/>
              </a:lnSpc>
              <a:spcAft>
                <a:spcPts val="800"/>
              </a:spcAft>
              <a:buFont typeface="Arial" panose="020B0604020202020204" pitchFamily="34" charset="0"/>
              <a:buChar char="•"/>
            </a:pPr>
            <a:r>
              <a:rPr lang="ar-SA" sz="2000" dirty="0">
                <a:latin typeface="Sakkal Majalla" panose="02000000000000000000" pitchFamily="2" charset="-78"/>
                <a:ea typeface="Calibri" panose="020F0502020204030204" pitchFamily="34" charset="0"/>
                <a:cs typeface="Sakkal Majalla" panose="02000000000000000000" pitchFamily="2" charset="-78"/>
              </a:rPr>
              <a:t>وأيضا لوجود مثبت خارجي يمتد للبعيد حول الركبة </a:t>
            </a:r>
          </a:p>
          <a:p>
            <a:pPr marL="742950" lvl="1" indent="-285750">
              <a:lnSpc>
                <a:spcPct val="107000"/>
              </a:lnSpc>
              <a:spcAft>
                <a:spcPts val="800"/>
              </a:spcAft>
              <a:buFont typeface="Arial" panose="020B0604020202020204" pitchFamily="34" charset="0"/>
              <a:buChar char="•"/>
            </a:pPr>
            <a:r>
              <a:rPr lang="ar-SA" sz="2000" dirty="0">
                <a:latin typeface="Sakkal Majalla" panose="02000000000000000000" pitchFamily="2" charset="-78"/>
                <a:ea typeface="Calibri" panose="020F0502020204030204" pitchFamily="34" charset="0"/>
                <a:cs typeface="Sakkal Majalla" panose="02000000000000000000" pitchFamily="2" charset="-78"/>
              </a:rPr>
              <a:t>وأيضا لوجود الضياع العظمي والعضلات المحيطة في المنطقة المستأصلة</a:t>
            </a:r>
          </a:p>
          <a:p>
            <a:pPr marL="742950" lvl="1" indent="-285750">
              <a:lnSpc>
                <a:spcPct val="107000"/>
              </a:lnSpc>
              <a:spcAft>
                <a:spcPts val="800"/>
              </a:spcAft>
              <a:buFont typeface="Arial" panose="020B0604020202020204" pitchFamily="34" charset="0"/>
              <a:buChar char="•"/>
            </a:pPr>
            <a:r>
              <a:rPr lang="ar-SA" sz="2000" dirty="0">
                <a:latin typeface="Sakkal Majalla" panose="02000000000000000000" pitchFamily="2" charset="-78"/>
                <a:ea typeface="Calibri" panose="020F0502020204030204" pitchFamily="34" charset="0"/>
                <a:cs typeface="Sakkal Majalla" panose="02000000000000000000" pitchFamily="2" charset="-78"/>
              </a:rPr>
              <a:t>إضافة الى المدخل الجراحي عبر الركبة</a:t>
            </a:r>
          </a:p>
          <a:p>
            <a:pPr lvl="1" algn="l" rtl="0">
              <a:lnSpc>
                <a:spcPct val="107000"/>
              </a:lnSpc>
              <a:spcAft>
                <a:spcPts val="800"/>
              </a:spcAft>
            </a:pPr>
            <a:r>
              <a:rPr lang="en-US" sz="2000" dirty="0">
                <a:latin typeface="Sakkal Majalla" panose="02000000000000000000" pitchFamily="2" charset="-78"/>
                <a:ea typeface="Calibri" panose="020F0502020204030204" pitchFamily="34" charset="0"/>
                <a:cs typeface="Sakkal Majalla" panose="02000000000000000000" pitchFamily="2" charset="-78"/>
              </a:rPr>
              <a:t>Sequelae </a:t>
            </a:r>
          </a:p>
          <a:p>
            <a:pPr lvl="1" algn="l" rtl="0">
              <a:lnSpc>
                <a:spcPct val="107000"/>
              </a:lnSpc>
              <a:spcAft>
                <a:spcPts val="800"/>
              </a:spcAft>
            </a:pPr>
            <a:r>
              <a:rPr lang="en-US" sz="2000" dirty="0">
                <a:latin typeface="Sakkal Majalla" panose="02000000000000000000" pitchFamily="2" charset="-78"/>
                <a:ea typeface="Calibri" panose="020F0502020204030204" pitchFamily="34" charset="0"/>
                <a:cs typeface="Sakkal Majalla" panose="02000000000000000000" pitchFamily="2" charset="-78"/>
              </a:rPr>
              <a:t>Noticeable limp while walking 
The patient's movement of the knee is determined by the same limb 
Because physical therapy cannot be performed during the lengthening period, 
And also because there is an external fixator that extends far around the knee 
And also because of the presence of bone loss and surrounding muscles in the removed area
In addition to the surgical entrance through the knee</a:t>
            </a:r>
            <a:endParaRPr lang="ar-SA" sz="2000" dirty="0">
              <a:latin typeface="Sakkal Majalla" panose="02000000000000000000" pitchFamily="2" charset="-78"/>
              <a:ea typeface="Calibri" panose="020F0502020204030204" pitchFamily="34" charset="0"/>
              <a:cs typeface="Sakkal Majalla" panose="02000000000000000000" pitchFamily="2" charset="-78"/>
            </a:endParaRPr>
          </a:p>
        </p:txBody>
      </p:sp>
      <p:sp>
        <p:nvSpPr>
          <p:cNvPr id="4" name="مربع نص 3">
            <a:extLst>
              <a:ext uri="{FF2B5EF4-FFF2-40B4-BE49-F238E27FC236}">
                <a16:creationId xmlns:a16="http://schemas.microsoft.com/office/drawing/2014/main" id="{4848A9AD-238B-80DA-6D13-FE2053FA1C16}"/>
              </a:ext>
            </a:extLst>
          </p:cNvPr>
          <p:cNvSpPr txBox="1"/>
          <p:nvPr/>
        </p:nvSpPr>
        <p:spPr>
          <a:xfrm>
            <a:off x="5691267" y="382773"/>
            <a:ext cx="6093500" cy="421654"/>
          </a:xfrm>
          <a:prstGeom prst="rect">
            <a:avLst/>
          </a:prstGeom>
          <a:noFill/>
        </p:spPr>
        <p:txBody>
          <a:bodyPr wrap="square">
            <a:spAutoFit/>
          </a:bodyPr>
          <a:lstStyle/>
          <a:p>
            <a:pPr algn="r" rtl="1">
              <a:lnSpc>
                <a:spcPct val="107000"/>
              </a:lnSpc>
              <a:spcAft>
                <a:spcPts val="800"/>
              </a:spcAft>
            </a:pPr>
            <a:r>
              <a:rPr lang="ar-SY" sz="2000" kern="100" dirty="0">
                <a:solidFill>
                  <a:srgbClr val="000000"/>
                </a:solidFill>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الخطوة 7: ما هو التطور والنتيجة النهائية؟</a:t>
            </a:r>
            <a:endParaRPr lang="en-US" sz="2000" kern="100"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عنصر نائب للتذييل 1">
            <a:extLst>
              <a:ext uri="{FF2B5EF4-FFF2-40B4-BE49-F238E27FC236}">
                <a16:creationId xmlns:a16="http://schemas.microsoft.com/office/drawing/2014/main" id="{7F38ED58-FB05-43D7-0BBE-6436E6324682}"/>
              </a:ext>
            </a:extLst>
          </p:cNvPr>
          <p:cNvSpPr>
            <a:spLocks noGrp="1"/>
          </p:cNvSpPr>
          <p:nvPr>
            <p:ph type="ftr" sz="quarter" idx="11"/>
          </p:nvPr>
        </p:nvSpPr>
        <p:spPr/>
        <p:txBody>
          <a:bodyPr/>
          <a:lstStyle/>
          <a:p>
            <a:r>
              <a:rPr lang="ar-SY"/>
              <a:t>الدكتور عماد الحريري-تقرير حالة</a:t>
            </a:r>
          </a:p>
        </p:txBody>
      </p:sp>
      <p:sp>
        <p:nvSpPr>
          <p:cNvPr id="5" name="عنصر نائب لرقم الشريحة 4">
            <a:extLst>
              <a:ext uri="{FF2B5EF4-FFF2-40B4-BE49-F238E27FC236}">
                <a16:creationId xmlns:a16="http://schemas.microsoft.com/office/drawing/2014/main" id="{6596B3AC-9F84-A528-2803-20BE8AF69E21}"/>
              </a:ext>
            </a:extLst>
          </p:cNvPr>
          <p:cNvSpPr>
            <a:spLocks noGrp="1"/>
          </p:cNvSpPr>
          <p:nvPr>
            <p:ph type="sldNum" sz="quarter" idx="12"/>
          </p:nvPr>
        </p:nvSpPr>
        <p:spPr/>
        <p:txBody>
          <a:bodyPr/>
          <a:lstStyle/>
          <a:p>
            <a:fld id="{5634E967-E299-497B-9872-BC495F7C57D9}" type="slidenum">
              <a:rPr lang="ar-SY" smtClean="0"/>
              <a:t>42</a:t>
            </a:fld>
            <a:endParaRPr lang="ar-SY"/>
          </a:p>
        </p:txBody>
      </p:sp>
    </p:spTree>
    <p:extLst>
      <p:ext uri="{BB962C8B-B14F-4D97-AF65-F5344CB8AC3E}">
        <p14:creationId xmlns:p14="http://schemas.microsoft.com/office/powerpoint/2010/main" val="1864473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40F67B6-839E-117E-3172-099FACED3DBA}"/>
              </a:ext>
            </a:extLst>
          </p:cNvPr>
          <p:cNvSpPr txBox="1"/>
          <p:nvPr/>
        </p:nvSpPr>
        <p:spPr>
          <a:xfrm>
            <a:off x="1184222" y="1694941"/>
            <a:ext cx="10163331" cy="2302682"/>
          </a:xfrm>
          <a:prstGeom prst="rect">
            <a:avLst/>
          </a:prstGeom>
          <a:noFill/>
          <a:ln>
            <a:solidFill>
              <a:schemeClr val="tx1"/>
            </a:solidFill>
          </a:ln>
        </p:spPr>
        <p:txBody>
          <a:bodyPr wrap="square">
            <a:spAutoFit/>
          </a:bodyPr>
          <a:lstStyle/>
          <a:p>
            <a:pPr algn="l" rtl="1">
              <a:lnSpc>
                <a:spcPct val="107000"/>
              </a:lnSpc>
              <a:spcAft>
                <a:spcPts val="800"/>
              </a:spcAft>
            </a:pPr>
            <a:r>
              <a:rPr lang="ar-SA" sz="3200" kern="100" dirty="0">
                <a:effectLst/>
                <a:latin typeface="Sakkal Majalla" panose="02000000000000000000" pitchFamily="2" charset="-78"/>
                <a:ea typeface="Calibri" panose="020F0502020204030204" pitchFamily="34" charset="0"/>
                <a:cs typeface="Sakkal Majalla" panose="02000000000000000000" pitchFamily="2" charset="-78"/>
              </a:rPr>
              <a:t>. </a:t>
            </a:r>
            <a:r>
              <a:rPr lang="en-US" sz="3200" kern="100" dirty="0">
                <a:effectLst/>
                <a:latin typeface="Sakkal Majalla" panose="02000000000000000000" pitchFamily="2" charset="-78"/>
                <a:ea typeface="Calibri" panose="020F0502020204030204" pitchFamily="34" charset="0"/>
                <a:cs typeface="Sakkal Majalla" panose="02000000000000000000" pitchFamily="2" charset="-78"/>
              </a:rPr>
              <a:t>With these seven steps, you have the “core” of your case report. Now you need to write your Background, Discussion, and Conclusion Sections</a:t>
            </a:r>
          </a:p>
          <a:p>
            <a:pPr algn="r" rtl="1">
              <a:lnSpc>
                <a:spcPct val="107000"/>
              </a:lnSpc>
              <a:spcAft>
                <a:spcPts val="800"/>
              </a:spcAft>
            </a:pPr>
            <a:r>
              <a:rPr lang="ar-SY" sz="3200" kern="1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 مع هذه الخطوات السبع ، لديك "جوهر" تقرير حالتك. أنت الآن بحاجة إلى كتابة أقسام الخلفية والمناقشة والخاتمة</a:t>
            </a:r>
            <a:r>
              <a:rPr lang="ar-SA" sz="3200" kern="1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a:t>
            </a:r>
            <a:endParaRPr lang="en-US" sz="3200" kern="1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عنصر نائب للتذييل 1">
            <a:extLst>
              <a:ext uri="{FF2B5EF4-FFF2-40B4-BE49-F238E27FC236}">
                <a16:creationId xmlns:a16="http://schemas.microsoft.com/office/drawing/2014/main" id="{77470A02-A35F-950C-5232-2E6545C3D7DD}"/>
              </a:ext>
            </a:extLst>
          </p:cNvPr>
          <p:cNvSpPr>
            <a:spLocks noGrp="1"/>
          </p:cNvSpPr>
          <p:nvPr>
            <p:ph type="ftr" sz="quarter" idx="11"/>
          </p:nvPr>
        </p:nvSpPr>
        <p:spPr/>
        <p:txBody>
          <a:bodyPr/>
          <a:lstStyle/>
          <a:p>
            <a:r>
              <a:rPr lang="ar-SY"/>
              <a:t>الدكتور عماد الحريري-تقرير حالة</a:t>
            </a:r>
          </a:p>
        </p:txBody>
      </p:sp>
      <p:sp>
        <p:nvSpPr>
          <p:cNvPr id="4" name="عنصر نائب لرقم الشريحة 3">
            <a:extLst>
              <a:ext uri="{FF2B5EF4-FFF2-40B4-BE49-F238E27FC236}">
                <a16:creationId xmlns:a16="http://schemas.microsoft.com/office/drawing/2014/main" id="{61C8D7AB-5527-E12E-4971-95EEC8751176}"/>
              </a:ext>
            </a:extLst>
          </p:cNvPr>
          <p:cNvSpPr>
            <a:spLocks noGrp="1"/>
          </p:cNvSpPr>
          <p:nvPr>
            <p:ph type="sldNum" sz="quarter" idx="12"/>
          </p:nvPr>
        </p:nvSpPr>
        <p:spPr/>
        <p:txBody>
          <a:bodyPr/>
          <a:lstStyle/>
          <a:p>
            <a:fld id="{5634E967-E299-497B-9872-BC495F7C57D9}" type="slidenum">
              <a:rPr lang="ar-SY" smtClean="0"/>
              <a:t>43</a:t>
            </a:fld>
            <a:endParaRPr lang="ar-SY"/>
          </a:p>
        </p:txBody>
      </p:sp>
    </p:spTree>
    <p:extLst>
      <p:ext uri="{BB962C8B-B14F-4D97-AF65-F5344CB8AC3E}">
        <p14:creationId xmlns:p14="http://schemas.microsoft.com/office/powerpoint/2010/main" val="455382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7E50DDB-4D93-D682-B08D-5EE016D3A99A}"/>
              </a:ext>
            </a:extLst>
          </p:cNvPr>
          <p:cNvSpPr>
            <a:spLocks noGrp="1"/>
          </p:cNvSpPr>
          <p:nvPr>
            <p:ph sz="half" idx="1"/>
          </p:nvPr>
        </p:nvSpPr>
        <p:spPr>
          <a:ln>
            <a:solidFill>
              <a:schemeClr val="tx1"/>
            </a:solidFill>
          </a:ln>
        </p:spPr>
        <p:txBody>
          <a:bodyPr>
            <a:noAutofit/>
          </a:bodyPr>
          <a:lstStyle/>
          <a:p>
            <a:pPr algn="l" rtl="0">
              <a:lnSpc>
                <a:spcPct val="107000"/>
              </a:lnSpc>
              <a:spcAft>
                <a:spcPts val="800"/>
              </a:spcAft>
            </a:pPr>
            <a:r>
              <a:rPr lang="en-US" sz="2200" kern="100" dirty="0">
                <a:effectLst/>
                <a:latin typeface="Calibri" panose="020F0502020204030204" pitchFamily="34" charset="0"/>
                <a:ea typeface="Calibri" panose="020F0502020204030204" pitchFamily="34" charset="0"/>
                <a:cs typeface="Arial" panose="020B0604020202020204" pitchFamily="34" charset="0"/>
              </a:rPr>
              <a:t>Step 8: What is the main message of your case report on the basis of this “core</a:t>
            </a:r>
            <a:r>
              <a:rPr lang="ar-SA" sz="2200" kern="100" dirty="0">
                <a:effectLst/>
                <a:latin typeface="Calibri" panose="020F0502020204030204" pitchFamily="34" charset="0"/>
                <a:ea typeface="Calibri" panose="020F0502020204030204" pitchFamily="34" charset="0"/>
                <a:cs typeface="Arial" panose="020B0604020202020204" pitchFamily="34" charset="0"/>
              </a:rPr>
              <a:t>”?</a:t>
            </a:r>
            <a:endParaRPr lang="en-US" sz="2200" kern="100" dirty="0">
              <a:effectLst/>
              <a:latin typeface="Calibri" panose="020F0502020204030204" pitchFamily="34" charset="0"/>
              <a:ea typeface="Calibri" panose="020F0502020204030204" pitchFamily="34" charset="0"/>
              <a:cs typeface="Arial" panose="020B0604020202020204" pitchFamily="34" charset="0"/>
            </a:endParaRPr>
          </a:p>
          <a:p>
            <a:pPr algn="l" rtl="0"/>
            <a:r>
              <a:rPr lang="en-US" sz="2200" b="1" u="sng" dirty="0">
                <a:effectLst/>
                <a:latin typeface="Sakkal Majalla" panose="02000000000000000000" pitchFamily="2" charset="-78"/>
                <a:ea typeface="Calibri" panose="020F0502020204030204" pitchFamily="34" charset="0"/>
                <a:cs typeface="Sakkal Majalla" panose="02000000000000000000" pitchFamily="2" charset="-78"/>
              </a:rPr>
              <a:t>
</a:t>
            </a:r>
          </a:p>
          <a:p>
            <a:pPr algn="l" rtl="0"/>
            <a:endParaRPr lang="ar-SY" sz="2200" dirty="0">
              <a:latin typeface="Sakkal Majalla" panose="02000000000000000000" pitchFamily="2" charset="-78"/>
              <a:cs typeface="Sakkal Majalla" panose="02000000000000000000" pitchFamily="2" charset="-78"/>
            </a:endParaRPr>
          </a:p>
        </p:txBody>
      </p:sp>
      <p:sp>
        <p:nvSpPr>
          <p:cNvPr id="4" name="عنصر نائب للمحتوى 3">
            <a:extLst>
              <a:ext uri="{FF2B5EF4-FFF2-40B4-BE49-F238E27FC236}">
                <a16:creationId xmlns:a16="http://schemas.microsoft.com/office/drawing/2014/main" id="{D4F3FAE9-501E-3388-FB1C-CCB38F90734A}"/>
              </a:ext>
            </a:extLst>
          </p:cNvPr>
          <p:cNvSpPr>
            <a:spLocks noGrp="1"/>
          </p:cNvSpPr>
          <p:nvPr>
            <p:ph sz="half" idx="2"/>
          </p:nvPr>
        </p:nvSpPr>
        <p:spPr>
          <a:ln>
            <a:solidFill>
              <a:schemeClr val="tx1"/>
            </a:solidFill>
          </a:ln>
        </p:spPr>
        <p:txBody>
          <a:bodyPr>
            <a:normAutofit/>
          </a:bodyPr>
          <a:lstStyle/>
          <a:p>
            <a:pPr algn="r" rtl="1">
              <a:lnSpc>
                <a:spcPct val="107000"/>
              </a:lnSpc>
              <a:spcAft>
                <a:spcPts val="800"/>
              </a:spcAft>
            </a:pPr>
            <a:r>
              <a:rPr lang="ar-SY" sz="2200" kern="1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الخطوة 8: ما هي الرسالة الرئيسية لتقرير حالتك على أساس هذا "الجوهر"؟</a:t>
            </a:r>
            <a:endParaRPr lang="en-US" sz="2200" kern="100" dirty="0">
              <a:effectLst/>
              <a:latin typeface="Sakkal Majalla" panose="02000000000000000000" pitchFamily="2" charset="-78"/>
              <a:ea typeface="Calibri" panose="020F0502020204030204" pitchFamily="34" charset="0"/>
              <a:cs typeface="Sakkal Majalla" panose="02000000000000000000" pitchFamily="2" charset="-78"/>
            </a:endParaRPr>
          </a:p>
          <a:p>
            <a:pPr marL="0" indent="0">
              <a:buNone/>
            </a:pPr>
            <a:endParaRPr lang="ar-SY" sz="2200" dirty="0">
              <a:latin typeface="Sakkal Majalla" panose="02000000000000000000" pitchFamily="2" charset="-78"/>
              <a:cs typeface="Sakkal Majalla" panose="02000000000000000000" pitchFamily="2" charset="-78"/>
            </a:endParaRPr>
          </a:p>
        </p:txBody>
      </p:sp>
      <p:sp>
        <p:nvSpPr>
          <p:cNvPr id="5" name="عنوان 1">
            <a:extLst>
              <a:ext uri="{FF2B5EF4-FFF2-40B4-BE49-F238E27FC236}">
                <a16:creationId xmlns:a16="http://schemas.microsoft.com/office/drawing/2014/main" id="{E5880374-381C-A5B4-5C02-9AB05A4D49AD}"/>
              </a:ext>
            </a:extLst>
          </p:cNvPr>
          <p:cNvSpPr>
            <a:spLocks noGrp="1"/>
          </p:cNvSpPr>
          <p:nvPr>
            <p:ph type="title"/>
          </p:nvPr>
        </p:nvSpPr>
        <p:spPr>
          <a:xfrm>
            <a:off x="838200" y="365125"/>
            <a:ext cx="10515600" cy="1168253"/>
          </a:xfrm>
        </p:spPr>
        <p:txBody>
          <a:bodyPr>
            <a:normAutofit/>
          </a:bodyPr>
          <a:lstStyle/>
          <a:p>
            <a:pPr algn="ctr"/>
            <a:r>
              <a:rPr lang="ar-SA" sz="2800" kern="100" dirty="0">
                <a:latin typeface="Sakkal Majalla" panose="02000000000000000000" pitchFamily="2" charset="-78"/>
                <a:ea typeface="Calibri" panose="020F0502020204030204" pitchFamily="34" charset="0"/>
                <a:cs typeface="Sakkal Majalla" panose="02000000000000000000" pitchFamily="2" charset="-78"/>
              </a:rPr>
              <a:t>الجزء الأول </a:t>
            </a:r>
            <a:br>
              <a:rPr lang="ar-SA" sz="2800" kern="100" dirty="0">
                <a:latin typeface="Sakkal Majalla" panose="02000000000000000000" pitchFamily="2" charset="-78"/>
                <a:ea typeface="Calibri" panose="020F0502020204030204" pitchFamily="34" charset="0"/>
                <a:cs typeface="Sakkal Majalla" panose="02000000000000000000" pitchFamily="2" charset="-78"/>
              </a:rPr>
            </a:br>
            <a:r>
              <a:rPr lang="ar-SA" sz="2800" kern="100" dirty="0">
                <a:latin typeface="Sakkal Majalla" panose="02000000000000000000" pitchFamily="2" charset="-78"/>
                <a:ea typeface="Calibri" panose="020F0502020204030204" pitchFamily="34" charset="0"/>
                <a:cs typeface="Sakkal Majalla" panose="02000000000000000000" pitchFamily="2" charset="-78"/>
              </a:rPr>
              <a:t>كيفية كتابة مسودتك الأولى</a:t>
            </a:r>
            <a:endParaRPr lang="ar-SY" sz="2800" dirty="0">
              <a:latin typeface="Sakkal Majalla" panose="02000000000000000000" pitchFamily="2" charset="-78"/>
              <a:cs typeface="Sakkal Majalla" panose="02000000000000000000" pitchFamily="2" charset="-78"/>
            </a:endParaRPr>
          </a:p>
        </p:txBody>
      </p:sp>
      <p:sp>
        <p:nvSpPr>
          <p:cNvPr id="2" name="عنصر نائب للتذييل 1">
            <a:extLst>
              <a:ext uri="{FF2B5EF4-FFF2-40B4-BE49-F238E27FC236}">
                <a16:creationId xmlns:a16="http://schemas.microsoft.com/office/drawing/2014/main" id="{126C1092-FA9F-8E8C-2CCB-14B1909B82A4}"/>
              </a:ext>
            </a:extLst>
          </p:cNvPr>
          <p:cNvSpPr>
            <a:spLocks noGrp="1"/>
          </p:cNvSpPr>
          <p:nvPr>
            <p:ph type="ftr" sz="quarter" idx="11"/>
          </p:nvPr>
        </p:nvSpPr>
        <p:spPr/>
        <p:txBody>
          <a:bodyPr/>
          <a:lstStyle/>
          <a:p>
            <a:r>
              <a:rPr lang="ar-SY"/>
              <a:t>الدكتور عماد الحريري-تقرير حالة</a:t>
            </a:r>
          </a:p>
        </p:txBody>
      </p:sp>
      <p:sp>
        <p:nvSpPr>
          <p:cNvPr id="6" name="عنصر نائب لرقم الشريحة 5">
            <a:extLst>
              <a:ext uri="{FF2B5EF4-FFF2-40B4-BE49-F238E27FC236}">
                <a16:creationId xmlns:a16="http://schemas.microsoft.com/office/drawing/2014/main" id="{9AAE57D1-B301-9584-1189-9A5E0833C7E1}"/>
              </a:ext>
            </a:extLst>
          </p:cNvPr>
          <p:cNvSpPr>
            <a:spLocks noGrp="1"/>
          </p:cNvSpPr>
          <p:nvPr>
            <p:ph type="sldNum" sz="quarter" idx="12"/>
          </p:nvPr>
        </p:nvSpPr>
        <p:spPr/>
        <p:txBody>
          <a:bodyPr/>
          <a:lstStyle/>
          <a:p>
            <a:fld id="{5634E967-E299-497B-9872-BC495F7C57D9}" type="slidenum">
              <a:rPr lang="ar-SY" smtClean="0"/>
              <a:t>44</a:t>
            </a:fld>
            <a:endParaRPr lang="ar-SY"/>
          </a:p>
        </p:txBody>
      </p:sp>
    </p:spTree>
    <p:extLst>
      <p:ext uri="{BB962C8B-B14F-4D97-AF65-F5344CB8AC3E}">
        <p14:creationId xmlns:p14="http://schemas.microsoft.com/office/powerpoint/2010/main" val="73506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B69705-5223-65A1-3BBA-D747E93B7EE6}"/>
              </a:ext>
            </a:extLst>
          </p:cNvPr>
          <p:cNvSpPr>
            <a:spLocks noGrp="1"/>
          </p:cNvSpPr>
          <p:nvPr>
            <p:ph sz="half" idx="1"/>
          </p:nvPr>
        </p:nvSpPr>
        <p:spPr>
          <a:xfrm>
            <a:off x="627185" y="1386351"/>
            <a:ext cx="5181600" cy="4351338"/>
          </a:xfrm>
          <a:ln>
            <a:solidFill>
              <a:schemeClr val="tx1"/>
            </a:solidFill>
          </a:ln>
        </p:spPr>
        <p:txBody>
          <a:bodyPr>
            <a:normAutofit fontScale="85000" lnSpcReduction="20000"/>
          </a:bodyPr>
          <a:lstStyle/>
          <a:p>
            <a:pPr algn="l" rtl="0"/>
            <a:r>
              <a:rPr lang="en-US" sz="2400" dirty="0">
                <a:latin typeface="Sakkal Majalla" panose="02000000000000000000" pitchFamily="2" charset="-78"/>
                <a:cs typeface="Sakkal Majalla" panose="02000000000000000000" pitchFamily="2" charset="-78"/>
              </a:rPr>
              <a:t>Treating mass bone loss in malignant bone tumor, in our region, poses a major problem in the treatment due to patients' financial weakness and a high costs of treatment so we resort to lighter-cost methods. it may be the longest </a:t>
            </a:r>
            <a:r>
              <a:rPr lang="en-US" sz="2400" dirty="0" err="1">
                <a:latin typeface="Sakkal Majalla" panose="02000000000000000000" pitchFamily="2" charset="-78"/>
                <a:cs typeface="Sakkal Majalla" panose="02000000000000000000" pitchFamily="2" charset="-78"/>
              </a:rPr>
              <a:t>rehabitation</a:t>
            </a:r>
            <a:r>
              <a:rPr lang="en-US" sz="2400" dirty="0">
                <a:latin typeface="Sakkal Majalla" panose="02000000000000000000" pitchFamily="2" charset="-78"/>
                <a:cs typeface="Sakkal Majalla" panose="02000000000000000000" pitchFamily="2" charset="-78"/>
              </a:rPr>
              <a:t> . In this case, I did not depart from the traditional methods of treating  mass bone loss, but at the lowest cost.</a:t>
            </a:r>
          </a:p>
          <a:p>
            <a:pPr algn="l" rtl="0"/>
            <a:r>
              <a:rPr lang="en-US" sz="2400" dirty="0">
                <a:latin typeface="Sakkal Majalla" panose="02000000000000000000" pitchFamily="2" charset="-78"/>
                <a:cs typeface="Sakkal Majalla" panose="02000000000000000000" pitchFamily="2" charset="-78"/>
              </a:rPr>
              <a:t>Using synthetic alternatives such as tumor prothesis or titanium or other metal substitutes is expensive. And  carry more complications and failure rats</a:t>
            </a:r>
          </a:p>
          <a:p>
            <a:pPr algn="l" rtl="0"/>
            <a:r>
              <a:rPr lang="en-US" sz="2400" dirty="0">
                <a:latin typeface="Sakkal Majalla" panose="02000000000000000000" pitchFamily="2" charset="-78"/>
                <a:cs typeface="Sakkal Majalla" panose="02000000000000000000" pitchFamily="2" charset="-78"/>
              </a:rPr>
              <a:t>On the other hand, bone reconstruction by using vital methods of bone  construction, such as </a:t>
            </a:r>
            <a:r>
              <a:rPr lang="en-US" sz="2400" dirty="0" err="1">
                <a:latin typeface="Sakkal Majalla" panose="02000000000000000000" pitchFamily="2" charset="-78"/>
                <a:cs typeface="Sakkal Majalla" panose="02000000000000000000" pitchFamily="2" charset="-78"/>
              </a:rPr>
              <a:t>mascolet</a:t>
            </a:r>
            <a:r>
              <a:rPr lang="en-US" sz="2400" dirty="0">
                <a:latin typeface="Sakkal Majalla" panose="02000000000000000000" pitchFamily="2" charset="-78"/>
                <a:cs typeface="Sakkal Majalla" panose="02000000000000000000" pitchFamily="2" charset="-78"/>
              </a:rPr>
              <a:t> or bone lubrication, self in </a:t>
            </a:r>
            <a:r>
              <a:rPr lang="en-US" sz="2400" dirty="0" err="1">
                <a:latin typeface="Sakkal Majalla" panose="02000000000000000000" pitchFamily="2" charset="-78"/>
                <a:cs typeface="Sakkal Majalla" panose="02000000000000000000" pitchFamily="2" charset="-78"/>
              </a:rPr>
              <a:t>constrituer</a:t>
            </a:r>
            <a:r>
              <a:rPr lang="en-US" sz="2400" dirty="0">
                <a:latin typeface="Sakkal Majalla" panose="02000000000000000000" pitchFamily="2" charset="-78"/>
                <a:cs typeface="Sakkal Majalla" panose="02000000000000000000" pitchFamily="2" charset="-78"/>
              </a:rPr>
              <a:t>  to result in a vital bone and less complications.</a:t>
            </a:r>
          </a:p>
          <a:p>
            <a:pPr algn="l" rtl="0"/>
            <a:r>
              <a:rPr lang="en-US" sz="2400" dirty="0">
                <a:latin typeface="Sakkal Majalla" panose="02000000000000000000" pitchFamily="2" charset="-78"/>
                <a:cs typeface="Sakkal Majalla" panose="02000000000000000000" pitchFamily="2" charset="-78"/>
              </a:rPr>
              <a:t>And the device that  modified locally  gave the ability to bone reconstruct  17.5 cm long. This length distance is difficult to achieve with another certified length device.</a:t>
            </a:r>
            <a:endParaRPr lang="ar-SY" sz="2400" dirty="0">
              <a:latin typeface="Sakkal Majalla" panose="02000000000000000000" pitchFamily="2" charset="-78"/>
              <a:cs typeface="Sakkal Majalla" panose="02000000000000000000" pitchFamily="2" charset="-78"/>
            </a:endParaRPr>
          </a:p>
        </p:txBody>
      </p:sp>
      <p:sp>
        <p:nvSpPr>
          <p:cNvPr id="4" name="عنصر نائب للمحتوى 3">
            <a:extLst>
              <a:ext uri="{FF2B5EF4-FFF2-40B4-BE49-F238E27FC236}">
                <a16:creationId xmlns:a16="http://schemas.microsoft.com/office/drawing/2014/main" id="{FFFDDECF-E61D-A1D3-1C25-6EC8617C6B53}"/>
              </a:ext>
            </a:extLst>
          </p:cNvPr>
          <p:cNvSpPr>
            <a:spLocks noGrp="1"/>
          </p:cNvSpPr>
          <p:nvPr>
            <p:ph sz="half" idx="2"/>
          </p:nvPr>
        </p:nvSpPr>
        <p:spPr>
          <a:xfrm>
            <a:off x="6172202" y="1403594"/>
            <a:ext cx="5257800" cy="4351338"/>
          </a:xfrm>
          <a:solidFill>
            <a:schemeClr val="accent2">
              <a:lumMod val="20000"/>
              <a:lumOff val="80000"/>
            </a:schemeClr>
          </a:solidFill>
          <a:ln>
            <a:solidFill>
              <a:schemeClr val="tx1"/>
            </a:solidFill>
          </a:ln>
        </p:spPr>
        <p:txBody>
          <a:bodyPr>
            <a:normAutofit fontScale="85000" lnSpcReduction="20000"/>
          </a:bodyPr>
          <a:lstStyle/>
          <a:p>
            <a:pPr marL="342900" lvl="0" indent="-342900" algn="r" rtl="1">
              <a:lnSpc>
                <a:spcPct val="107000"/>
              </a:lnSpc>
              <a:spcAft>
                <a:spcPts val="800"/>
              </a:spcAft>
              <a:buFont typeface="Symbol" panose="05050102010706020507" pitchFamily="18" charset="2"/>
              <a:buChar char=""/>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 ان معالجة فقد العظم الكتلي ,في منطقتنا  يطرح مشكلة كبيرة في المعالجة بسبب الضعف المالي للمرضى والتكاليف الكبيرة في المعالجة لذلك نحن  نلجأ الى طرق اخف تكلفة. وقد تكون الأطول في التأهيل. وانني بهذه الحالة لم اخرج عن الطرق التقليدية في معالجة الفقد العظمي الكتلي ولكن باقل تكاليف</a:t>
            </a:r>
          </a:p>
          <a:p>
            <a:pPr marL="342900" lvl="0" indent="-342900" algn="r" rtl="1">
              <a:lnSpc>
                <a:spcPct val="107000"/>
              </a:lnSpc>
              <a:spcAft>
                <a:spcPts val="800"/>
              </a:spcAft>
              <a:buFont typeface="Symbol" panose="05050102010706020507" pitchFamily="18" charset="2"/>
              <a:buChar char=""/>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 حيث ان استخدام  البدائل الصنعية مثل المفاصل الورمية او التعويض بالبدائل المعدنية  المصنوعة من التيتانيوم او غيرها  تحمل اختلاطات اكثر ونسب فشل اكبر غير عن انها مكلفة ماديا وغير متوفرة دائما  في منطقتنا.</a:t>
            </a:r>
          </a:p>
          <a:p>
            <a:pPr marL="342900" lvl="0" indent="-342900" algn="r" rtl="1">
              <a:lnSpc>
                <a:spcPct val="107000"/>
              </a:lnSpc>
              <a:spcAft>
                <a:spcPts val="800"/>
              </a:spcAft>
              <a:buFont typeface="Symbol" panose="05050102010706020507" pitchFamily="18" charset="2"/>
              <a:buChar char=""/>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هذا من جهة ومن جهة أخرى يبقى التعويض العظمي باستخدام الطرق الحيوية للبناء العظمي كطريقة </a:t>
            </a:r>
            <a:r>
              <a:rPr lang="ar-SA" sz="2000" dirty="0" err="1">
                <a:effectLst/>
                <a:latin typeface="Sakkal Majalla" panose="02000000000000000000" pitchFamily="2" charset="-78"/>
                <a:ea typeface="Calibri" panose="020F0502020204030204" pitchFamily="34" charset="0"/>
                <a:cs typeface="Sakkal Majalla" panose="02000000000000000000" pitchFamily="2" charset="-78"/>
              </a:rPr>
              <a:t>ماسكوليه</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او التزليق العظمي ينتج عنه عظم حيوي طبيعي بنسب اختلاطات اقل </a:t>
            </a:r>
          </a:p>
          <a:p>
            <a:pPr marL="342900" lvl="0" indent="-342900" algn="r" rtl="1">
              <a:lnSpc>
                <a:spcPct val="107000"/>
              </a:lnSpc>
              <a:spcAft>
                <a:spcPts val="800"/>
              </a:spcAft>
              <a:buFont typeface="Symbol" panose="05050102010706020507" pitchFamily="18" charset="2"/>
              <a:buChar char=""/>
            </a:pPr>
            <a:r>
              <a:rPr lang="ar-SA" sz="2000" dirty="0">
                <a:latin typeface="Sakkal Majalla" panose="02000000000000000000" pitchFamily="2" charset="-78"/>
                <a:ea typeface="Calibri" panose="020F0502020204030204" pitchFamily="34" charset="0"/>
                <a:cs typeface="Sakkal Majalla" panose="02000000000000000000" pitchFamily="2" charset="-78"/>
              </a:rPr>
              <a:t>و</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ان الجهاز الذي تم تعديله محليا اعطى قدرة على تعويض عظمي بطول 17.5 سم . وهذه المسافة في التطويل صعب تحقيقها بجهاز تطويل اخر معتمد. </a:t>
            </a:r>
            <a:endParaRPr lang="ar-SY" sz="3200" dirty="0">
              <a:latin typeface="Sakkal Majalla" panose="02000000000000000000" pitchFamily="2" charset="-78"/>
              <a:cs typeface="Sakkal Majalla" panose="02000000000000000000" pitchFamily="2" charset="-78"/>
            </a:endParaRPr>
          </a:p>
        </p:txBody>
      </p:sp>
      <p:sp>
        <p:nvSpPr>
          <p:cNvPr id="7" name="مربع نص 6">
            <a:extLst>
              <a:ext uri="{FF2B5EF4-FFF2-40B4-BE49-F238E27FC236}">
                <a16:creationId xmlns:a16="http://schemas.microsoft.com/office/drawing/2014/main" id="{C8942AD4-DBA2-343A-DADE-E0EA92B9C8C7}"/>
              </a:ext>
            </a:extLst>
          </p:cNvPr>
          <p:cNvSpPr txBox="1"/>
          <p:nvPr/>
        </p:nvSpPr>
        <p:spPr>
          <a:xfrm>
            <a:off x="5255456" y="681037"/>
            <a:ext cx="6098344" cy="421654"/>
          </a:xfrm>
          <a:prstGeom prst="rect">
            <a:avLst/>
          </a:prstGeom>
          <a:noFill/>
        </p:spPr>
        <p:txBody>
          <a:bodyPr wrap="square">
            <a:spAutoFit/>
          </a:bodyPr>
          <a:lstStyle/>
          <a:p>
            <a:pPr algn="r" rtl="1">
              <a:lnSpc>
                <a:spcPct val="107000"/>
              </a:lnSpc>
              <a:spcAft>
                <a:spcPts val="800"/>
              </a:spcAft>
            </a:pPr>
            <a:r>
              <a:rPr lang="ar-SY" sz="2000" b="1" kern="100" dirty="0">
                <a:solidFill>
                  <a:srgbClr val="000000"/>
                </a:solidFill>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الخطوة 8: ما هي الرسالة الرئيسية لتقرير حالتك على أساس هذا "الجوهر"؟</a:t>
            </a:r>
            <a:endParaRPr lang="en-US" sz="2000" b="1" kern="100"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عنصر نائب للتذييل 1">
            <a:extLst>
              <a:ext uri="{FF2B5EF4-FFF2-40B4-BE49-F238E27FC236}">
                <a16:creationId xmlns:a16="http://schemas.microsoft.com/office/drawing/2014/main" id="{A39A351F-507A-B39F-ABA0-68F755FB4A4D}"/>
              </a:ext>
            </a:extLst>
          </p:cNvPr>
          <p:cNvSpPr>
            <a:spLocks noGrp="1"/>
          </p:cNvSpPr>
          <p:nvPr>
            <p:ph type="ftr" sz="quarter" idx="11"/>
          </p:nvPr>
        </p:nvSpPr>
        <p:spPr/>
        <p:txBody>
          <a:bodyPr/>
          <a:lstStyle/>
          <a:p>
            <a:r>
              <a:rPr lang="ar-SY"/>
              <a:t>الدكتور عماد الحريري-تقرير حالة</a:t>
            </a:r>
          </a:p>
        </p:txBody>
      </p:sp>
      <p:sp>
        <p:nvSpPr>
          <p:cNvPr id="5" name="عنصر نائب لرقم الشريحة 4">
            <a:extLst>
              <a:ext uri="{FF2B5EF4-FFF2-40B4-BE49-F238E27FC236}">
                <a16:creationId xmlns:a16="http://schemas.microsoft.com/office/drawing/2014/main" id="{8A953C58-836B-BC18-4B35-F34FE29DB1A9}"/>
              </a:ext>
            </a:extLst>
          </p:cNvPr>
          <p:cNvSpPr>
            <a:spLocks noGrp="1"/>
          </p:cNvSpPr>
          <p:nvPr>
            <p:ph type="sldNum" sz="quarter" idx="12"/>
          </p:nvPr>
        </p:nvSpPr>
        <p:spPr/>
        <p:txBody>
          <a:bodyPr/>
          <a:lstStyle/>
          <a:p>
            <a:fld id="{5634E967-E299-497B-9872-BC495F7C57D9}" type="slidenum">
              <a:rPr lang="ar-SY" smtClean="0"/>
              <a:t>45</a:t>
            </a:fld>
            <a:endParaRPr lang="ar-SY"/>
          </a:p>
        </p:txBody>
      </p:sp>
    </p:spTree>
    <p:extLst>
      <p:ext uri="{BB962C8B-B14F-4D97-AF65-F5344CB8AC3E}">
        <p14:creationId xmlns:p14="http://schemas.microsoft.com/office/powerpoint/2010/main" val="5017364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7E50DDB-4D93-D682-B08D-5EE016D3A99A}"/>
              </a:ext>
            </a:extLst>
          </p:cNvPr>
          <p:cNvSpPr>
            <a:spLocks noGrp="1"/>
          </p:cNvSpPr>
          <p:nvPr>
            <p:ph sz="half" idx="1"/>
          </p:nvPr>
        </p:nvSpPr>
        <p:spPr>
          <a:ln>
            <a:solidFill>
              <a:schemeClr val="tx1"/>
            </a:solidFill>
          </a:ln>
        </p:spPr>
        <p:txBody>
          <a:bodyPr>
            <a:noAutofit/>
          </a:bodyPr>
          <a:lstStyle/>
          <a:p>
            <a:pPr algn="l" rtl="0">
              <a:lnSpc>
                <a:spcPct val="107000"/>
              </a:lnSpc>
              <a:spcAft>
                <a:spcPts val="800"/>
              </a:spcAft>
            </a:pPr>
            <a:r>
              <a:rPr lang="en-US" sz="2200" kern="100" dirty="0">
                <a:effectLst/>
                <a:latin typeface="Sakkal Majalla" panose="02000000000000000000" pitchFamily="2" charset="-78"/>
                <a:ea typeface="Calibri" panose="020F0502020204030204" pitchFamily="34" charset="0"/>
                <a:cs typeface="Sakkal Majalla" panose="02000000000000000000" pitchFamily="2" charset="-78"/>
              </a:rPr>
              <a:t>Step 9: Do your literature search</a:t>
            </a:r>
          </a:p>
          <a:p>
            <a:pPr algn="l" rtl="0">
              <a:lnSpc>
                <a:spcPct val="107000"/>
              </a:lnSpc>
              <a:spcAft>
                <a:spcPts val="800"/>
              </a:spcAft>
            </a:pPr>
            <a:r>
              <a:rPr lang="en-US" sz="2200" kern="100" dirty="0">
                <a:effectLst/>
                <a:latin typeface="Sakkal Majalla" panose="02000000000000000000" pitchFamily="2" charset="-78"/>
                <a:ea typeface="Calibri" panose="020F0502020204030204" pitchFamily="34" charset="0"/>
                <a:cs typeface="Sakkal Majalla" panose="02000000000000000000" pitchFamily="2" charset="-78"/>
              </a:rPr>
              <a:t>Now you want to think about what precedes your “core”, the Background/Introduction Section, and what follows your “core”, the Discussion and Conclusion Sections. This will entail conducting a  literature search, but first you need to formulate your questions</a:t>
            </a:r>
          </a:p>
          <a:p>
            <a:pPr algn="l" rtl="0">
              <a:lnSpc>
                <a:spcPct val="107000"/>
              </a:lnSpc>
              <a:spcAft>
                <a:spcPts val="800"/>
              </a:spcAft>
            </a:pPr>
            <a:r>
              <a:rPr lang="ar-SA" sz="2200" kern="100" dirty="0">
                <a:effectLst/>
                <a:latin typeface="Sakkal Majalla" panose="02000000000000000000" pitchFamily="2" charset="-78"/>
                <a:ea typeface="Calibri" panose="020F0502020204030204" pitchFamily="34" charset="0"/>
                <a:cs typeface="Sakkal Majalla" panose="02000000000000000000" pitchFamily="2" charset="-78"/>
              </a:rPr>
              <a:t>”?</a:t>
            </a:r>
            <a:endParaRPr lang="en-US" sz="2200" kern="100" dirty="0">
              <a:effectLst/>
              <a:latin typeface="Sakkal Majalla" panose="02000000000000000000" pitchFamily="2" charset="-78"/>
              <a:ea typeface="Calibri" panose="020F0502020204030204" pitchFamily="34" charset="0"/>
              <a:cs typeface="Sakkal Majalla" panose="02000000000000000000" pitchFamily="2" charset="-78"/>
            </a:endParaRPr>
          </a:p>
          <a:p>
            <a:pPr algn="l" rtl="0"/>
            <a:r>
              <a:rPr lang="en-US" sz="2200" b="1" u="sng" dirty="0">
                <a:effectLst/>
                <a:latin typeface="Sakkal Majalla" panose="02000000000000000000" pitchFamily="2" charset="-78"/>
                <a:ea typeface="Calibri" panose="020F0502020204030204" pitchFamily="34" charset="0"/>
                <a:cs typeface="Sakkal Majalla" panose="02000000000000000000" pitchFamily="2" charset="-78"/>
              </a:rPr>
              <a:t>
</a:t>
            </a:r>
          </a:p>
          <a:p>
            <a:pPr algn="l" rtl="0"/>
            <a:endParaRPr lang="ar-SY" sz="2200" dirty="0">
              <a:latin typeface="Sakkal Majalla" panose="02000000000000000000" pitchFamily="2" charset="-78"/>
              <a:cs typeface="Sakkal Majalla" panose="02000000000000000000" pitchFamily="2" charset="-78"/>
            </a:endParaRPr>
          </a:p>
        </p:txBody>
      </p:sp>
      <p:sp>
        <p:nvSpPr>
          <p:cNvPr id="4" name="عنصر نائب للمحتوى 3">
            <a:extLst>
              <a:ext uri="{FF2B5EF4-FFF2-40B4-BE49-F238E27FC236}">
                <a16:creationId xmlns:a16="http://schemas.microsoft.com/office/drawing/2014/main" id="{D4F3FAE9-501E-3388-FB1C-CCB38F90734A}"/>
              </a:ext>
            </a:extLst>
          </p:cNvPr>
          <p:cNvSpPr>
            <a:spLocks noGrp="1"/>
          </p:cNvSpPr>
          <p:nvPr>
            <p:ph sz="half" idx="2"/>
          </p:nvPr>
        </p:nvSpPr>
        <p:spPr>
          <a:solidFill>
            <a:schemeClr val="accent2">
              <a:lumMod val="20000"/>
              <a:lumOff val="80000"/>
            </a:schemeClr>
          </a:solidFill>
          <a:ln>
            <a:solidFill>
              <a:schemeClr val="tx1"/>
            </a:solidFill>
          </a:ln>
        </p:spPr>
        <p:txBody>
          <a:bodyPr>
            <a:normAutofit/>
          </a:bodyPr>
          <a:lstStyle/>
          <a:p>
            <a:pPr marL="0" indent="0" algn="r" rtl="1">
              <a:lnSpc>
                <a:spcPct val="107000"/>
              </a:lnSpc>
              <a:spcAft>
                <a:spcPts val="800"/>
              </a:spcAft>
              <a:buNone/>
            </a:pPr>
            <a:r>
              <a:rPr lang="ar-SY" sz="2400" b="1" kern="100" dirty="0">
                <a:solidFill>
                  <a:srgbClr val="000000"/>
                </a:solidFill>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الخطوة (9): هل قمت بالبحث </a:t>
            </a:r>
            <a:r>
              <a:rPr lang="ar-SY" sz="2400" b="1" kern="100" dirty="0" err="1">
                <a:solidFill>
                  <a:srgbClr val="000000"/>
                </a:solidFill>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بالادب</a:t>
            </a:r>
            <a:r>
              <a:rPr lang="ar-SY" sz="2400" b="1" kern="100" dirty="0">
                <a:solidFill>
                  <a:srgbClr val="000000"/>
                </a:solidFill>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 الطبي؟</a:t>
            </a:r>
          </a:p>
          <a:p>
            <a:pPr marL="0" indent="0">
              <a:buNone/>
            </a:pPr>
            <a:r>
              <a:rPr lang="ar-SY" sz="2200" dirty="0">
                <a:latin typeface="Sakkal Majalla" panose="02000000000000000000" pitchFamily="2" charset="-78"/>
                <a:cs typeface="Sakkal Majalla" panose="02000000000000000000" pitchFamily="2" charset="-78"/>
              </a:rPr>
              <a:t>الآن تريد التفكير في ما يسبق "جوهرك" ، قسم الخلفية / المقدمة ، وما يلي "جوهرك" ، أقسام المناقشة والاستنتاج. سيستلزم ذلك إجراء بحث في الأدبيات ، ولكن عليك أولا صياغة أسئلتك. تأكد من تتبع مراجعك للحصول على اقتباسات من عمل الآخرين وتذكر أنه يمكنك عادة الاستشهاد بحد أقصى 10 مراجع فقط لتقرير الحالة.</a:t>
            </a:r>
          </a:p>
          <a:p>
            <a:pPr marL="0" indent="0">
              <a:buNone/>
            </a:pPr>
            <a:endParaRPr lang="ar-SY" sz="2200" dirty="0">
              <a:latin typeface="Sakkal Majalla" panose="02000000000000000000" pitchFamily="2" charset="-78"/>
              <a:cs typeface="Sakkal Majalla" panose="02000000000000000000" pitchFamily="2" charset="-78"/>
            </a:endParaRPr>
          </a:p>
        </p:txBody>
      </p:sp>
      <p:sp>
        <p:nvSpPr>
          <p:cNvPr id="5" name="عنوان 1">
            <a:extLst>
              <a:ext uri="{FF2B5EF4-FFF2-40B4-BE49-F238E27FC236}">
                <a16:creationId xmlns:a16="http://schemas.microsoft.com/office/drawing/2014/main" id="{E5880374-381C-A5B4-5C02-9AB05A4D49AD}"/>
              </a:ext>
            </a:extLst>
          </p:cNvPr>
          <p:cNvSpPr>
            <a:spLocks noGrp="1"/>
          </p:cNvSpPr>
          <p:nvPr>
            <p:ph type="title"/>
          </p:nvPr>
        </p:nvSpPr>
        <p:spPr>
          <a:xfrm>
            <a:off x="838200" y="365125"/>
            <a:ext cx="10515600" cy="1168253"/>
          </a:xfrm>
          <a:solidFill>
            <a:srgbClr val="00B0F0"/>
          </a:solidFill>
        </p:spPr>
        <p:txBody>
          <a:bodyPr>
            <a:normAutofit/>
          </a:bodyPr>
          <a:lstStyle/>
          <a:p>
            <a:pPr algn="ctr"/>
            <a:r>
              <a:rPr lang="ar-SA" sz="3200" kern="100" dirty="0">
                <a:latin typeface="Sakkal Majalla" panose="02000000000000000000" pitchFamily="2" charset="-78"/>
                <a:ea typeface="Calibri" panose="020F0502020204030204" pitchFamily="34" charset="0"/>
                <a:cs typeface="Sakkal Majalla" panose="02000000000000000000" pitchFamily="2" charset="-78"/>
              </a:rPr>
              <a:t>الجزء الأول </a:t>
            </a:r>
            <a:br>
              <a:rPr lang="ar-SA" sz="3200" kern="100" dirty="0">
                <a:latin typeface="Sakkal Majalla" panose="02000000000000000000" pitchFamily="2" charset="-78"/>
                <a:ea typeface="Calibri" panose="020F0502020204030204" pitchFamily="34" charset="0"/>
                <a:cs typeface="Sakkal Majalla" panose="02000000000000000000" pitchFamily="2" charset="-78"/>
              </a:rPr>
            </a:br>
            <a:r>
              <a:rPr lang="ar-SA" sz="3200" kern="100" dirty="0">
                <a:latin typeface="Sakkal Majalla" panose="02000000000000000000" pitchFamily="2" charset="-78"/>
                <a:ea typeface="Calibri" panose="020F0502020204030204" pitchFamily="34" charset="0"/>
                <a:cs typeface="Sakkal Majalla" panose="02000000000000000000" pitchFamily="2" charset="-78"/>
              </a:rPr>
              <a:t>كيفية كتابة مسودتك الأولى</a:t>
            </a:r>
            <a:endParaRPr lang="ar-SY" sz="3200" dirty="0">
              <a:latin typeface="Sakkal Majalla" panose="02000000000000000000" pitchFamily="2" charset="-78"/>
              <a:cs typeface="Sakkal Majalla" panose="02000000000000000000" pitchFamily="2" charset="-78"/>
            </a:endParaRPr>
          </a:p>
        </p:txBody>
      </p:sp>
      <p:sp>
        <p:nvSpPr>
          <p:cNvPr id="2" name="عنصر نائب للتذييل 1">
            <a:extLst>
              <a:ext uri="{FF2B5EF4-FFF2-40B4-BE49-F238E27FC236}">
                <a16:creationId xmlns:a16="http://schemas.microsoft.com/office/drawing/2014/main" id="{0386DF4E-3C36-FF48-889D-A1FBC5DD226C}"/>
              </a:ext>
            </a:extLst>
          </p:cNvPr>
          <p:cNvSpPr>
            <a:spLocks noGrp="1"/>
          </p:cNvSpPr>
          <p:nvPr>
            <p:ph type="ftr" sz="quarter" idx="11"/>
          </p:nvPr>
        </p:nvSpPr>
        <p:spPr/>
        <p:txBody>
          <a:bodyPr/>
          <a:lstStyle/>
          <a:p>
            <a:r>
              <a:rPr lang="ar-SY"/>
              <a:t>الدكتور عماد الحريري-تقرير حالة</a:t>
            </a:r>
          </a:p>
        </p:txBody>
      </p:sp>
      <p:sp>
        <p:nvSpPr>
          <p:cNvPr id="6" name="عنصر نائب لرقم الشريحة 5">
            <a:extLst>
              <a:ext uri="{FF2B5EF4-FFF2-40B4-BE49-F238E27FC236}">
                <a16:creationId xmlns:a16="http://schemas.microsoft.com/office/drawing/2014/main" id="{61F77D0B-752D-8479-32CE-673904C189E2}"/>
              </a:ext>
            </a:extLst>
          </p:cNvPr>
          <p:cNvSpPr>
            <a:spLocks noGrp="1"/>
          </p:cNvSpPr>
          <p:nvPr>
            <p:ph type="sldNum" sz="quarter" idx="12"/>
          </p:nvPr>
        </p:nvSpPr>
        <p:spPr/>
        <p:txBody>
          <a:bodyPr/>
          <a:lstStyle/>
          <a:p>
            <a:fld id="{5634E967-E299-497B-9872-BC495F7C57D9}" type="slidenum">
              <a:rPr lang="ar-SY" smtClean="0"/>
              <a:t>46</a:t>
            </a:fld>
            <a:endParaRPr lang="ar-SY"/>
          </a:p>
        </p:txBody>
      </p:sp>
    </p:spTree>
    <p:extLst>
      <p:ext uri="{BB962C8B-B14F-4D97-AF65-F5344CB8AC3E}">
        <p14:creationId xmlns:p14="http://schemas.microsoft.com/office/powerpoint/2010/main" val="2647000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B69705-5223-65A1-3BBA-D747E93B7EE6}"/>
              </a:ext>
            </a:extLst>
          </p:cNvPr>
          <p:cNvSpPr>
            <a:spLocks noGrp="1"/>
          </p:cNvSpPr>
          <p:nvPr>
            <p:ph sz="half" idx="1"/>
          </p:nvPr>
        </p:nvSpPr>
        <p:spPr>
          <a:xfrm>
            <a:off x="178191" y="1531541"/>
            <a:ext cx="5097194" cy="4351338"/>
          </a:xfrm>
          <a:ln>
            <a:solidFill>
              <a:schemeClr val="tx1"/>
            </a:solidFill>
          </a:ln>
        </p:spPr>
        <p:txBody>
          <a:bodyPr>
            <a:normAutofit fontScale="92500" lnSpcReduction="20000"/>
          </a:bodyPr>
          <a:lstStyle/>
          <a:p>
            <a:pPr marL="0" indent="0" algn="l" rtl="0">
              <a:buNone/>
            </a:pPr>
            <a:r>
              <a:rPr lang="en-US" sz="2400" dirty="0">
                <a:latin typeface="Sakkal Majalla" panose="02000000000000000000" pitchFamily="2" charset="-78"/>
                <a:cs typeface="Sakkal Majalla" panose="02000000000000000000" pitchFamily="2" charset="-78"/>
              </a:rPr>
              <a:t>
Search and opening words:
Mass bone loss - malignant bone tumors – induce membrane reconstruction - external fixation in large bone loss -</a:t>
            </a:r>
            <a:r>
              <a:rPr lang="en-GB" sz="1600" dirty="0"/>
              <a:t>distraction osteogenesis-</a:t>
            </a:r>
            <a:r>
              <a:rPr lang="en-US" sz="2400" dirty="0">
                <a:latin typeface="Sakkal Majalla" panose="02000000000000000000" pitchFamily="2" charset="-78"/>
                <a:cs typeface="Sakkal Majalla" panose="02000000000000000000" pitchFamily="2" charset="-78"/>
              </a:rPr>
              <a:t> treatment - </a:t>
            </a:r>
            <a:r>
              <a:rPr lang="en-GB" sz="1600" dirty="0"/>
              <a:t>intramedullary nail –</a:t>
            </a:r>
            <a:endParaRPr lang="en-US" sz="1600" dirty="0"/>
          </a:p>
          <a:p>
            <a:pPr marL="0" indent="0" algn="l" rtl="0">
              <a:buNone/>
            </a:pPr>
            <a:r>
              <a:rPr lang="ar-SA" sz="2400" dirty="0" err="1">
                <a:latin typeface="Sakkal Majalla" panose="02000000000000000000" pitchFamily="2" charset="-78"/>
                <a:cs typeface="Sakkal Majalla" panose="02000000000000000000" pitchFamily="2" charset="-78"/>
              </a:rPr>
              <a:t>ضياعات</a:t>
            </a:r>
            <a:r>
              <a:rPr lang="ar-SA" sz="2400" dirty="0">
                <a:latin typeface="Sakkal Majalla" panose="02000000000000000000" pitchFamily="2" charset="-78"/>
                <a:cs typeface="Sakkal Majalla" panose="02000000000000000000" pitchFamily="2" charset="-78"/>
              </a:rPr>
              <a:t> عظمية كتلية -اورام عظمية خبيثة-  طريقة الغشاء المحرض استخدام أجهزة التثبيت الخارجي في التطويل   </a:t>
            </a:r>
            <a:r>
              <a:rPr lang="ar-SA" sz="2400" dirty="0" err="1">
                <a:latin typeface="Sakkal Majalla" panose="02000000000000000000" pitchFamily="2" charset="-78"/>
                <a:cs typeface="Sakkal Majalla" panose="02000000000000000000" pitchFamily="2" charset="-78"/>
              </a:rPr>
              <a:t>الاستجدال</a:t>
            </a:r>
            <a:r>
              <a:rPr lang="ar-SA" sz="2400" dirty="0">
                <a:latin typeface="Sakkal Majalla" panose="02000000000000000000" pitchFamily="2" charset="-78"/>
                <a:cs typeface="Sakkal Majalla" panose="02000000000000000000" pitchFamily="2" charset="-78"/>
              </a:rPr>
              <a:t> بالسفود </a:t>
            </a:r>
            <a:r>
              <a:rPr lang="ar-SA" sz="2400" dirty="0" err="1">
                <a:latin typeface="Sakkal Majalla" panose="02000000000000000000" pitchFamily="2" charset="-78"/>
                <a:cs typeface="Sakkal Majalla" panose="02000000000000000000" pitchFamily="2" charset="-78"/>
              </a:rPr>
              <a:t>النقوي</a:t>
            </a:r>
            <a:r>
              <a:rPr lang="ar-SA" sz="2400" dirty="0">
                <a:latin typeface="Sakkal Majalla" panose="02000000000000000000" pitchFamily="2" charset="-78"/>
                <a:cs typeface="Sakkal Majalla" panose="02000000000000000000" pitchFamily="2" charset="-78"/>
              </a:rPr>
              <a:t> مع التطويل.</a:t>
            </a:r>
          </a:p>
          <a:p>
            <a:pPr marL="0" indent="0" algn="l" rtl="0">
              <a:buNone/>
            </a:pPr>
            <a:r>
              <a:rPr lang="en-US" sz="2400" dirty="0">
                <a:latin typeface="Sakkal Majalla" panose="02000000000000000000" pitchFamily="2" charset="-78"/>
                <a:cs typeface="Sakkal Majalla" panose="02000000000000000000" pitchFamily="2" charset="-78"/>
              </a:rPr>
              <a:t>
</a:t>
            </a:r>
            <a:endParaRPr lang="ar-SY" sz="2400" dirty="0">
              <a:latin typeface="Sakkal Majalla" panose="02000000000000000000" pitchFamily="2" charset="-78"/>
              <a:cs typeface="Sakkal Majalla" panose="02000000000000000000" pitchFamily="2" charset="-78"/>
            </a:endParaRPr>
          </a:p>
        </p:txBody>
      </p:sp>
      <p:sp>
        <p:nvSpPr>
          <p:cNvPr id="4" name="عنصر نائب للمحتوى 3">
            <a:extLst>
              <a:ext uri="{FF2B5EF4-FFF2-40B4-BE49-F238E27FC236}">
                <a16:creationId xmlns:a16="http://schemas.microsoft.com/office/drawing/2014/main" id="{FFFDDECF-E61D-A1D3-1C25-6EC8617C6B53}"/>
              </a:ext>
            </a:extLst>
          </p:cNvPr>
          <p:cNvSpPr>
            <a:spLocks noGrp="1"/>
          </p:cNvSpPr>
          <p:nvPr>
            <p:ph sz="half" idx="2"/>
          </p:nvPr>
        </p:nvSpPr>
        <p:spPr>
          <a:xfrm>
            <a:off x="5401994" y="883281"/>
            <a:ext cx="6223781" cy="5827007"/>
          </a:xfrm>
          <a:solidFill>
            <a:schemeClr val="accent2">
              <a:lumMod val="20000"/>
              <a:lumOff val="80000"/>
            </a:schemeClr>
          </a:solidFill>
          <a:ln>
            <a:solidFill>
              <a:schemeClr val="tx1"/>
            </a:solidFill>
          </a:ln>
        </p:spPr>
        <p:txBody>
          <a:bodyPr>
            <a:noAutofit/>
          </a:bodyPr>
          <a:lstStyle/>
          <a:p>
            <a:pPr marL="342900" lvl="0" indent="-342900" algn="r" rtl="1">
              <a:lnSpc>
                <a:spcPct val="107000"/>
              </a:lnSpc>
              <a:spcAft>
                <a:spcPts val="800"/>
              </a:spcAft>
              <a:buFont typeface="Symbol" panose="05050102010706020507" pitchFamily="18" charset="2"/>
              <a:buChar char=""/>
            </a:pPr>
            <a:r>
              <a:rPr lang="ar-SA" sz="1800" dirty="0">
                <a:effectLst/>
                <a:latin typeface="Sakkal Majalla" panose="02000000000000000000" pitchFamily="2" charset="-78"/>
                <a:ea typeface="Calibri" panose="020F0502020204030204" pitchFamily="34" charset="0"/>
                <a:cs typeface="Sakkal Majalla" panose="02000000000000000000" pitchFamily="2" charset="-78"/>
              </a:rPr>
              <a:t>تم البحث </a:t>
            </a:r>
            <a:r>
              <a:rPr lang="ar-SA" sz="1800" dirty="0" err="1">
                <a:effectLst/>
                <a:latin typeface="Sakkal Majalla" panose="02000000000000000000" pitchFamily="2" charset="-78"/>
                <a:ea typeface="Calibri" panose="020F0502020204030204" pitchFamily="34" charset="0"/>
                <a:cs typeface="Sakkal Majalla" panose="02000000000000000000" pitchFamily="2" charset="-78"/>
              </a:rPr>
              <a:t>بالادب</a:t>
            </a:r>
            <a:r>
              <a:rPr lang="ar-SA" sz="1800" dirty="0">
                <a:effectLst/>
                <a:latin typeface="Sakkal Majalla" panose="02000000000000000000" pitchFamily="2" charset="-78"/>
                <a:ea typeface="Calibri" panose="020F0502020204030204" pitchFamily="34" charset="0"/>
                <a:cs typeface="Sakkal Majalla" panose="02000000000000000000" pitchFamily="2" charset="-78"/>
              </a:rPr>
              <a:t> الطبي عن معالجة </a:t>
            </a:r>
            <a:r>
              <a:rPr lang="ar-SA" sz="1800" dirty="0" err="1">
                <a:effectLst/>
                <a:latin typeface="Sakkal Majalla" panose="02000000000000000000" pitchFamily="2" charset="-78"/>
                <a:ea typeface="Calibri" panose="020F0502020204030204" pitchFamily="34" charset="0"/>
                <a:cs typeface="Sakkal Majalla" panose="02000000000000000000" pitchFamily="2" charset="-78"/>
              </a:rPr>
              <a:t>الضياعات</a:t>
            </a:r>
            <a:r>
              <a:rPr lang="ar-SA" sz="1800" dirty="0">
                <a:effectLst/>
                <a:latin typeface="Sakkal Majalla" panose="02000000000000000000" pitchFamily="2" charset="-78"/>
                <a:ea typeface="Calibri" panose="020F0502020204030204" pitchFamily="34" charset="0"/>
                <a:cs typeface="Sakkal Majalla" panose="02000000000000000000" pitchFamily="2" charset="-78"/>
              </a:rPr>
              <a:t> العظمية باستخدام اجهزة التثبيت الخارجي المختلفة الأنواع واستخدام الغشاء المحرض </a:t>
            </a:r>
            <a:r>
              <a:rPr lang="ar-SA" sz="1800" dirty="0" err="1">
                <a:effectLst/>
                <a:latin typeface="Sakkal Majalla" panose="02000000000000000000" pitchFamily="2" charset="-78"/>
                <a:ea typeface="Calibri" panose="020F0502020204030204" pitchFamily="34" charset="0"/>
                <a:cs typeface="Sakkal Majalla" panose="02000000000000000000" pitchFamily="2" charset="-78"/>
              </a:rPr>
              <a:t>والاستجدال</a:t>
            </a:r>
            <a:r>
              <a:rPr lang="ar-SA" sz="1800" dirty="0">
                <a:effectLst/>
                <a:latin typeface="Sakkal Majalla" panose="02000000000000000000" pitchFamily="2" charset="-78"/>
                <a:ea typeface="Calibri" panose="020F0502020204030204" pitchFamily="34" charset="0"/>
                <a:cs typeface="Sakkal Majalla" panose="02000000000000000000" pitchFamily="2" charset="-78"/>
              </a:rPr>
              <a:t> بسفود داخل النقي في معالجة الأورام العظمية </a:t>
            </a:r>
          </a:p>
          <a:p>
            <a:pPr marL="342900" lvl="0" indent="-342900" algn="r" rtl="1">
              <a:lnSpc>
                <a:spcPct val="107000"/>
              </a:lnSpc>
              <a:spcAft>
                <a:spcPts val="800"/>
              </a:spcAft>
              <a:buFont typeface="Symbol" panose="05050102010706020507" pitchFamily="18" charset="2"/>
              <a:buChar char=""/>
            </a:pPr>
            <a:r>
              <a:rPr lang="ar-SA" sz="1800" dirty="0">
                <a:latin typeface="Sakkal Majalla" panose="02000000000000000000" pitchFamily="2" charset="-78"/>
                <a:cs typeface="Sakkal Majalla" panose="02000000000000000000" pitchFamily="2" charset="-78"/>
              </a:rPr>
              <a:t>كلمات البحث والافتتاح:</a:t>
            </a:r>
          </a:p>
          <a:p>
            <a:pPr marL="0" lvl="0" indent="0" algn="r" rtl="1">
              <a:lnSpc>
                <a:spcPct val="107000"/>
              </a:lnSpc>
              <a:spcAft>
                <a:spcPts val="800"/>
              </a:spcAft>
              <a:buNone/>
            </a:pPr>
            <a:r>
              <a:rPr lang="ar-SA" sz="1800" dirty="0" err="1">
                <a:latin typeface="Sakkal Majalla" panose="02000000000000000000" pitchFamily="2" charset="-78"/>
                <a:cs typeface="Sakkal Majalla" panose="02000000000000000000" pitchFamily="2" charset="-78"/>
              </a:rPr>
              <a:t>ضياعات</a:t>
            </a:r>
            <a:r>
              <a:rPr lang="ar-SA" sz="1800" dirty="0">
                <a:latin typeface="Sakkal Majalla" panose="02000000000000000000" pitchFamily="2" charset="-78"/>
                <a:cs typeface="Sakkal Majalla" panose="02000000000000000000" pitchFamily="2" charset="-78"/>
              </a:rPr>
              <a:t> عظمية كتلية -اورام عظمية خبيثة-  طريقة الغشاء المحرض استخدام أجهزة التثبيت الخارجي في التطويل   </a:t>
            </a:r>
            <a:r>
              <a:rPr lang="ar-SA" sz="1800" dirty="0" err="1">
                <a:latin typeface="Sakkal Majalla" panose="02000000000000000000" pitchFamily="2" charset="-78"/>
                <a:cs typeface="Sakkal Majalla" panose="02000000000000000000" pitchFamily="2" charset="-78"/>
              </a:rPr>
              <a:t>الاستجدال</a:t>
            </a:r>
            <a:r>
              <a:rPr lang="ar-SA" sz="1800" dirty="0">
                <a:latin typeface="Sakkal Majalla" panose="02000000000000000000" pitchFamily="2" charset="-78"/>
                <a:cs typeface="Sakkal Majalla" panose="02000000000000000000" pitchFamily="2" charset="-78"/>
              </a:rPr>
              <a:t> بالسفود </a:t>
            </a:r>
            <a:r>
              <a:rPr lang="ar-SA" sz="1800" dirty="0" err="1">
                <a:latin typeface="Sakkal Majalla" panose="02000000000000000000" pitchFamily="2" charset="-78"/>
                <a:cs typeface="Sakkal Majalla" panose="02000000000000000000" pitchFamily="2" charset="-78"/>
              </a:rPr>
              <a:t>النقوي</a:t>
            </a:r>
            <a:r>
              <a:rPr lang="ar-SA" sz="1800" dirty="0">
                <a:latin typeface="Sakkal Majalla" panose="02000000000000000000" pitchFamily="2" charset="-78"/>
                <a:cs typeface="Sakkal Majalla" panose="02000000000000000000" pitchFamily="2" charset="-78"/>
              </a:rPr>
              <a:t> مع التطويل.</a:t>
            </a:r>
          </a:p>
          <a:p>
            <a:pPr marL="342900" lvl="0" indent="-342900" algn="r" rtl="1">
              <a:lnSpc>
                <a:spcPct val="107000"/>
              </a:lnSpc>
              <a:spcAft>
                <a:spcPts val="800"/>
              </a:spcAft>
              <a:buFont typeface="Symbol" panose="05050102010706020507" pitchFamily="18" charset="2"/>
              <a:buChar char=""/>
            </a:pPr>
            <a:r>
              <a:rPr lang="ar-SA" sz="1800" dirty="0">
                <a:latin typeface="Sakkal Majalla" panose="02000000000000000000" pitchFamily="2" charset="-78"/>
                <a:cs typeface="Sakkal Majalla" panose="02000000000000000000" pitchFamily="2" charset="-78"/>
              </a:rPr>
              <a:t>تم العثور على العديد  من المقالات في معالجة الأورام باستخدام التثبيت الخارجي  والغشاء المحرض (</a:t>
            </a:r>
            <a:r>
              <a:rPr lang="ar-SA" sz="1800" dirty="0" err="1">
                <a:latin typeface="Sakkal Majalla" panose="02000000000000000000" pitchFamily="2" charset="-78"/>
                <a:cs typeface="Sakkal Majalla" panose="02000000000000000000" pitchFamily="2" charset="-78"/>
              </a:rPr>
              <a:t>ماسكوليه</a:t>
            </a:r>
            <a:r>
              <a:rPr lang="ar-SA" sz="1800" dirty="0">
                <a:latin typeface="Sakkal Majalla" panose="02000000000000000000" pitchFamily="2" charset="-78"/>
                <a:cs typeface="Sakkal Majalla" panose="02000000000000000000" pitchFamily="2" charset="-78"/>
              </a:rPr>
              <a:t>)  والنتائج جيدة في استعادة الفقد العظمي لمسافات كبيرة والعظم الناتج عظم حيوي قابل للحياة</a:t>
            </a:r>
          </a:p>
          <a:p>
            <a:pPr marL="342900" lvl="0" indent="-342900" algn="r" rtl="1">
              <a:lnSpc>
                <a:spcPct val="107000"/>
              </a:lnSpc>
              <a:spcAft>
                <a:spcPts val="800"/>
              </a:spcAft>
              <a:buFont typeface="Symbol" panose="05050102010706020507" pitchFamily="18" charset="2"/>
              <a:buChar char=""/>
            </a:pPr>
            <a:r>
              <a:rPr lang="ar-SA" sz="1800" dirty="0">
                <a:latin typeface="Sakkal Majalla" panose="02000000000000000000" pitchFamily="2" charset="-78"/>
                <a:cs typeface="Sakkal Majalla" panose="02000000000000000000" pitchFamily="2" charset="-78"/>
              </a:rPr>
              <a:t>تم العثور على مقالة تذكر ان التأخير في المرحلة الثانية لطريقة الغشاء المحرض </a:t>
            </a:r>
            <a:r>
              <a:rPr lang="ar-SA" sz="1800" dirty="0" err="1">
                <a:latin typeface="Sakkal Majalla" panose="02000000000000000000" pitchFamily="2" charset="-78"/>
                <a:cs typeface="Sakkal Majalla" panose="02000000000000000000" pitchFamily="2" charset="-78"/>
              </a:rPr>
              <a:t>بالاسمنت</a:t>
            </a:r>
            <a:r>
              <a:rPr lang="ar-SA" sz="1800" dirty="0">
                <a:latin typeface="Sakkal Majalla" panose="02000000000000000000" pitchFamily="2" charset="-78"/>
                <a:cs typeface="Sakkal Majalla" panose="02000000000000000000" pitchFamily="2" charset="-78"/>
              </a:rPr>
              <a:t>(</a:t>
            </a:r>
            <a:r>
              <a:rPr lang="ar-SA" sz="1800" dirty="0" err="1">
                <a:latin typeface="Sakkal Majalla" panose="02000000000000000000" pitchFamily="2" charset="-78"/>
                <a:cs typeface="Sakkal Majalla" panose="02000000000000000000" pitchFamily="2" charset="-78"/>
              </a:rPr>
              <a:t>ماسكوليه</a:t>
            </a:r>
            <a:r>
              <a:rPr lang="ar-SA" sz="1800" dirty="0">
                <a:latin typeface="Sakkal Majalla" panose="02000000000000000000" pitchFamily="2" charset="-78"/>
                <a:cs typeface="Sakkal Majalla" panose="02000000000000000000" pitchFamily="2" charset="-78"/>
              </a:rPr>
              <a:t>) لن تغيير من خصائص الغشاء المحرض في بناء العظم.</a:t>
            </a:r>
          </a:p>
          <a:p>
            <a:pPr marL="342900" indent="-342900">
              <a:lnSpc>
                <a:spcPct val="107000"/>
              </a:lnSpc>
              <a:spcAft>
                <a:spcPts val="800"/>
              </a:spcAft>
              <a:buFont typeface="Symbol" panose="05050102010706020507" pitchFamily="18" charset="2"/>
              <a:buChar char=""/>
            </a:pPr>
            <a:r>
              <a:rPr lang="ar-SA" sz="1800" dirty="0">
                <a:latin typeface="Sakkal Majalla" panose="02000000000000000000" pitchFamily="2" charset="-78"/>
                <a:cs typeface="Sakkal Majalla" panose="02000000000000000000" pitchFamily="2" charset="-78"/>
              </a:rPr>
              <a:t>استخدام السفود مع التزليق او التطويل العظمي له افضلية في توجيه القطعة المزلقة او المحولة لمنع الانحراف في المحور وتجنب إعادة التركيب والاستعادة للمحور بمداخلات أخرى</a:t>
            </a:r>
          </a:p>
          <a:p>
            <a:pPr marL="342900" indent="-342900">
              <a:lnSpc>
                <a:spcPct val="107000"/>
              </a:lnSpc>
              <a:spcAft>
                <a:spcPts val="800"/>
              </a:spcAft>
              <a:buFont typeface="Symbol" panose="05050102010706020507" pitchFamily="18" charset="2"/>
              <a:buChar char=""/>
            </a:pPr>
            <a:r>
              <a:rPr lang="ar-SA" sz="1800" dirty="0">
                <a:latin typeface="Sakkal Majalla" panose="02000000000000000000" pitchFamily="2" charset="-78"/>
                <a:cs typeface="Sakkal Majalla" panose="02000000000000000000" pitchFamily="2" charset="-78"/>
              </a:rPr>
              <a:t>لم اجد في البحث الادبي الطبي عن استخدام الطرق الثلاثة في معالجة الضياع العظمي الواسع </a:t>
            </a:r>
          </a:p>
        </p:txBody>
      </p:sp>
      <p:sp>
        <p:nvSpPr>
          <p:cNvPr id="9" name="مربع نص 8">
            <a:extLst>
              <a:ext uri="{FF2B5EF4-FFF2-40B4-BE49-F238E27FC236}">
                <a16:creationId xmlns:a16="http://schemas.microsoft.com/office/drawing/2014/main" id="{B6FB118B-E0B8-08C9-84AC-D91205900284}"/>
              </a:ext>
            </a:extLst>
          </p:cNvPr>
          <p:cNvSpPr txBox="1"/>
          <p:nvPr/>
        </p:nvSpPr>
        <p:spPr>
          <a:xfrm>
            <a:off x="946053" y="348286"/>
            <a:ext cx="10515600" cy="787652"/>
          </a:xfrm>
          <a:prstGeom prst="rect">
            <a:avLst/>
          </a:prstGeom>
          <a:noFill/>
        </p:spPr>
        <p:txBody>
          <a:bodyPr wrap="square">
            <a:spAutoFit/>
          </a:bodyPr>
          <a:lstStyle/>
          <a:p>
            <a:pPr marL="0" indent="0" algn="r" rtl="1">
              <a:lnSpc>
                <a:spcPct val="107000"/>
              </a:lnSpc>
              <a:spcAft>
                <a:spcPts val="800"/>
              </a:spcAft>
              <a:buNone/>
            </a:pPr>
            <a:r>
              <a:rPr lang="ar-SY" sz="1800" b="1" kern="100" dirty="0">
                <a:solidFill>
                  <a:srgbClr val="000000"/>
                </a:solidFill>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الخطوة (9): هل قمت بالبحث </a:t>
            </a:r>
            <a:r>
              <a:rPr lang="ar-SY" sz="1800" b="1" kern="100" dirty="0" err="1">
                <a:solidFill>
                  <a:srgbClr val="000000"/>
                </a:solidFill>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بالادب</a:t>
            </a:r>
            <a:r>
              <a:rPr lang="ar-SY" sz="1800" b="1" kern="100" dirty="0">
                <a:solidFill>
                  <a:srgbClr val="000000"/>
                </a:solidFill>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 الطبي؟</a:t>
            </a:r>
          </a:p>
          <a:p>
            <a:pPr marL="0" indent="0" algn="r" rtl="1">
              <a:lnSpc>
                <a:spcPct val="107000"/>
              </a:lnSpc>
              <a:spcAft>
                <a:spcPts val="800"/>
              </a:spcAft>
              <a:buNone/>
            </a:pPr>
            <a:endParaRPr lang="en-US" sz="1800" b="1" kern="100"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عنصر نائب للتذييل 1">
            <a:extLst>
              <a:ext uri="{FF2B5EF4-FFF2-40B4-BE49-F238E27FC236}">
                <a16:creationId xmlns:a16="http://schemas.microsoft.com/office/drawing/2014/main" id="{06CAC29C-985E-508A-D814-F85155DABCF4}"/>
              </a:ext>
            </a:extLst>
          </p:cNvPr>
          <p:cNvSpPr>
            <a:spLocks noGrp="1"/>
          </p:cNvSpPr>
          <p:nvPr>
            <p:ph type="ftr" sz="quarter" idx="11"/>
          </p:nvPr>
        </p:nvSpPr>
        <p:spPr/>
        <p:txBody>
          <a:bodyPr/>
          <a:lstStyle/>
          <a:p>
            <a:r>
              <a:rPr lang="ar-SY"/>
              <a:t>الدكتور عماد الحريري-تقرير حالة</a:t>
            </a:r>
          </a:p>
        </p:txBody>
      </p:sp>
      <p:sp>
        <p:nvSpPr>
          <p:cNvPr id="5" name="عنصر نائب لرقم الشريحة 4">
            <a:extLst>
              <a:ext uri="{FF2B5EF4-FFF2-40B4-BE49-F238E27FC236}">
                <a16:creationId xmlns:a16="http://schemas.microsoft.com/office/drawing/2014/main" id="{B36BBB04-9085-A125-B97E-ABA9F26F6827}"/>
              </a:ext>
            </a:extLst>
          </p:cNvPr>
          <p:cNvSpPr>
            <a:spLocks noGrp="1"/>
          </p:cNvSpPr>
          <p:nvPr>
            <p:ph type="sldNum" sz="quarter" idx="12"/>
          </p:nvPr>
        </p:nvSpPr>
        <p:spPr/>
        <p:txBody>
          <a:bodyPr/>
          <a:lstStyle/>
          <a:p>
            <a:fld id="{5634E967-E299-497B-9872-BC495F7C57D9}" type="slidenum">
              <a:rPr lang="ar-SY" smtClean="0"/>
              <a:t>47</a:t>
            </a:fld>
            <a:endParaRPr lang="ar-SY"/>
          </a:p>
        </p:txBody>
      </p:sp>
    </p:spTree>
    <p:extLst>
      <p:ext uri="{BB962C8B-B14F-4D97-AF65-F5344CB8AC3E}">
        <p14:creationId xmlns:p14="http://schemas.microsoft.com/office/powerpoint/2010/main" val="17867460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7E50DDB-4D93-D682-B08D-5EE016D3A99A}"/>
              </a:ext>
            </a:extLst>
          </p:cNvPr>
          <p:cNvSpPr>
            <a:spLocks noGrp="1"/>
          </p:cNvSpPr>
          <p:nvPr>
            <p:ph sz="half" idx="1"/>
          </p:nvPr>
        </p:nvSpPr>
        <p:spPr>
          <a:xfrm>
            <a:off x="116645" y="1634214"/>
            <a:ext cx="5693312" cy="5311067"/>
          </a:xfrm>
          <a:ln>
            <a:solidFill>
              <a:schemeClr val="tx1"/>
            </a:solidFill>
          </a:ln>
        </p:spPr>
        <p:txBody>
          <a:bodyPr>
            <a:noAutofit/>
          </a:bodyPr>
          <a:lstStyle/>
          <a:p>
            <a:pPr algn="l" rtl="0">
              <a:lnSpc>
                <a:spcPct val="107000"/>
              </a:lnSpc>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Step 10: On the basis of all the above, what is our conclusion?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l" rtl="0"/>
            <a:r>
              <a:rPr lang="en-US" sz="1400" dirty="0">
                <a:effectLst/>
                <a:latin typeface="Calibri" panose="020F0502020204030204" pitchFamily="34" charset="0"/>
                <a:ea typeface="Calibri" panose="020F0502020204030204" pitchFamily="34" charset="0"/>
              </a:rPr>
              <a:t>Conclusion</a:t>
            </a:r>
          </a:p>
          <a:p>
            <a:pPr algn="l" rtl="0">
              <a:lnSpc>
                <a:spcPct val="107000"/>
              </a:lnSpc>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What was particular/interesting about our case? Why is it important?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07000"/>
              </a:lnSpc>
              <a:spcAft>
                <a:spcPts val="800"/>
              </a:spcAft>
              <a:buFont typeface="Arial" panose="020B0604020202020204" pitchFamily="34" charset="0"/>
              <a:buChar char="•"/>
              <a:tabLst>
                <a:tab pos="4572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The use of the three methods of bone reconstruction in our case has given excellent results in the construction of a natural bone with minimal complications and costs. Each method is proven in the treatment of bone loss. In our case, the three methods were collected and the result was good. There was no successful use of these methods together in the literature. </a:t>
            </a:r>
          </a:p>
          <a:p>
            <a:pPr marL="342900" lvl="0" indent="-342900" algn="just" rtl="0">
              <a:lnSpc>
                <a:spcPct val="107000"/>
              </a:lnSpc>
              <a:spcAft>
                <a:spcPts val="800"/>
              </a:spcAft>
              <a:buFont typeface="Arial" panose="020B0604020202020204" pitchFamily="34" charset="0"/>
              <a:buChar char="•"/>
              <a:tabLst>
                <a:tab pos="4572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the external tubular device used in this case is available to us frequently , we used it extensively during the war period in Syria and its modification was simple and allowed us to treat many cases of bone loss at the lowest cost compared to other devices </a:t>
            </a:r>
          </a:p>
          <a:p>
            <a:pPr marL="342900" lvl="0" indent="-342900" algn="just" rtl="0">
              <a:lnSpc>
                <a:spcPct val="107000"/>
              </a:lnSpc>
              <a:spcAft>
                <a:spcPts val="800"/>
              </a:spcAft>
              <a:buFont typeface="Arial" panose="020B0604020202020204" pitchFamily="34" charset="0"/>
              <a:buChar char="•"/>
              <a:tabLst>
                <a:tab pos="4572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These three combination techniques have very useful procedures in reconstruction large bone defect in the treatment of different cases in orthopedic and traumatic surgeries. This will be added another useful technique for reconstructions massive bone losing in the lower or upper extremities.       </a:t>
            </a:r>
          </a:p>
          <a:p>
            <a:pPr algn="l" rtl="0"/>
            <a:endParaRPr lang="ar-SY" sz="1400" dirty="0">
              <a:latin typeface="Sakkal Majalla" panose="02000000000000000000" pitchFamily="2" charset="-78"/>
              <a:cs typeface="Sakkal Majalla" panose="02000000000000000000" pitchFamily="2" charset="-78"/>
            </a:endParaRPr>
          </a:p>
        </p:txBody>
      </p:sp>
      <p:sp>
        <p:nvSpPr>
          <p:cNvPr id="4" name="عنصر نائب للمحتوى 3">
            <a:extLst>
              <a:ext uri="{FF2B5EF4-FFF2-40B4-BE49-F238E27FC236}">
                <a16:creationId xmlns:a16="http://schemas.microsoft.com/office/drawing/2014/main" id="{D4F3FAE9-501E-3388-FB1C-CCB38F90734A}"/>
              </a:ext>
            </a:extLst>
          </p:cNvPr>
          <p:cNvSpPr>
            <a:spLocks noGrp="1"/>
          </p:cNvSpPr>
          <p:nvPr>
            <p:ph sz="half" idx="2"/>
          </p:nvPr>
        </p:nvSpPr>
        <p:spPr>
          <a:xfrm>
            <a:off x="6172199" y="1673241"/>
            <a:ext cx="5181600" cy="5032375"/>
          </a:xfrm>
          <a:solidFill>
            <a:schemeClr val="accent2">
              <a:lumMod val="20000"/>
              <a:lumOff val="80000"/>
            </a:schemeClr>
          </a:solidFill>
          <a:ln>
            <a:solidFill>
              <a:schemeClr val="tx1"/>
            </a:solidFill>
          </a:ln>
        </p:spPr>
        <p:txBody>
          <a:bodyPr>
            <a:noAutofit/>
          </a:bodyPr>
          <a:lstStyle/>
          <a:p>
            <a:pPr algn="r" rtl="1">
              <a:lnSpc>
                <a:spcPct val="107000"/>
              </a:lnSpc>
              <a:spcAft>
                <a:spcPts val="800"/>
              </a:spcAft>
            </a:pPr>
            <a:r>
              <a:rPr lang="ar-SA" sz="15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الخطوة </a:t>
            </a:r>
            <a:r>
              <a:rPr lang="en-US" sz="15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10</a:t>
            </a:r>
            <a:r>
              <a:rPr lang="ar-SA" sz="15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ar-SA" sz="15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على أساس كل ما سبق ، ما هو استنتاجنا؟</a:t>
            </a:r>
            <a:endParaRPr lang="en-US" sz="15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500" dirty="0">
                <a:effectLst/>
                <a:latin typeface="Calibri" panose="020F0502020204030204" pitchFamily="34" charset="0"/>
                <a:ea typeface="Calibri" panose="020F0502020204030204" pitchFamily="34" charset="0"/>
                <a:cs typeface="Times New Roman" panose="02020603050405020304" pitchFamily="18" charset="0"/>
              </a:rPr>
              <a:t>استنتاج</a:t>
            </a:r>
            <a:endParaRPr lang="en-US" sz="15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500" dirty="0">
                <a:effectLst/>
                <a:latin typeface="Calibri" panose="020F0502020204030204" pitchFamily="34" charset="0"/>
                <a:ea typeface="Calibri" panose="020F0502020204030204" pitchFamily="34" charset="0"/>
                <a:cs typeface="Times New Roman" panose="02020603050405020304" pitchFamily="18" charset="0"/>
              </a:rPr>
              <a:t>ما الذي كان خاصا </a:t>
            </a:r>
            <a:r>
              <a:rPr lang="ar-SA" sz="1500" dirty="0">
                <a:effectLst/>
                <a:latin typeface="Calibri" panose="020F0502020204030204" pitchFamily="34" charset="0"/>
                <a:ea typeface="Calibri" panose="020F0502020204030204" pitchFamily="34" charset="0"/>
                <a:cs typeface="Calibri" panose="020F0502020204030204" pitchFamily="34" charset="0"/>
              </a:rPr>
              <a:t>/ </a:t>
            </a:r>
            <a:r>
              <a:rPr lang="ar-SA" sz="1500" dirty="0">
                <a:effectLst/>
                <a:latin typeface="Calibri" panose="020F0502020204030204" pitchFamily="34" charset="0"/>
                <a:ea typeface="Calibri" panose="020F0502020204030204" pitchFamily="34" charset="0"/>
                <a:cs typeface="Times New Roman" panose="02020603050405020304" pitchFamily="18" charset="0"/>
              </a:rPr>
              <a:t>الاهتمام بقضيتنا؟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500" dirty="0">
                <a:effectLst/>
                <a:latin typeface="Calibri" panose="020F0502020204030204" pitchFamily="34" charset="0"/>
                <a:ea typeface="Calibri" panose="020F0502020204030204" pitchFamily="34" charset="0"/>
                <a:cs typeface="Times New Roman" panose="02020603050405020304" pitchFamily="18" charset="0"/>
              </a:rPr>
              <a:t>لماذا هو مهم؟</a:t>
            </a:r>
          </a:p>
          <a:p>
            <a:pPr algn="r" rtl="1">
              <a:lnSpc>
                <a:spcPct val="107000"/>
              </a:lnSpc>
              <a:spcAft>
                <a:spcPts val="800"/>
              </a:spcAft>
            </a:pPr>
            <a:r>
              <a:rPr lang="ar-SA" sz="1500" dirty="0">
                <a:effectLst/>
                <a:latin typeface="Calibri" panose="020F0502020204030204" pitchFamily="34" charset="0"/>
                <a:ea typeface="Calibri" panose="020F0502020204030204" pitchFamily="34" charset="0"/>
                <a:cs typeface="Times New Roman" panose="02020603050405020304" pitchFamily="18" charset="0"/>
              </a:rPr>
              <a:t>ان استخدام الطرق الثلاثة في إعادة البناء العظمي في حالتنا أعطت نتائج ممتازة في بناء عظم حيوي طبيعي وباقل الاختلاطات والتكاليف.</a:t>
            </a:r>
            <a:r>
              <a:rPr lang="ar-SA" sz="1500" dirty="0">
                <a:latin typeface="Calibri" panose="020F0502020204030204" pitchFamily="34" charset="0"/>
                <a:ea typeface="Calibri" panose="020F0502020204030204" pitchFamily="34" charset="0"/>
                <a:cs typeface="Times New Roman" panose="02020603050405020304" pitchFamily="18" charset="0"/>
              </a:rPr>
              <a:t> وكل طريقة هي مثبتة في علاج الضياع العظمي .  اما في حالتنا تم جمع الطرق الثلاثة وكانت النتيجة جيدة ولا يوجد في الادب الطبي سابقا أي استخدام ناجح لهذه الطرق مجتمعة.</a:t>
            </a:r>
            <a:endParaRPr lang="ar-SA" sz="1500" dirty="0">
              <a:effectLst/>
              <a:latin typeface="Calibri" panose="020F0502020204030204" pitchFamily="34" charset="0"/>
              <a:ea typeface="Calibri" panose="020F0502020204030204" pitchFamily="34" charset="0"/>
              <a:cs typeface="Times New Roman" panose="02020603050405020304" pitchFamily="18" charset="0"/>
            </a:endParaRPr>
          </a:p>
          <a:p>
            <a:pPr algn="r" rtl="1">
              <a:lnSpc>
                <a:spcPct val="107000"/>
              </a:lnSpc>
              <a:spcAft>
                <a:spcPts val="800"/>
              </a:spcAft>
            </a:pPr>
            <a:r>
              <a:rPr lang="ar-SA" sz="1500" dirty="0">
                <a:effectLst/>
                <a:latin typeface="Calibri" panose="020F0502020204030204" pitchFamily="34" charset="0"/>
                <a:ea typeface="Calibri" panose="020F0502020204030204" pitchFamily="34" charset="0"/>
                <a:cs typeface="Times New Roman" panose="02020603050405020304" pitchFamily="18" charset="0"/>
              </a:rPr>
              <a:t>و ان استخدام الجهاز الانبوبي الخارجي في التزليق العظمي الذي استخدمناه في هذه الحالة هو متوفر لدينا بكثرة ولقد استخدمناه بشكل واسع خلال فترة الحرب بسوريا وكان تعديله بسيطا سمح لنا بمعالجة العديد من حالات الضياع العظمي باقل التكاليف مقارنة بأجهزة التزليق العالمية الأخرى.</a:t>
            </a:r>
          </a:p>
          <a:p>
            <a:pPr algn="r" rtl="1">
              <a:lnSpc>
                <a:spcPct val="107000"/>
              </a:lnSpc>
              <a:spcAft>
                <a:spcPts val="800"/>
              </a:spcAft>
            </a:pPr>
            <a:r>
              <a:rPr lang="ar-SY" sz="1500" dirty="0">
                <a:latin typeface="Calibri" panose="020F0502020204030204" pitchFamily="34" charset="0"/>
                <a:ea typeface="Calibri" panose="020F0502020204030204" pitchFamily="34" charset="0"/>
                <a:cs typeface="Arial" panose="020B0604020202020204" pitchFamily="34" charset="0"/>
              </a:rPr>
              <a:t>ان استخدام هذه الطرق الثلاثة في معالجة التعويض العظمي الكتلي اجراء مفيد سيضيف  طريقة أخرى الى المعالجة عند أطباء الجراحة العظمية و في الرضوض</a:t>
            </a:r>
            <a:endParaRPr lang="en-US" sz="15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عنوان 1">
            <a:extLst>
              <a:ext uri="{FF2B5EF4-FFF2-40B4-BE49-F238E27FC236}">
                <a16:creationId xmlns:a16="http://schemas.microsoft.com/office/drawing/2014/main" id="{E5880374-381C-A5B4-5C02-9AB05A4D49AD}"/>
              </a:ext>
            </a:extLst>
          </p:cNvPr>
          <p:cNvSpPr>
            <a:spLocks noGrp="1"/>
          </p:cNvSpPr>
          <p:nvPr>
            <p:ph type="title"/>
          </p:nvPr>
        </p:nvSpPr>
        <p:spPr>
          <a:xfrm>
            <a:off x="838199" y="71059"/>
            <a:ext cx="10515600" cy="1168253"/>
          </a:xfrm>
          <a:solidFill>
            <a:schemeClr val="accent2">
              <a:lumMod val="20000"/>
              <a:lumOff val="80000"/>
            </a:schemeClr>
          </a:solidFill>
        </p:spPr>
        <p:txBody>
          <a:bodyPr>
            <a:normAutofit fontScale="90000"/>
          </a:bodyPr>
          <a:lstStyle/>
          <a:p>
            <a:pPr marL="457200" algn="l" rtl="0">
              <a:lnSpc>
                <a:spcPct val="107000"/>
              </a:lnSpc>
              <a:spcAft>
                <a:spcPts val="800"/>
              </a:spcAft>
            </a:pPr>
            <a:r>
              <a:rPr lang="en-US" sz="1800" kern="100" dirty="0">
                <a:effectLst/>
                <a:latin typeface="Roboto" panose="02000000000000000000" pitchFamily="2" charset="0"/>
                <a:ea typeface="Calibri" panose="020F0502020204030204" pitchFamily="34" charset="0"/>
                <a:cs typeface="Arial" panose="020B0604020202020204" pitchFamily="34" charset="0"/>
              </a:rPr>
              <a:t>Reconstruction of massive bone loss with </a:t>
            </a:r>
            <a:r>
              <a:rPr lang="en-US" sz="1800" kern="100" dirty="0">
                <a:solidFill>
                  <a:srgbClr val="1D75CD"/>
                </a:solidFill>
                <a:effectLst/>
                <a:latin typeface="Roboto" panose="02000000000000000000" pitchFamily="2" charset="0"/>
                <a:ea typeface="Calibri" panose="020F0502020204030204" pitchFamily="34" charset="0"/>
                <a:cs typeface="Arial" panose="020B0604020202020204" pitchFamily="34" charset="0"/>
              </a:rPr>
              <a:t>the</a:t>
            </a:r>
            <a:r>
              <a:rPr lang="en-US" sz="1800" kern="100" dirty="0">
                <a:effectLst/>
                <a:latin typeface="Roboto" panose="02000000000000000000" pitchFamily="2" charset="0"/>
                <a:ea typeface="Calibri" panose="020F0502020204030204" pitchFamily="34" charset="0"/>
                <a:cs typeface="Arial" panose="020B0604020202020204" pitchFamily="34" charset="0"/>
              </a:rPr>
              <a:t> combination between </a:t>
            </a:r>
            <a:r>
              <a:rPr lang="en-US" sz="1800" kern="100" dirty="0" err="1">
                <a:effectLst/>
                <a:latin typeface="Roboto" panose="02000000000000000000" pitchFamily="2" charset="0"/>
                <a:ea typeface="Calibri" panose="020F0502020204030204" pitchFamily="34" charset="0"/>
                <a:cs typeface="Arial" panose="020B0604020202020204" pitchFamily="34" charset="0"/>
              </a:rPr>
              <a:t>Masquelet</a:t>
            </a:r>
            <a:r>
              <a:rPr lang="en-US" sz="1800" kern="100" dirty="0">
                <a:effectLst/>
                <a:latin typeface="Roboto" panose="02000000000000000000" pitchFamily="2" charset="0"/>
                <a:ea typeface="Calibri" panose="020F0502020204030204" pitchFamily="34" charset="0"/>
                <a:cs typeface="Arial" panose="020B0604020202020204" pitchFamily="34" charset="0"/>
              </a:rPr>
              <a:t> technique</a:t>
            </a:r>
            <a:r>
              <a:rPr lang="en-US" sz="1800" kern="100" dirty="0">
                <a:solidFill>
                  <a:srgbClr val="1D75CD"/>
                </a:solidFill>
                <a:effectLst/>
                <a:latin typeface="Roboto" panose="02000000000000000000" pitchFamily="2" charset="0"/>
                <a:ea typeface="Calibri" panose="020F0502020204030204" pitchFamily="34" charset="0"/>
                <a:cs typeface="Arial" panose="020B0604020202020204" pitchFamily="34" charset="0"/>
              </a:rPr>
              <a:t>, </a:t>
            </a:r>
            <a:r>
              <a:rPr lang="en-US" sz="1800" kern="100" dirty="0">
                <a:effectLst/>
                <a:latin typeface="Roboto" panose="02000000000000000000" pitchFamily="2" charset="0"/>
                <a:ea typeface="Calibri" panose="020F0502020204030204" pitchFamily="34" charset="0"/>
                <a:cs typeface="Arial" panose="020B0604020202020204" pitchFamily="34" charset="0"/>
              </a:rPr>
              <a:t>and distraction osteogenesis method by using a locally modified AO tubular device</a:t>
            </a:r>
            <a:r>
              <a:rPr lang="en-US" sz="1800" kern="100" dirty="0">
                <a:solidFill>
                  <a:srgbClr val="1D75CD"/>
                </a:solidFill>
                <a:effectLst/>
                <a:latin typeface="Roboto" panose="02000000000000000000" pitchFamily="2" charset="0"/>
                <a:ea typeface="Calibri" panose="020F0502020204030204" pitchFamily="34" charset="0"/>
                <a:cs typeface="Arial" panose="020B0604020202020204" pitchFamily="34" charset="0"/>
              </a:rPr>
              <a:t>,</a:t>
            </a:r>
            <a:r>
              <a:rPr lang="en-US" sz="1800" kern="100" dirty="0">
                <a:effectLst/>
                <a:latin typeface="Roboto" panose="02000000000000000000" pitchFamily="2" charset="0"/>
                <a:ea typeface="Calibri" panose="020F0502020204030204" pitchFamily="34" charset="0"/>
                <a:cs typeface="Arial" panose="020B0604020202020204" pitchFamily="34" charset="0"/>
              </a:rPr>
              <a:t> guided with </a:t>
            </a:r>
            <a:r>
              <a:rPr lang="en-US" sz="1800" kern="100" dirty="0">
                <a:solidFill>
                  <a:srgbClr val="1D75CD"/>
                </a:solidFill>
                <a:effectLst/>
                <a:latin typeface="Roboto" panose="02000000000000000000" pitchFamily="2" charset="0"/>
                <a:ea typeface="Calibri" panose="020F0502020204030204" pitchFamily="34" charset="0"/>
                <a:cs typeface="Arial" panose="020B0604020202020204" pitchFamily="34" charset="0"/>
              </a:rPr>
              <a:t>an interlocking nail</a:t>
            </a:r>
            <a:r>
              <a:rPr lang="en-US" sz="1800" kern="100" dirty="0">
                <a:effectLst/>
                <a:latin typeface="Roboto" panose="02000000000000000000" pitchFamily="2" charset="0"/>
                <a:ea typeface="Calibri" panose="020F0502020204030204" pitchFamily="34" charset="0"/>
                <a:cs typeface="Arial" panose="020B0604020202020204" pitchFamily="34" charset="0"/>
              </a:rPr>
              <a:t> for </a:t>
            </a:r>
            <a:r>
              <a:rPr lang="en-US" sz="1800" kern="100" dirty="0">
                <a:solidFill>
                  <a:srgbClr val="1D75CD"/>
                </a:solidFill>
                <a:effectLst/>
                <a:latin typeface="Roboto" panose="02000000000000000000" pitchFamily="2" charset="0"/>
                <a:ea typeface="Calibri" panose="020F0502020204030204" pitchFamily="34" charset="0"/>
                <a:cs typeface="Arial" panose="020B0604020202020204" pitchFamily="34" charset="0"/>
              </a:rPr>
              <a:t>reconstructing</a:t>
            </a:r>
            <a:r>
              <a:rPr lang="en-US" sz="1800" kern="100" dirty="0">
                <a:effectLst/>
                <a:latin typeface="Roboto" panose="02000000000000000000" pitchFamily="2" charset="0"/>
                <a:ea typeface="Calibri" panose="020F0502020204030204" pitchFamily="34" charset="0"/>
                <a:cs typeface="Arial" panose="020B0604020202020204" pitchFamily="34" charset="0"/>
              </a:rPr>
              <a:t> bone loss about 20 cm due to </a:t>
            </a:r>
            <a:r>
              <a:rPr lang="en-US" sz="1800" kern="100" dirty="0">
                <a:solidFill>
                  <a:srgbClr val="1D75CD"/>
                </a:solidFill>
                <a:effectLst/>
                <a:latin typeface="Roboto" panose="02000000000000000000" pitchFamily="2" charset="0"/>
                <a:ea typeface="Calibri" panose="020F0502020204030204" pitchFamily="34" charset="0"/>
                <a:cs typeface="Arial" panose="020B0604020202020204" pitchFamily="34" charset="0"/>
              </a:rPr>
              <a:t>a malignant bone tumor</a:t>
            </a:r>
            <a:r>
              <a:rPr lang="en-US" sz="1800" kern="100" dirty="0">
                <a:effectLst/>
                <a:latin typeface="Roboto" panose="02000000000000000000" pitchFamily="2" charset="0"/>
                <a:ea typeface="Calibri" panose="020F0502020204030204" pitchFamily="34" charset="0"/>
                <a:cs typeface="Arial" panose="020B0604020202020204" pitchFamily="34" charset="0"/>
              </a:rPr>
              <a:t> in the femur (case report</a:t>
            </a:r>
            <a:r>
              <a:rPr lang="en-US" sz="1800" kern="100" dirty="0">
                <a:solidFill>
                  <a:srgbClr val="1D75CD"/>
                </a:solidFill>
                <a:effectLst/>
                <a:latin typeface="Roboto" panose="02000000000000000000" pitchFamily="2" charset="0"/>
                <a:ea typeface="Calibri" panose="020F0502020204030204" pitchFamily="34" charset="0"/>
                <a:cs typeface="Arial" panose="020B0604020202020204" pitchFamily="34"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ربع نص 5">
            <a:extLst>
              <a:ext uri="{FF2B5EF4-FFF2-40B4-BE49-F238E27FC236}">
                <a16:creationId xmlns:a16="http://schemas.microsoft.com/office/drawing/2014/main" id="{55506463-B148-9A8A-6801-A2C772B02C64}"/>
              </a:ext>
            </a:extLst>
          </p:cNvPr>
          <p:cNvSpPr txBox="1"/>
          <p:nvPr/>
        </p:nvSpPr>
        <p:spPr>
          <a:xfrm>
            <a:off x="6625882" y="1239312"/>
            <a:ext cx="4727917" cy="374077"/>
          </a:xfrm>
          <a:prstGeom prst="rect">
            <a:avLst/>
          </a:prstGeom>
          <a:noFill/>
        </p:spPr>
        <p:txBody>
          <a:bodyPr wrap="square">
            <a:spAutoFit/>
          </a:bodyPr>
          <a:lstStyle/>
          <a:p>
            <a:pPr algn="r" rtl="1">
              <a:lnSpc>
                <a:spcPct val="107000"/>
              </a:lnSpc>
              <a:spcAft>
                <a:spcPts val="800"/>
              </a:spcAft>
            </a:pPr>
            <a:r>
              <a:rPr lang="ar-SA"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الخطوة </a:t>
            </a:r>
            <a:r>
              <a:rPr lang="en-US"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10</a:t>
            </a:r>
            <a:r>
              <a:rPr lang="ar-SA"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ar-SA"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على أساس كل ما سبق ، ما هو استنتاجنا؟</a:t>
            </a:r>
            <a:endParaRPr lang="en-US" sz="1800" b="1"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p:txBody>
      </p:sp>
      <p:sp>
        <p:nvSpPr>
          <p:cNvPr id="2" name="عنصر نائب للتذييل 1">
            <a:extLst>
              <a:ext uri="{FF2B5EF4-FFF2-40B4-BE49-F238E27FC236}">
                <a16:creationId xmlns:a16="http://schemas.microsoft.com/office/drawing/2014/main" id="{D151CDDA-5285-7991-BA7A-28F994B4815B}"/>
              </a:ext>
            </a:extLst>
          </p:cNvPr>
          <p:cNvSpPr>
            <a:spLocks noGrp="1"/>
          </p:cNvSpPr>
          <p:nvPr>
            <p:ph type="ftr" sz="quarter" idx="11"/>
          </p:nvPr>
        </p:nvSpPr>
        <p:spPr/>
        <p:txBody>
          <a:bodyPr/>
          <a:lstStyle/>
          <a:p>
            <a:r>
              <a:rPr lang="ar-SY"/>
              <a:t>الدكتور عماد الحريري-تقرير حالة</a:t>
            </a:r>
          </a:p>
        </p:txBody>
      </p:sp>
      <p:sp>
        <p:nvSpPr>
          <p:cNvPr id="7" name="عنصر نائب لرقم الشريحة 6">
            <a:extLst>
              <a:ext uri="{FF2B5EF4-FFF2-40B4-BE49-F238E27FC236}">
                <a16:creationId xmlns:a16="http://schemas.microsoft.com/office/drawing/2014/main" id="{DCFCC0AD-9AFF-EEC0-4D36-ECA132BBE419}"/>
              </a:ext>
            </a:extLst>
          </p:cNvPr>
          <p:cNvSpPr>
            <a:spLocks noGrp="1"/>
          </p:cNvSpPr>
          <p:nvPr>
            <p:ph type="sldNum" sz="quarter" idx="12"/>
          </p:nvPr>
        </p:nvSpPr>
        <p:spPr/>
        <p:txBody>
          <a:bodyPr/>
          <a:lstStyle/>
          <a:p>
            <a:fld id="{5634E967-E299-497B-9872-BC495F7C57D9}" type="slidenum">
              <a:rPr lang="ar-SY" smtClean="0"/>
              <a:t>48</a:t>
            </a:fld>
            <a:endParaRPr lang="ar-SY"/>
          </a:p>
        </p:txBody>
      </p:sp>
    </p:spTree>
    <p:extLst>
      <p:ext uri="{BB962C8B-B14F-4D97-AF65-F5344CB8AC3E}">
        <p14:creationId xmlns:p14="http://schemas.microsoft.com/office/powerpoint/2010/main" val="343762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7E50DDB-4D93-D682-B08D-5EE016D3A99A}"/>
              </a:ext>
            </a:extLst>
          </p:cNvPr>
          <p:cNvSpPr>
            <a:spLocks noGrp="1"/>
          </p:cNvSpPr>
          <p:nvPr>
            <p:ph sz="half" idx="1"/>
          </p:nvPr>
        </p:nvSpPr>
        <p:spPr>
          <a:xfrm>
            <a:off x="914400" y="1794930"/>
            <a:ext cx="5181600" cy="4351338"/>
          </a:xfrm>
          <a:ln>
            <a:solidFill>
              <a:schemeClr val="tx1"/>
            </a:solidFill>
          </a:ln>
        </p:spPr>
        <p:txBody>
          <a:bodyPr>
            <a:noAutofit/>
          </a:bodyPr>
          <a:lstStyle/>
          <a:p>
            <a:pPr marL="0" indent="0" algn="l" rtl="0">
              <a:lnSpc>
                <a:spcPct val="107000"/>
              </a:lnSpc>
              <a:spcAft>
                <a:spcPts val="800"/>
              </a:spcAft>
              <a:buNone/>
            </a:pPr>
            <a:r>
              <a:rPr lang="en-US" sz="2200" kern="1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Background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2200" kern="1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Discussion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endParaRPr lang="en-US" sz="2200" kern="100" dirty="0">
              <a:effectLst/>
              <a:latin typeface="Calibri" panose="020F0502020204030204" pitchFamily="34" charset="0"/>
              <a:ea typeface="Calibri" panose="020F0502020204030204" pitchFamily="34" charset="0"/>
              <a:cs typeface="Arial" panose="020B0604020202020204" pitchFamily="34" charset="0"/>
            </a:endParaRPr>
          </a:p>
          <a:p>
            <a:pPr algn="l" rtl="0"/>
            <a:r>
              <a:rPr lang="en-US" sz="2200" b="1" u="sng" dirty="0">
                <a:effectLst/>
                <a:latin typeface="Sakkal Majalla" panose="02000000000000000000" pitchFamily="2" charset="-78"/>
                <a:ea typeface="Calibri" panose="020F0502020204030204" pitchFamily="34" charset="0"/>
                <a:cs typeface="Sakkal Majalla" panose="02000000000000000000" pitchFamily="2" charset="-78"/>
              </a:rPr>
              <a:t>
</a:t>
            </a:r>
          </a:p>
          <a:p>
            <a:pPr algn="l" rtl="0"/>
            <a:endParaRPr lang="ar-SY" sz="2200" dirty="0">
              <a:latin typeface="Sakkal Majalla" panose="02000000000000000000" pitchFamily="2" charset="-78"/>
              <a:cs typeface="Sakkal Majalla" panose="02000000000000000000" pitchFamily="2" charset="-78"/>
            </a:endParaRPr>
          </a:p>
        </p:txBody>
      </p:sp>
      <p:sp>
        <p:nvSpPr>
          <p:cNvPr id="4" name="عنصر نائب للمحتوى 3">
            <a:extLst>
              <a:ext uri="{FF2B5EF4-FFF2-40B4-BE49-F238E27FC236}">
                <a16:creationId xmlns:a16="http://schemas.microsoft.com/office/drawing/2014/main" id="{D4F3FAE9-501E-3388-FB1C-CCB38F90734A}"/>
              </a:ext>
            </a:extLst>
          </p:cNvPr>
          <p:cNvSpPr>
            <a:spLocks noGrp="1"/>
          </p:cNvSpPr>
          <p:nvPr>
            <p:ph sz="half" idx="2"/>
          </p:nvPr>
        </p:nvSpPr>
        <p:spPr>
          <a:xfrm>
            <a:off x="6316980" y="1794930"/>
            <a:ext cx="5181600" cy="4351338"/>
          </a:xfrm>
          <a:ln>
            <a:solidFill>
              <a:schemeClr val="tx1"/>
            </a:solidFill>
          </a:ln>
        </p:spPr>
        <p:txBody>
          <a:bodyPr>
            <a:normAutofit/>
          </a:bodyPr>
          <a:lstStyle/>
          <a:p>
            <a:pPr algn="r" rtl="1">
              <a:lnSpc>
                <a:spcPct val="107000"/>
              </a:lnSpc>
              <a:spcAft>
                <a:spcPts val="800"/>
              </a:spcAft>
            </a:pPr>
            <a:r>
              <a:rPr lang="ar-SY" sz="1800" dirty="0">
                <a:effectLst/>
                <a:latin typeface="Calibri" panose="020F0502020204030204" pitchFamily="34" charset="0"/>
                <a:ea typeface="Calibri" panose="020F0502020204030204" pitchFamily="34" charset="0"/>
                <a:cs typeface="Arial" panose="020B0604020202020204" pitchFamily="34" charset="0"/>
              </a:rPr>
              <a:t>خلفية</a:t>
            </a:r>
          </a:p>
          <a:p>
            <a:pPr algn="r" rtl="1">
              <a:lnSpc>
                <a:spcPct val="107000"/>
              </a:lnSpc>
              <a:spcAft>
                <a:spcPts val="800"/>
              </a:spcAft>
            </a:pPr>
            <a:endParaRPr lang="ar-SY" sz="18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ar-SY"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ar-SY" sz="1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SA" sz="1800" dirty="0">
                <a:effectLst/>
                <a:latin typeface="Calibri" panose="020F0502020204030204" pitchFamily="34" charset="0"/>
                <a:ea typeface="Calibri" panose="020F0502020204030204" pitchFamily="34" charset="0"/>
                <a:cs typeface="Times New Roman" panose="02020603050405020304" pitchFamily="18" charset="0"/>
              </a:rPr>
              <a:t>مناقشة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عنوان 1">
            <a:extLst>
              <a:ext uri="{FF2B5EF4-FFF2-40B4-BE49-F238E27FC236}">
                <a16:creationId xmlns:a16="http://schemas.microsoft.com/office/drawing/2014/main" id="{E5880374-381C-A5B4-5C02-9AB05A4D49AD}"/>
              </a:ext>
            </a:extLst>
          </p:cNvPr>
          <p:cNvSpPr>
            <a:spLocks noGrp="1"/>
          </p:cNvSpPr>
          <p:nvPr>
            <p:ph type="title"/>
          </p:nvPr>
        </p:nvSpPr>
        <p:spPr>
          <a:xfrm>
            <a:off x="838200" y="365125"/>
            <a:ext cx="10515600" cy="1168253"/>
          </a:xfrm>
        </p:spPr>
        <p:txBody>
          <a:bodyPr>
            <a:normAutofit/>
          </a:bodyPr>
          <a:lstStyle/>
          <a:p>
            <a:pPr algn="ctr"/>
            <a:r>
              <a:rPr lang="ar-SA" sz="2800" kern="100" dirty="0">
                <a:latin typeface="Sakkal Majalla" panose="02000000000000000000" pitchFamily="2" charset="-78"/>
                <a:ea typeface="Calibri" panose="020F0502020204030204" pitchFamily="34" charset="0"/>
                <a:cs typeface="Sakkal Majalla" panose="02000000000000000000" pitchFamily="2" charset="-78"/>
              </a:rPr>
              <a:t>الجزء الأول </a:t>
            </a:r>
            <a:br>
              <a:rPr lang="ar-SA" sz="2800" kern="100" dirty="0">
                <a:latin typeface="Sakkal Majalla" panose="02000000000000000000" pitchFamily="2" charset="-78"/>
                <a:ea typeface="Calibri" panose="020F0502020204030204" pitchFamily="34" charset="0"/>
                <a:cs typeface="Sakkal Majalla" panose="02000000000000000000" pitchFamily="2" charset="-78"/>
              </a:rPr>
            </a:br>
            <a:r>
              <a:rPr lang="ar-SA" sz="2800" kern="100" dirty="0">
                <a:latin typeface="Sakkal Majalla" panose="02000000000000000000" pitchFamily="2" charset="-78"/>
                <a:ea typeface="Calibri" panose="020F0502020204030204" pitchFamily="34" charset="0"/>
                <a:cs typeface="Sakkal Majalla" panose="02000000000000000000" pitchFamily="2" charset="-78"/>
              </a:rPr>
              <a:t>كيفية كتابة مسودتك الأولى</a:t>
            </a:r>
            <a:endParaRPr lang="ar-SY" sz="2800" dirty="0">
              <a:latin typeface="Sakkal Majalla" panose="02000000000000000000" pitchFamily="2" charset="-78"/>
              <a:cs typeface="Sakkal Majalla" panose="02000000000000000000" pitchFamily="2" charset="-78"/>
            </a:endParaRPr>
          </a:p>
        </p:txBody>
      </p:sp>
      <p:sp>
        <p:nvSpPr>
          <p:cNvPr id="9" name="عنوان 1">
            <a:extLst>
              <a:ext uri="{FF2B5EF4-FFF2-40B4-BE49-F238E27FC236}">
                <a16:creationId xmlns:a16="http://schemas.microsoft.com/office/drawing/2014/main" id="{9C7CFF02-EDBB-E5DD-3FEE-A6D0E8FEB505}"/>
              </a:ext>
            </a:extLst>
          </p:cNvPr>
          <p:cNvSpPr txBox="1">
            <a:spLocks/>
          </p:cNvSpPr>
          <p:nvPr/>
        </p:nvSpPr>
        <p:spPr>
          <a:xfrm>
            <a:off x="761999" y="103573"/>
            <a:ext cx="10515600" cy="1168253"/>
          </a:xfrm>
          <a:prstGeom prst="rect">
            <a:avLst/>
          </a:prstGeom>
          <a:solidFill>
            <a:schemeClr val="accent2">
              <a:lumMod val="20000"/>
              <a:lumOff val="80000"/>
            </a:schemeClr>
          </a:solidFill>
        </p:spPr>
        <p:txBody>
          <a:bodyPr vert="horz" lIns="91440" tIns="45720" rIns="91440" bIns="45720" rtlCol="1" anchor="ctr">
            <a:normAutofit fontScale="97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457200" algn="l" rtl="0">
              <a:lnSpc>
                <a:spcPct val="107000"/>
              </a:lnSpc>
              <a:spcAft>
                <a:spcPts val="800"/>
              </a:spcAft>
            </a:pPr>
            <a:r>
              <a:rPr lang="en-US" sz="1800" kern="100" dirty="0">
                <a:latin typeface="Roboto" panose="02000000000000000000" pitchFamily="2" charset="0"/>
                <a:ea typeface="Calibri" panose="020F0502020204030204" pitchFamily="34" charset="0"/>
                <a:cs typeface="Arial" panose="020B0604020202020204" pitchFamily="34" charset="0"/>
              </a:rPr>
              <a:t>Reconstruction of massive bone loss with </a:t>
            </a:r>
            <a:r>
              <a:rPr lang="en-US" sz="1800" kern="100" dirty="0">
                <a:solidFill>
                  <a:srgbClr val="1D75CD"/>
                </a:solidFill>
                <a:latin typeface="Roboto" panose="02000000000000000000" pitchFamily="2" charset="0"/>
                <a:ea typeface="Calibri" panose="020F0502020204030204" pitchFamily="34" charset="0"/>
                <a:cs typeface="Arial" panose="020B0604020202020204" pitchFamily="34" charset="0"/>
              </a:rPr>
              <a:t>the</a:t>
            </a:r>
            <a:r>
              <a:rPr lang="en-US" sz="1800" kern="100" dirty="0">
                <a:latin typeface="Roboto" panose="02000000000000000000" pitchFamily="2" charset="0"/>
                <a:ea typeface="Calibri" panose="020F0502020204030204" pitchFamily="34" charset="0"/>
                <a:cs typeface="Arial" panose="020B0604020202020204" pitchFamily="34" charset="0"/>
              </a:rPr>
              <a:t> combination between </a:t>
            </a:r>
            <a:r>
              <a:rPr lang="en-US" sz="1800" kern="100" dirty="0" err="1">
                <a:latin typeface="Roboto" panose="02000000000000000000" pitchFamily="2" charset="0"/>
                <a:ea typeface="Calibri" panose="020F0502020204030204" pitchFamily="34" charset="0"/>
                <a:cs typeface="Arial" panose="020B0604020202020204" pitchFamily="34" charset="0"/>
              </a:rPr>
              <a:t>Masquelet</a:t>
            </a:r>
            <a:r>
              <a:rPr lang="en-US" sz="1800" kern="100" dirty="0">
                <a:latin typeface="Roboto" panose="02000000000000000000" pitchFamily="2" charset="0"/>
                <a:ea typeface="Calibri" panose="020F0502020204030204" pitchFamily="34" charset="0"/>
                <a:cs typeface="Arial" panose="020B0604020202020204" pitchFamily="34" charset="0"/>
              </a:rPr>
              <a:t> technique</a:t>
            </a:r>
            <a:r>
              <a:rPr lang="en-US" sz="1800" kern="100" dirty="0">
                <a:solidFill>
                  <a:srgbClr val="1D75CD"/>
                </a:solidFill>
                <a:latin typeface="Roboto" panose="02000000000000000000" pitchFamily="2" charset="0"/>
                <a:ea typeface="Calibri" panose="020F0502020204030204" pitchFamily="34" charset="0"/>
                <a:cs typeface="Arial" panose="020B0604020202020204" pitchFamily="34" charset="0"/>
              </a:rPr>
              <a:t>, </a:t>
            </a:r>
            <a:r>
              <a:rPr lang="en-US" sz="1800" kern="100" dirty="0">
                <a:latin typeface="Roboto" panose="02000000000000000000" pitchFamily="2" charset="0"/>
                <a:ea typeface="Calibri" panose="020F0502020204030204" pitchFamily="34" charset="0"/>
                <a:cs typeface="Arial" panose="020B0604020202020204" pitchFamily="34" charset="0"/>
              </a:rPr>
              <a:t>and distraction osteogenesis method by using a locally modified AO tubular device</a:t>
            </a:r>
            <a:r>
              <a:rPr lang="en-US" sz="1800" kern="100" dirty="0">
                <a:solidFill>
                  <a:srgbClr val="1D75CD"/>
                </a:solidFill>
                <a:latin typeface="Roboto" panose="02000000000000000000" pitchFamily="2" charset="0"/>
                <a:ea typeface="Calibri" panose="020F0502020204030204" pitchFamily="34" charset="0"/>
                <a:cs typeface="Arial" panose="020B0604020202020204" pitchFamily="34" charset="0"/>
              </a:rPr>
              <a:t>,</a:t>
            </a:r>
            <a:r>
              <a:rPr lang="en-US" sz="1800" kern="100" dirty="0">
                <a:latin typeface="Roboto" panose="02000000000000000000" pitchFamily="2" charset="0"/>
                <a:ea typeface="Calibri" panose="020F0502020204030204" pitchFamily="34" charset="0"/>
                <a:cs typeface="Arial" panose="020B0604020202020204" pitchFamily="34" charset="0"/>
              </a:rPr>
              <a:t> guided with </a:t>
            </a:r>
            <a:r>
              <a:rPr lang="en-US" sz="1800" kern="100" dirty="0">
                <a:solidFill>
                  <a:srgbClr val="1D75CD"/>
                </a:solidFill>
                <a:latin typeface="Roboto" panose="02000000000000000000" pitchFamily="2" charset="0"/>
                <a:ea typeface="Calibri" panose="020F0502020204030204" pitchFamily="34" charset="0"/>
                <a:cs typeface="Arial" panose="020B0604020202020204" pitchFamily="34" charset="0"/>
              </a:rPr>
              <a:t>an interlocking nail</a:t>
            </a:r>
            <a:r>
              <a:rPr lang="en-US" sz="1800" kern="100" dirty="0">
                <a:latin typeface="Roboto" panose="02000000000000000000" pitchFamily="2" charset="0"/>
                <a:ea typeface="Calibri" panose="020F0502020204030204" pitchFamily="34" charset="0"/>
                <a:cs typeface="Arial" panose="020B0604020202020204" pitchFamily="34" charset="0"/>
              </a:rPr>
              <a:t> for </a:t>
            </a:r>
            <a:r>
              <a:rPr lang="en-US" sz="1800" kern="100" dirty="0">
                <a:solidFill>
                  <a:srgbClr val="1D75CD"/>
                </a:solidFill>
                <a:latin typeface="Roboto" panose="02000000000000000000" pitchFamily="2" charset="0"/>
                <a:ea typeface="Calibri" panose="020F0502020204030204" pitchFamily="34" charset="0"/>
                <a:cs typeface="Arial" panose="020B0604020202020204" pitchFamily="34" charset="0"/>
              </a:rPr>
              <a:t>reconstructing</a:t>
            </a:r>
            <a:r>
              <a:rPr lang="en-US" sz="1800" kern="100" dirty="0">
                <a:latin typeface="Roboto" panose="02000000000000000000" pitchFamily="2" charset="0"/>
                <a:ea typeface="Calibri" panose="020F0502020204030204" pitchFamily="34" charset="0"/>
                <a:cs typeface="Arial" panose="020B0604020202020204" pitchFamily="34" charset="0"/>
              </a:rPr>
              <a:t> bone loss about 20 cm due to </a:t>
            </a:r>
            <a:r>
              <a:rPr lang="en-US" sz="1800" kern="100" dirty="0">
                <a:solidFill>
                  <a:srgbClr val="1D75CD"/>
                </a:solidFill>
                <a:latin typeface="Roboto" panose="02000000000000000000" pitchFamily="2" charset="0"/>
                <a:ea typeface="Calibri" panose="020F0502020204030204" pitchFamily="34" charset="0"/>
                <a:cs typeface="Arial" panose="020B0604020202020204" pitchFamily="34" charset="0"/>
              </a:rPr>
              <a:t>a malignant bone tumor</a:t>
            </a:r>
            <a:r>
              <a:rPr lang="en-US" sz="1800" kern="100" dirty="0">
                <a:latin typeface="Roboto" panose="02000000000000000000" pitchFamily="2" charset="0"/>
                <a:ea typeface="Calibri" panose="020F0502020204030204" pitchFamily="34" charset="0"/>
                <a:cs typeface="Arial" panose="020B0604020202020204" pitchFamily="34" charset="0"/>
              </a:rPr>
              <a:t> in the femur (case report</a:t>
            </a:r>
            <a:r>
              <a:rPr lang="en-US" sz="1800" kern="100" dirty="0">
                <a:solidFill>
                  <a:srgbClr val="1D75CD"/>
                </a:solidFill>
                <a:latin typeface="Roboto" panose="02000000000000000000" pitchFamily="2" charset="0"/>
                <a:ea typeface="Calibri" panose="020F0502020204030204" pitchFamily="34" charset="0"/>
                <a:cs typeface="Arial" panose="020B0604020202020204" pitchFamily="34" charset="0"/>
              </a:rPr>
              <a:t>)</a:t>
            </a:r>
            <a:endParaRPr lang="en-US" sz="1800" kern="100" dirty="0">
              <a:latin typeface="Calibri" panose="020F0502020204030204" pitchFamily="34" charset="0"/>
              <a:ea typeface="Calibri" panose="020F0502020204030204" pitchFamily="34" charset="0"/>
              <a:cs typeface="Arial" panose="020B0604020202020204" pitchFamily="34" charset="0"/>
            </a:endParaRPr>
          </a:p>
        </p:txBody>
      </p:sp>
      <p:sp>
        <p:nvSpPr>
          <p:cNvPr id="10" name="مربع نص 9">
            <a:extLst>
              <a:ext uri="{FF2B5EF4-FFF2-40B4-BE49-F238E27FC236}">
                <a16:creationId xmlns:a16="http://schemas.microsoft.com/office/drawing/2014/main" id="{81D91919-948C-A4A5-206F-4284C59A00EC}"/>
              </a:ext>
            </a:extLst>
          </p:cNvPr>
          <p:cNvSpPr txBox="1"/>
          <p:nvPr/>
        </p:nvSpPr>
        <p:spPr>
          <a:xfrm>
            <a:off x="761999" y="1010274"/>
            <a:ext cx="10515600" cy="388696"/>
          </a:xfrm>
          <a:prstGeom prst="rect">
            <a:avLst/>
          </a:prstGeom>
          <a:noFill/>
        </p:spPr>
        <p:txBody>
          <a:bodyPr wrap="square">
            <a:spAutoFit/>
          </a:bodyPr>
          <a:lstStyle/>
          <a:p>
            <a:pPr marL="0" indent="0" algn="r" rtl="1">
              <a:lnSpc>
                <a:spcPct val="107000"/>
              </a:lnSpc>
              <a:spcAft>
                <a:spcPts val="800"/>
              </a:spcAft>
              <a:buNone/>
            </a:pPr>
            <a:r>
              <a:rPr lang="ar-SY" sz="1800" b="1" kern="100" dirty="0">
                <a:solidFill>
                  <a:srgbClr val="000000"/>
                </a:solidFill>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الخطوة (9): هل قمت بالبحث </a:t>
            </a:r>
            <a:r>
              <a:rPr lang="ar-SY" sz="1800" b="1" kern="100" dirty="0" err="1">
                <a:solidFill>
                  <a:srgbClr val="000000"/>
                </a:solidFill>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بالادب</a:t>
            </a:r>
            <a:r>
              <a:rPr lang="ar-SY" sz="1800" b="1" kern="100" dirty="0">
                <a:solidFill>
                  <a:srgbClr val="000000"/>
                </a:solidFill>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 الطبي؟</a:t>
            </a:r>
          </a:p>
        </p:txBody>
      </p:sp>
      <p:sp>
        <p:nvSpPr>
          <p:cNvPr id="2" name="عنصر نائب للتذييل 1">
            <a:extLst>
              <a:ext uri="{FF2B5EF4-FFF2-40B4-BE49-F238E27FC236}">
                <a16:creationId xmlns:a16="http://schemas.microsoft.com/office/drawing/2014/main" id="{D6151597-DBEE-5627-4C76-CA5770DA32D0}"/>
              </a:ext>
            </a:extLst>
          </p:cNvPr>
          <p:cNvSpPr>
            <a:spLocks noGrp="1"/>
          </p:cNvSpPr>
          <p:nvPr>
            <p:ph type="ftr" sz="quarter" idx="11"/>
          </p:nvPr>
        </p:nvSpPr>
        <p:spPr/>
        <p:txBody>
          <a:bodyPr/>
          <a:lstStyle/>
          <a:p>
            <a:r>
              <a:rPr lang="ar-SY"/>
              <a:t>الدكتور عماد الحريري-تقرير حالة</a:t>
            </a:r>
          </a:p>
        </p:txBody>
      </p:sp>
      <p:sp>
        <p:nvSpPr>
          <p:cNvPr id="6" name="عنصر نائب لرقم الشريحة 5">
            <a:extLst>
              <a:ext uri="{FF2B5EF4-FFF2-40B4-BE49-F238E27FC236}">
                <a16:creationId xmlns:a16="http://schemas.microsoft.com/office/drawing/2014/main" id="{F078C7A4-2C71-0B79-A20D-D2AFCA9D35BF}"/>
              </a:ext>
            </a:extLst>
          </p:cNvPr>
          <p:cNvSpPr>
            <a:spLocks noGrp="1"/>
          </p:cNvSpPr>
          <p:nvPr>
            <p:ph type="sldNum" sz="quarter" idx="12"/>
          </p:nvPr>
        </p:nvSpPr>
        <p:spPr/>
        <p:txBody>
          <a:bodyPr/>
          <a:lstStyle/>
          <a:p>
            <a:fld id="{5634E967-E299-497B-9872-BC495F7C57D9}" type="slidenum">
              <a:rPr lang="ar-SY" smtClean="0"/>
              <a:t>49</a:t>
            </a:fld>
            <a:endParaRPr lang="ar-SY"/>
          </a:p>
        </p:txBody>
      </p:sp>
    </p:spTree>
    <p:extLst>
      <p:ext uri="{BB962C8B-B14F-4D97-AF65-F5344CB8AC3E}">
        <p14:creationId xmlns:p14="http://schemas.microsoft.com/office/powerpoint/2010/main" val="2322829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9F73712-6F01-D07C-EE43-E1C56CA12EED}"/>
              </a:ext>
            </a:extLst>
          </p:cNvPr>
          <p:cNvSpPr>
            <a:spLocks noGrp="1"/>
          </p:cNvSpPr>
          <p:nvPr>
            <p:ph type="title"/>
          </p:nvPr>
        </p:nvSpPr>
        <p:spPr>
          <a:solidFill>
            <a:srgbClr val="00B0F0"/>
          </a:solidFill>
        </p:spPr>
        <p:txBody>
          <a:bodyPr>
            <a:normAutofit/>
          </a:bodyPr>
          <a:lstStyle/>
          <a:p>
            <a:pPr algn="ctr"/>
            <a:r>
              <a:rPr lang="ar-SA" sz="3600" kern="100" dirty="0">
                <a:latin typeface="Sakkal Majalla" panose="02000000000000000000" pitchFamily="2" charset="-78"/>
                <a:ea typeface="Calibri" panose="020F0502020204030204" pitchFamily="34" charset="0"/>
                <a:cs typeface="Sakkal Majalla" panose="02000000000000000000" pitchFamily="2" charset="-78"/>
              </a:rPr>
              <a:t>الجزء الأول </a:t>
            </a:r>
            <a:br>
              <a:rPr lang="ar-SA" sz="3600" kern="100" dirty="0">
                <a:latin typeface="Sakkal Majalla" panose="02000000000000000000" pitchFamily="2" charset="-78"/>
                <a:ea typeface="Calibri" panose="020F0502020204030204" pitchFamily="34" charset="0"/>
                <a:cs typeface="Sakkal Majalla" panose="02000000000000000000" pitchFamily="2" charset="-78"/>
              </a:rPr>
            </a:br>
            <a:r>
              <a:rPr lang="ar-SA" sz="3600" kern="100" dirty="0">
                <a:latin typeface="Sakkal Majalla" panose="02000000000000000000" pitchFamily="2" charset="-78"/>
                <a:ea typeface="Calibri" panose="020F0502020204030204" pitchFamily="34" charset="0"/>
                <a:cs typeface="Sakkal Majalla" panose="02000000000000000000" pitchFamily="2" charset="-78"/>
              </a:rPr>
              <a:t>كيفية كتابة مسودتك الأولى</a:t>
            </a:r>
            <a:endParaRPr lang="ar-SY" sz="3600" dirty="0">
              <a:latin typeface="Sakkal Majalla" panose="02000000000000000000" pitchFamily="2" charset="-78"/>
              <a:cs typeface="Sakkal Majalla" panose="02000000000000000000" pitchFamily="2" charset="-78"/>
            </a:endParaRPr>
          </a:p>
        </p:txBody>
      </p:sp>
      <p:sp>
        <p:nvSpPr>
          <p:cNvPr id="3" name="عنصر نائب للمحتوى 2">
            <a:extLst>
              <a:ext uri="{FF2B5EF4-FFF2-40B4-BE49-F238E27FC236}">
                <a16:creationId xmlns:a16="http://schemas.microsoft.com/office/drawing/2014/main" id="{35DC72A9-76FB-BBDD-9C25-F242962E693C}"/>
              </a:ext>
            </a:extLst>
          </p:cNvPr>
          <p:cNvSpPr>
            <a:spLocks noGrp="1"/>
          </p:cNvSpPr>
          <p:nvPr>
            <p:ph sz="half" idx="1"/>
          </p:nvPr>
        </p:nvSpPr>
        <p:spPr>
          <a:ln>
            <a:solidFill>
              <a:schemeClr val="tx1"/>
            </a:solidFill>
          </a:ln>
        </p:spPr>
        <p:txBody>
          <a:bodyPr>
            <a:normAutofit/>
          </a:bodyPr>
          <a:lstStyle/>
          <a:p>
            <a:pPr algn="l" rtl="0">
              <a:lnSpc>
                <a:spcPct val="107000"/>
              </a:lnSpc>
              <a:spcAft>
                <a:spcPts val="800"/>
              </a:spcAft>
            </a:pPr>
            <a:r>
              <a:rPr lang="en-US" sz="2400" kern="100" dirty="0">
                <a:effectLst/>
                <a:latin typeface="Sakkal Majalla" panose="02000000000000000000" pitchFamily="2" charset="-78"/>
                <a:ea typeface="Calibri" panose="020F0502020204030204" pitchFamily="34" charset="0"/>
                <a:cs typeface="Sakkal Majalla" panose="02000000000000000000" pitchFamily="2" charset="-78"/>
              </a:rPr>
              <a:t>Step 2: what do we know about the patient</a:t>
            </a:r>
          </a:p>
          <a:p>
            <a:pPr algn="l" rtl="0">
              <a:lnSpc>
                <a:spcPct val="107000"/>
              </a:lnSpc>
              <a:spcAft>
                <a:spcPts val="800"/>
              </a:spcAft>
            </a:pPr>
            <a:r>
              <a:rPr lang="en-US" sz="2400" kern="100" dirty="0">
                <a:effectLst/>
                <a:latin typeface="Sakkal Majalla" panose="02000000000000000000" pitchFamily="2" charset="-78"/>
                <a:ea typeface="Calibri" panose="020F0502020204030204" pitchFamily="34" charset="0"/>
                <a:cs typeface="Sakkal Majalla" panose="02000000000000000000" pitchFamily="2" charset="-78"/>
              </a:rPr>
              <a:t>What are the patient’s demographic characteristics? What is his/her past history? What were his/her</a:t>
            </a:r>
          </a:p>
          <a:p>
            <a:pPr algn="l" rtl="0">
              <a:lnSpc>
                <a:spcPct val="107000"/>
              </a:lnSpc>
              <a:spcAft>
                <a:spcPts val="800"/>
              </a:spcAft>
            </a:pPr>
            <a:r>
              <a:rPr lang="en-US" sz="2400" kern="100" dirty="0">
                <a:effectLst/>
                <a:latin typeface="Sakkal Majalla" panose="02000000000000000000" pitchFamily="2" charset="-78"/>
                <a:ea typeface="Calibri" panose="020F0502020204030204" pitchFamily="34" charset="0"/>
                <a:cs typeface="Sakkal Majalla" panose="02000000000000000000" pitchFamily="2" charset="-78"/>
              </a:rPr>
              <a:t>symptoms upon presentation</a:t>
            </a:r>
            <a:r>
              <a:rPr lang="ar-SA" sz="2400" kern="100" dirty="0">
                <a:effectLst/>
                <a:latin typeface="Sakkal Majalla" panose="02000000000000000000" pitchFamily="2" charset="-78"/>
                <a:ea typeface="Calibri" panose="020F0502020204030204" pitchFamily="34" charset="0"/>
                <a:cs typeface="Sakkal Majalla" panose="02000000000000000000" pitchFamily="2" charset="-78"/>
              </a:rPr>
              <a:t>?</a:t>
            </a:r>
            <a:endParaRPr lang="en-US" sz="2400" kern="100" dirty="0">
              <a:effectLst/>
              <a:latin typeface="Sakkal Majalla" panose="02000000000000000000" pitchFamily="2" charset="-78"/>
              <a:ea typeface="Calibri" panose="020F0502020204030204" pitchFamily="34" charset="0"/>
              <a:cs typeface="Sakkal Majalla" panose="02000000000000000000" pitchFamily="2" charset="-78"/>
            </a:endParaRPr>
          </a:p>
          <a:p>
            <a:pPr algn="l" rtl="0"/>
            <a:endParaRPr lang="ar-SY" sz="3600" dirty="0">
              <a:latin typeface="Sakkal Majalla" panose="02000000000000000000" pitchFamily="2" charset="-78"/>
              <a:cs typeface="Sakkal Majalla" panose="02000000000000000000" pitchFamily="2" charset="-78"/>
            </a:endParaRPr>
          </a:p>
        </p:txBody>
      </p:sp>
      <p:sp>
        <p:nvSpPr>
          <p:cNvPr id="4" name="عنصر نائب للمحتوى 3">
            <a:extLst>
              <a:ext uri="{FF2B5EF4-FFF2-40B4-BE49-F238E27FC236}">
                <a16:creationId xmlns:a16="http://schemas.microsoft.com/office/drawing/2014/main" id="{7E7D90E0-B396-001E-5178-82A74F8609DD}"/>
              </a:ext>
            </a:extLst>
          </p:cNvPr>
          <p:cNvSpPr>
            <a:spLocks noGrp="1"/>
          </p:cNvSpPr>
          <p:nvPr>
            <p:ph sz="half" idx="2"/>
          </p:nvPr>
        </p:nvSpPr>
        <p:spPr>
          <a:solidFill>
            <a:schemeClr val="accent2">
              <a:lumMod val="20000"/>
              <a:lumOff val="80000"/>
            </a:schemeClr>
          </a:solidFill>
          <a:ln>
            <a:solidFill>
              <a:schemeClr val="tx1"/>
            </a:solidFill>
          </a:ln>
        </p:spPr>
        <p:txBody>
          <a:bodyPr>
            <a:normAutofit/>
          </a:bodyPr>
          <a:lstStyle/>
          <a:p>
            <a:pPr algn="r" rtl="1">
              <a:lnSpc>
                <a:spcPct val="107000"/>
              </a:lnSpc>
              <a:spcAft>
                <a:spcPts val="800"/>
              </a:spcAft>
            </a:pPr>
            <a:r>
              <a:rPr lang="ar-SY" kern="100" dirty="0">
                <a:solidFill>
                  <a:srgbClr val="000000"/>
                </a:solidFill>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الخطوة 2: ماذا نعرف عن المريض</a:t>
            </a:r>
            <a:endParaRPr lang="en-US" kern="100"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SY" kern="1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ما هي الخصائص الديموغرافية للمريض؟</a:t>
            </a:r>
          </a:p>
          <a:p>
            <a:pPr lvl="1">
              <a:lnSpc>
                <a:spcPct val="107000"/>
              </a:lnSpc>
              <a:spcAft>
                <a:spcPts val="800"/>
              </a:spcAft>
            </a:pPr>
            <a:r>
              <a:rPr lang="ar-SY" kern="1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 ما هو تاريخه الماضي؟</a:t>
            </a:r>
          </a:p>
          <a:p>
            <a:pPr lvl="1">
              <a:lnSpc>
                <a:spcPct val="107000"/>
              </a:lnSpc>
              <a:spcAft>
                <a:spcPts val="800"/>
              </a:spcAft>
            </a:pPr>
            <a:r>
              <a:rPr lang="ar-SY" kern="1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 ماذا كان له / لها</a:t>
            </a:r>
            <a:endParaRPr lang="en-US" kern="100" dirty="0">
              <a:effectLst/>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SY" kern="1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الأعراض عند العرض؟</a:t>
            </a:r>
            <a:endParaRPr lang="en-US" kern="100" dirty="0">
              <a:effectLst/>
              <a:latin typeface="Sakkal Majalla" panose="02000000000000000000" pitchFamily="2" charset="-78"/>
              <a:ea typeface="Calibri" panose="020F0502020204030204" pitchFamily="34" charset="0"/>
              <a:cs typeface="Sakkal Majalla" panose="02000000000000000000" pitchFamily="2" charset="-78"/>
            </a:endParaRPr>
          </a:p>
          <a:p>
            <a:endParaRPr lang="ar-SY" sz="4000" dirty="0">
              <a:latin typeface="Sakkal Majalla" panose="02000000000000000000" pitchFamily="2" charset="-78"/>
              <a:cs typeface="Sakkal Majalla" panose="02000000000000000000" pitchFamily="2" charset="-78"/>
            </a:endParaRPr>
          </a:p>
        </p:txBody>
      </p:sp>
      <p:sp>
        <p:nvSpPr>
          <p:cNvPr id="5" name="عنصر نائب للتذييل 4">
            <a:extLst>
              <a:ext uri="{FF2B5EF4-FFF2-40B4-BE49-F238E27FC236}">
                <a16:creationId xmlns:a16="http://schemas.microsoft.com/office/drawing/2014/main" id="{72878CA4-CE49-5FF9-5D9D-EDCE44A53521}"/>
              </a:ext>
            </a:extLst>
          </p:cNvPr>
          <p:cNvSpPr>
            <a:spLocks noGrp="1"/>
          </p:cNvSpPr>
          <p:nvPr>
            <p:ph type="ftr" sz="quarter" idx="11"/>
          </p:nvPr>
        </p:nvSpPr>
        <p:spPr/>
        <p:txBody>
          <a:bodyPr/>
          <a:lstStyle/>
          <a:p>
            <a:r>
              <a:rPr lang="ar-SY"/>
              <a:t>الدكتور عماد الحريري-تقرير حالة</a:t>
            </a:r>
          </a:p>
        </p:txBody>
      </p:sp>
      <p:sp>
        <p:nvSpPr>
          <p:cNvPr id="6" name="عنصر نائب لرقم الشريحة 5">
            <a:extLst>
              <a:ext uri="{FF2B5EF4-FFF2-40B4-BE49-F238E27FC236}">
                <a16:creationId xmlns:a16="http://schemas.microsoft.com/office/drawing/2014/main" id="{EA3FFFC2-3AE6-9C40-F4FC-1BEE461DEC14}"/>
              </a:ext>
            </a:extLst>
          </p:cNvPr>
          <p:cNvSpPr>
            <a:spLocks noGrp="1"/>
          </p:cNvSpPr>
          <p:nvPr>
            <p:ph type="sldNum" sz="quarter" idx="12"/>
          </p:nvPr>
        </p:nvSpPr>
        <p:spPr/>
        <p:txBody>
          <a:bodyPr/>
          <a:lstStyle/>
          <a:p>
            <a:fld id="{5634E967-E299-497B-9872-BC495F7C57D9}" type="slidenum">
              <a:rPr lang="ar-SY" smtClean="0"/>
              <a:t>5</a:t>
            </a:fld>
            <a:endParaRPr lang="ar-SY"/>
          </a:p>
        </p:txBody>
      </p:sp>
    </p:spTree>
    <p:extLst>
      <p:ext uri="{BB962C8B-B14F-4D97-AF65-F5344CB8AC3E}">
        <p14:creationId xmlns:p14="http://schemas.microsoft.com/office/powerpoint/2010/main" val="196410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B3E4608-1A43-AE83-597E-63AEBEB07973}"/>
              </a:ext>
            </a:extLst>
          </p:cNvPr>
          <p:cNvSpPr>
            <a:spLocks noGrp="1"/>
          </p:cNvSpPr>
          <p:nvPr>
            <p:ph type="title"/>
          </p:nvPr>
        </p:nvSpPr>
        <p:spPr>
          <a:xfrm>
            <a:off x="1274884" y="1124780"/>
            <a:ext cx="9642231" cy="4009927"/>
          </a:xfrm>
          <a:solidFill>
            <a:srgbClr val="FFFF00"/>
          </a:solidFill>
          <a:ln>
            <a:solidFill>
              <a:schemeClr val="accent1"/>
            </a:solidFill>
          </a:ln>
        </p:spPr>
        <p:txBody>
          <a:bodyPr>
            <a:noAutofit/>
          </a:bodyPr>
          <a:lstStyle/>
          <a:p>
            <a:pPr algn="ctr"/>
            <a:r>
              <a:rPr lang="ar-SA" sz="2800" dirty="0">
                <a:latin typeface="Sakkal Majalla" panose="02000000000000000000" pitchFamily="2" charset="-78"/>
                <a:cs typeface="Sakkal Majalla" panose="02000000000000000000" pitchFamily="2" charset="-78"/>
              </a:rPr>
              <a:t>باتباع هذه الخطوات العشر ،</a:t>
            </a:r>
            <a:br>
              <a:rPr lang="ar-SA" sz="2800" dirty="0">
                <a:latin typeface="Sakkal Majalla" panose="02000000000000000000" pitchFamily="2" charset="-78"/>
                <a:cs typeface="Sakkal Majalla" panose="02000000000000000000" pitchFamily="2" charset="-78"/>
              </a:rPr>
            </a:br>
            <a:r>
              <a:rPr lang="ar-SA" sz="2800" dirty="0">
                <a:latin typeface="Sakkal Majalla" panose="02000000000000000000" pitchFamily="2" charset="-78"/>
                <a:cs typeface="Sakkal Majalla" panose="02000000000000000000" pitchFamily="2" charset="-78"/>
              </a:rPr>
              <a:t> لديك الآن مجموعة كاملة من الملاحظات والمراجع لتقرير حالتك السريرية. </a:t>
            </a:r>
            <a:br>
              <a:rPr lang="ar-SA" sz="2800" dirty="0">
                <a:latin typeface="Sakkal Majalla" panose="02000000000000000000" pitchFamily="2" charset="-78"/>
                <a:cs typeface="Sakkal Majalla" panose="02000000000000000000" pitchFamily="2" charset="-78"/>
              </a:rPr>
            </a:br>
            <a:r>
              <a:rPr lang="ar-SA" sz="2800" dirty="0">
                <a:latin typeface="Sakkal Majalla" panose="02000000000000000000" pitchFamily="2" charset="-78"/>
                <a:cs typeface="Sakkal Majalla" panose="02000000000000000000" pitchFamily="2" charset="-78"/>
              </a:rPr>
              <a:t>ما عليك القيام به بعد ذلك هو تجميعها معا وتنسيقها كتقرير حالة </a:t>
            </a:r>
            <a:r>
              <a:rPr lang="en-GB" sz="2800" dirty="0">
                <a:latin typeface="Sakkal Majalla" panose="02000000000000000000" pitchFamily="2" charset="-78"/>
                <a:cs typeface="Sakkal Majalla" panose="02000000000000000000" pitchFamily="2" charset="-78"/>
              </a:rPr>
              <a:t>case report</a:t>
            </a:r>
            <a:r>
              <a:rPr lang="ar-SA" sz="2800" dirty="0">
                <a:latin typeface="Sakkal Majalla" panose="02000000000000000000" pitchFamily="2" charset="-78"/>
                <a:cs typeface="Sakkal Majalla" panose="02000000000000000000" pitchFamily="2" charset="-78"/>
              </a:rPr>
              <a:t>. </a:t>
            </a:r>
            <a:br>
              <a:rPr lang="ar-SA" sz="2800" dirty="0">
                <a:latin typeface="Sakkal Majalla" panose="02000000000000000000" pitchFamily="2" charset="-78"/>
                <a:cs typeface="Sakkal Majalla" panose="02000000000000000000" pitchFamily="2" charset="-78"/>
              </a:rPr>
            </a:br>
            <a:r>
              <a:rPr lang="ar-SA" sz="2800" dirty="0">
                <a:latin typeface="Sakkal Majalla" panose="02000000000000000000" pitchFamily="2" charset="-78"/>
                <a:cs typeface="Sakkal Majalla" panose="02000000000000000000" pitchFamily="2" charset="-78"/>
              </a:rPr>
              <a:t>هذه المرة سوف ترتب مخطوطتك بشكل مختلف</a:t>
            </a:r>
            <a:endParaRPr lang="ar-SY" sz="2800" dirty="0">
              <a:latin typeface="Sakkal Majalla" panose="02000000000000000000" pitchFamily="2" charset="-78"/>
              <a:cs typeface="Sakkal Majalla" panose="02000000000000000000" pitchFamily="2" charset="-78"/>
            </a:endParaRPr>
          </a:p>
        </p:txBody>
      </p:sp>
      <p:sp>
        <p:nvSpPr>
          <p:cNvPr id="3" name="عنصر نائب للتذييل 2">
            <a:extLst>
              <a:ext uri="{FF2B5EF4-FFF2-40B4-BE49-F238E27FC236}">
                <a16:creationId xmlns:a16="http://schemas.microsoft.com/office/drawing/2014/main" id="{0804AA22-20BD-4DC2-B5EF-CBE52D7F73C9}"/>
              </a:ext>
            </a:extLst>
          </p:cNvPr>
          <p:cNvSpPr>
            <a:spLocks noGrp="1"/>
          </p:cNvSpPr>
          <p:nvPr>
            <p:ph type="ftr" sz="quarter" idx="11"/>
          </p:nvPr>
        </p:nvSpPr>
        <p:spPr/>
        <p:txBody>
          <a:bodyPr/>
          <a:lstStyle/>
          <a:p>
            <a:r>
              <a:rPr lang="ar-SY"/>
              <a:t>الدكتور عماد الحريري-تقرير حالة</a:t>
            </a:r>
          </a:p>
        </p:txBody>
      </p:sp>
      <p:sp>
        <p:nvSpPr>
          <p:cNvPr id="4" name="عنصر نائب لرقم الشريحة 3">
            <a:extLst>
              <a:ext uri="{FF2B5EF4-FFF2-40B4-BE49-F238E27FC236}">
                <a16:creationId xmlns:a16="http://schemas.microsoft.com/office/drawing/2014/main" id="{EC5BC09D-B00B-D6EE-3E71-37DBFC63C4A8}"/>
              </a:ext>
            </a:extLst>
          </p:cNvPr>
          <p:cNvSpPr>
            <a:spLocks noGrp="1"/>
          </p:cNvSpPr>
          <p:nvPr>
            <p:ph type="sldNum" sz="quarter" idx="12"/>
          </p:nvPr>
        </p:nvSpPr>
        <p:spPr/>
        <p:txBody>
          <a:bodyPr/>
          <a:lstStyle/>
          <a:p>
            <a:fld id="{5634E967-E299-497B-9872-BC495F7C57D9}" type="slidenum">
              <a:rPr lang="ar-SY" smtClean="0"/>
              <a:t>50</a:t>
            </a:fld>
            <a:endParaRPr lang="ar-SY"/>
          </a:p>
        </p:txBody>
      </p:sp>
    </p:spTree>
    <p:extLst>
      <p:ext uri="{BB962C8B-B14F-4D97-AF65-F5344CB8AC3E}">
        <p14:creationId xmlns:p14="http://schemas.microsoft.com/office/powerpoint/2010/main" val="4172105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1DC8E9F-044A-5B54-1058-AF3324969BE2}"/>
              </a:ext>
            </a:extLst>
          </p:cNvPr>
          <p:cNvSpPr>
            <a:spLocks noGrp="1"/>
          </p:cNvSpPr>
          <p:nvPr>
            <p:ph type="title"/>
          </p:nvPr>
        </p:nvSpPr>
        <p:spPr>
          <a:solidFill>
            <a:srgbClr val="00B0F0"/>
          </a:solidFill>
        </p:spPr>
        <p:txBody>
          <a:bodyPr>
            <a:normAutofit/>
          </a:bodyPr>
          <a:lstStyle/>
          <a:p>
            <a:pPr algn="ctr"/>
            <a:r>
              <a:rPr lang="ar-SA" dirty="0">
                <a:latin typeface="Sakkal Majalla" panose="02000000000000000000" pitchFamily="2" charset="-78"/>
                <a:cs typeface="Sakkal Majalla" panose="02000000000000000000" pitchFamily="2" charset="-78"/>
              </a:rPr>
              <a:t>الجزء الثاني: كتابة مسودتك الثانية</a:t>
            </a:r>
            <a:br>
              <a:rPr lang="ar-SY" dirty="0">
                <a:latin typeface="Sakkal Majalla" panose="02000000000000000000" pitchFamily="2" charset="-78"/>
                <a:cs typeface="Sakkal Majalla" panose="02000000000000000000" pitchFamily="2" charset="-78"/>
              </a:rPr>
            </a:br>
            <a:r>
              <a:rPr lang="en-US" dirty="0">
                <a:latin typeface="Sakkal Majalla" panose="02000000000000000000" pitchFamily="2" charset="-78"/>
                <a:cs typeface="Sakkal Majalla" panose="02000000000000000000" pitchFamily="2" charset="-78"/>
              </a:rPr>
              <a:t>Part Two: Writing your second draft </a:t>
            </a:r>
            <a:endParaRPr lang="ar-SY" dirty="0">
              <a:latin typeface="Sakkal Majalla" panose="02000000000000000000" pitchFamily="2" charset="-78"/>
              <a:cs typeface="Sakkal Majalla" panose="02000000000000000000" pitchFamily="2" charset="-78"/>
            </a:endParaRPr>
          </a:p>
        </p:txBody>
      </p:sp>
      <p:sp>
        <p:nvSpPr>
          <p:cNvPr id="3" name="عنصر نائب للتذييل 2">
            <a:extLst>
              <a:ext uri="{FF2B5EF4-FFF2-40B4-BE49-F238E27FC236}">
                <a16:creationId xmlns:a16="http://schemas.microsoft.com/office/drawing/2014/main" id="{F53926C7-D2B6-5E43-C990-CACEB65CE7FE}"/>
              </a:ext>
            </a:extLst>
          </p:cNvPr>
          <p:cNvSpPr>
            <a:spLocks noGrp="1"/>
          </p:cNvSpPr>
          <p:nvPr>
            <p:ph type="ftr" sz="quarter" idx="11"/>
          </p:nvPr>
        </p:nvSpPr>
        <p:spPr/>
        <p:txBody>
          <a:bodyPr/>
          <a:lstStyle/>
          <a:p>
            <a:r>
              <a:rPr lang="ar-SY"/>
              <a:t>الدكتور عماد الحريري-تقرير حالة</a:t>
            </a:r>
          </a:p>
        </p:txBody>
      </p:sp>
      <p:sp>
        <p:nvSpPr>
          <p:cNvPr id="4" name="عنصر نائب لرقم الشريحة 3">
            <a:extLst>
              <a:ext uri="{FF2B5EF4-FFF2-40B4-BE49-F238E27FC236}">
                <a16:creationId xmlns:a16="http://schemas.microsoft.com/office/drawing/2014/main" id="{FCBFA1D1-412D-1AAE-A013-AEDFB63C1EBE}"/>
              </a:ext>
            </a:extLst>
          </p:cNvPr>
          <p:cNvSpPr>
            <a:spLocks noGrp="1"/>
          </p:cNvSpPr>
          <p:nvPr>
            <p:ph type="sldNum" sz="quarter" idx="12"/>
          </p:nvPr>
        </p:nvSpPr>
        <p:spPr/>
        <p:txBody>
          <a:bodyPr/>
          <a:lstStyle/>
          <a:p>
            <a:fld id="{5634E967-E299-497B-9872-BC495F7C57D9}" type="slidenum">
              <a:rPr lang="ar-SY" smtClean="0"/>
              <a:t>51</a:t>
            </a:fld>
            <a:endParaRPr lang="ar-SY"/>
          </a:p>
        </p:txBody>
      </p:sp>
    </p:spTree>
    <p:extLst>
      <p:ext uri="{BB962C8B-B14F-4D97-AF65-F5344CB8AC3E}">
        <p14:creationId xmlns:p14="http://schemas.microsoft.com/office/powerpoint/2010/main" val="17791010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ln>
            <a:solidFill>
              <a:schemeClr val="accent1"/>
            </a:solidFill>
          </a:ln>
        </p:spPr>
        <p:txBody>
          <a:bodyPr/>
          <a:lstStyle/>
          <a:p>
            <a:pPr algn="l" rtl="0"/>
            <a:r>
              <a:rPr lang="en-US" dirty="0">
                <a:latin typeface="Sakkal Majalla" panose="02000000000000000000" pitchFamily="2" charset="-78"/>
                <a:cs typeface="Sakkal Majalla" panose="02000000000000000000" pitchFamily="2" charset="-78"/>
              </a:rPr>
              <a:t>Step 11: Start by writing the entire text and listing the references</a:t>
            </a:r>
            <a:r>
              <a:rPr lang="ar-SA" dirty="0">
                <a:latin typeface="Sakkal Majalla" panose="02000000000000000000" pitchFamily="2" charset="-78"/>
                <a:cs typeface="Sakkal Majalla" panose="02000000000000000000" pitchFamily="2" charset="-78"/>
              </a:rPr>
              <a:t>.</a:t>
            </a:r>
            <a:endParaRPr lang="en-US" dirty="0">
              <a:latin typeface="Sakkal Majalla" panose="02000000000000000000" pitchFamily="2" charset="-78"/>
              <a:cs typeface="Sakkal Majalla" panose="02000000000000000000" pitchFamily="2" charset="-78"/>
            </a:endParaRPr>
          </a:p>
          <a:p>
            <a:pPr algn="l" rtl="0"/>
            <a:r>
              <a:rPr lang="en-US" dirty="0">
                <a:latin typeface="Sakkal Majalla" panose="02000000000000000000" pitchFamily="2" charset="-78"/>
                <a:cs typeface="Sakkal Majalla" panose="02000000000000000000" pitchFamily="2" charset="-78"/>
              </a:rPr>
              <a:t>Your manuscript should generally not exceed 1200 words</a:t>
            </a:r>
            <a:r>
              <a:rPr lang="ar-SA" dirty="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a:p>
            <a:pPr algn="l" rtl="0"/>
            <a:r>
              <a:rPr lang="en-US" dirty="0">
                <a:latin typeface="Sakkal Majalla" panose="02000000000000000000" pitchFamily="2" charset="-78"/>
                <a:cs typeface="Sakkal Majalla" panose="02000000000000000000" pitchFamily="2" charset="-78"/>
              </a:rPr>
              <a:t>Leave the title, abstract, key words and  formatting for last (Steps 12-15)</a:t>
            </a:r>
          </a:p>
          <a:p>
            <a:pPr algn="l" rtl="0"/>
            <a:endParaRPr lang="ar-SA" dirty="0">
              <a:latin typeface="Sakkal Majalla" panose="02000000000000000000" pitchFamily="2" charset="-78"/>
              <a:cs typeface="Sakkal Majalla" panose="02000000000000000000" pitchFamily="2" charset="-78"/>
            </a:endParaRPr>
          </a:p>
        </p:txBody>
      </p:sp>
      <p:sp>
        <p:nvSpPr>
          <p:cNvPr id="4" name="عنصر نائب للمحتوى 3"/>
          <p:cNvSpPr>
            <a:spLocks noGrp="1"/>
          </p:cNvSpPr>
          <p:nvPr>
            <p:ph sz="half" idx="2"/>
          </p:nvPr>
        </p:nvSpPr>
        <p:spPr>
          <a:ln>
            <a:solidFill>
              <a:schemeClr val="accent1"/>
            </a:solidFill>
          </a:ln>
        </p:spPr>
        <p:txBody>
          <a:bodyPr>
            <a:normAutofit/>
          </a:bodyPr>
          <a:lstStyle/>
          <a:p>
            <a:r>
              <a:rPr lang="ar-SA" sz="2400" dirty="0">
                <a:highlight>
                  <a:srgbClr val="FFFF00"/>
                </a:highlight>
                <a:latin typeface="Sakkal Majalla" panose="02000000000000000000" pitchFamily="2" charset="-78"/>
                <a:cs typeface="Sakkal Majalla" panose="02000000000000000000" pitchFamily="2" charset="-78"/>
              </a:rPr>
              <a:t>الخطوة 11: ابدأ بكتابة النص بأكمله وسرد المراجع.</a:t>
            </a:r>
            <a:endParaRPr lang="en-US" sz="2400" dirty="0">
              <a:highlight>
                <a:srgbClr val="FFFF00"/>
              </a:highlight>
              <a:latin typeface="Sakkal Majalla" panose="02000000000000000000" pitchFamily="2" charset="-78"/>
              <a:cs typeface="Sakkal Majalla" panose="02000000000000000000" pitchFamily="2" charset="-78"/>
            </a:endParaRPr>
          </a:p>
          <a:p>
            <a:r>
              <a:rPr lang="ar-SA" sz="2400" dirty="0">
                <a:latin typeface="Sakkal Majalla" panose="02000000000000000000" pitchFamily="2" charset="-78"/>
                <a:cs typeface="Sakkal Majalla" panose="02000000000000000000" pitchFamily="2" charset="-78"/>
              </a:rPr>
              <a:t>يجب ألا تتجاوز مخطوطتك بشكل عام 1200 كلمة. </a:t>
            </a:r>
            <a:endParaRPr lang="en-US" sz="2400" dirty="0">
              <a:latin typeface="Sakkal Majalla" panose="02000000000000000000" pitchFamily="2" charset="-78"/>
              <a:cs typeface="Sakkal Majalla" panose="02000000000000000000" pitchFamily="2" charset="-78"/>
            </a:endParaRPr>
          </a:p>
          <a:p>
            <a:r>
              <a:rPr lang="ar-SA" sz="2400" dirty="0">
                <a:latin typeface="Sakkal Majalla" panose="02000000000000000000" pitchFamily="2" charset="-78"/>
                <a:cs typeface="Sakkal Majalla" panose="02000000000000000000" pitchFamily="2" charset="-78"/>
              </a:rPr>
              <a:t>اترك العنوان والملخص والكلمات الرئيسية والتنسيق للأخير (الخطوات 12-15)</a:t>
            </a:r>
            <a:endParaRPr lang="en-US" sz="2400" dirty="0">
              <a:latin typeface="Sakkal Majalla" panose="02000000000000000000" pitchFamily="2" charset="-78"/>
              <a:cs typeface="Sakkal Majalla" panose="02000000000000000000" pitchFamily="2" charset="-78"/>
            </a:endParaRPr>
          </a:p>
          <a:p>
            <a:endParaRPr lang="ar-SA" sz="2400" dirty="0">
              <a:latin typeface="Sakkal Majalla" panose="02000000000000000000" pitchFamily="2" charset="-78"/>
              <a:cs typeface="Sakkal Majalla" panose="02000000000000000000" pitchFamily="2" charset="-78"/>
            </a:endParaRPr>
          </a:p>
        </p:txBody>
      </p:sp>
      <p:sp>
        <p:nvSpPr>
          <p:cNvPr id="5" name="مستطيل 4"/>
          <p:cNvSpPr/>
          <p:nvPr/>
        </p:nvSpPr>
        <p:spPr>
          <a:xfrm>
            <a:off x="7920785" y="1321356"/>
            <a:ext cx="3558988" cy="369332"/>
          </a:xfrm>
          <a:prstGeom prst="rect">
            <a:avLst/>
          </a:prstGeom>
          <a:solidFill>
            <a:srgbClr val="FFFF00"/>
          </a:solidFill>
          <a:ln>
            <a:solidFill>
              <a:schemeClr val="accent1"/>
            </a:solidFill>
          </a:ln>
        </p:spPr>
        <p:txBody>
          <a:bodyPr wrap="none">
            <a:spAutoFit/>
          </a:bodyPr>
          <a:lstStyle/>
          <a:p>
            <a:r>
              <a:rPr lang="ar-SA" b="1" dirty="0">
                <a:latin typeface="Sakkal Majalla" panose="02000000000000000000" pitchFamily="2" charset="-78"/>
                <a:cs typeface="Sakkal Majalla" panose="02000000000000000000" pitchFamily="2" charset="-78"/>
              </a:rPr>
              <a:t>الخطوة 11: ابدأ بكتابة النص بأكمله وسرد المراجع.</a:t>
            </a:r>
            <a:endParaRPr lang="en-US" b="1" dirty="0">
              <a:latin typeface="Sakkal Majalla" panose="02000000000000000000" pitchFamily="2" charset="-78"/>
              <a:cs typeface="Sakkal Majalla" panose="02000000000000000000" pitchFamily="2" charset="-78"/>
            </a:endParaRPr>
          </a:p>
        </p:txBody>
      </p:sp>
      <p:sp>
        <p:nvSpPr>
          <p:cNvPr id="6" name="عنوان 1">
            <a:extLst>
              <a:ext uri="{FF2B5EF4-FFF2-40B4-BE49-F238E27FC236}">
                <a16:creationId xmlns:a16="http://schemas.microsoft.com/office/drawing/2014/main" id="{0F21D7CA-F1CD-8F59-332F-4E99937656D1}"/>
              </a:ext>
            </a:extLst>
          </p:cNvPr>
          <p:cNvSpPr>
            <a:spLocks noGrp="1"/>
          </p:cNvSpPr>
          <p:nvPr>
            <p:ph type="title"/>
          </p:nvPr>
        </p:nvSpPr>
        <p:spPr>
          <a:xfrm>
            <a:off x="838200" y="-4207"/>
            <a:ext cx="10515600" cy="1325563"/>
          </a:xfrm>
          <a:solidFill>
            <a:srgbClr val="00B0F0"/>
          </a:solidFill>
        </p:spPr>
        <p:txBody>
          <a:bodyPr>
            <a:normAutofit/>
          </a:bodyPr>
          <a:lstStyle/>
          <a:p>
            <a:pPr algn="ctr"/>
            <a:r>
              <a:rPr lang="ar-SA" dirty="0">
                <a:latin typeface="Sakkal Majalla" panose="02000000000000000000" pitchFamily="2" charset="-78"/>
                <a:cs typeface="Sakkal Majalla" panose="02000000000000000000" pitchFamily="2" charset="-78"/>
              </a:rPr>
              <a:t>الجزء الثاني: كتابة مسودتك الثانية</a:t>
            </a:r>
            <a:br>
              <a:rPr lang="ar-SY" dirty="0">
                <a:latin typeface="Sakkal Majalla" panose="02000000000000000000" pitchFamily="2" charset="-78"/>
                <a:cs typeface="Sakkal Majalla" panose="02000000000000000000" pitchFamily="2" charset="-78"/>
              </a:rPr>
            </a:br>
            <a:r>
              <a:rPr lang="en-US" dirty="0">
                <a:latin typeface="Sakkal Majalla" panose="02000000000000000000" pitchFamily="2" charset="-78"/>
                <a:cs typeface="Sakkal Majalla" panose="02000000000000000000" pitchFamily="2" charset="-78"/>
              </a:rPr>
              <a:t>Part Two: Writing your second draft </a:t>
            </a:r>
            <a:endParaRPr lang="ar-SY" dirty="0">
              <a:latin typeface="Sakkal Majalla" panose="02000000000000000000" pitchFamily="2" charset="-78"/>
              <a:cs typeface="Sakkal Majalla" panose="02000000000000000000" pitchFamily="2" charset="-78"/>
            </a:endParaRPr>
          </a:p>
        </p:txBody>
      </p:sp>
      <p:sp>
        <p:nvSpPr>
          <p:cNvPr id="2" name="عنصر نائب للتذييل 1">
            <a:extLst>
              <a:ext uri="{FF2B5EF4-FFF2-40B4-BE49-F238E27FC236}">
                <a16:creationId xmlns:a16="http://schemas.microsoft.com/office/drawing/2014/main" id="{498D8D71-AF1E-BFD5-CC4F-D6CB24ED4907}"/>
              </a:ext>
            </a:extLst>
          </p:cNvPr>
          <p:cNvSpPr>
            <a:spLocks noGrp="1"/>
          </p:cNvSpPr>
          <p:nvPr>
            <p:ph type="ftr" sz="quarter" idx="11"/>
          </p:nvPr>
        </p:nvSpPr>
        <p:spPr/>
        <p:txBody>
          <a:bodyPr/>
          <a:lstStyle/>
          <a:p>
            <a:r>
              <a:rPr lang="ar-SY"/>
              <a:t>الدكتور عماد الحريري-تقرير حالة</a:t>
            </a:r>
          </a:p>
        </p:txBody>
      </p:sp>
      <p:sp>
        <p:nvSpPr>
          <p:cNvPr id="7" name="عنصر نائب لرقم الشريحة 6">
            <a:extLst>
              <a:ext uri="{FF2B5EF4-FFF2-40B4-BE49-F238E27FC236}">
                <a16:creationId xmlns:a16="http://schemas.microsoft.com/office/drawing/2014/main" id="{06061878-C5B8-B44C-0460-BF786A81F441}"/>
              </a:ext>
            </a:extLst>
          </p:cNvPr>
          <p:cNvSpPr>
            <a:spLocks noGrp="1"/>
          </p:cNvSpPr>
          <p:nvPr>
            <p:ph type="sldNum" sz="quarter" idx="12"/>
          </p:nvPr>
        </p:nvSpPr>
        <p:spPr/>
        <p:txBody>
          <a:bodyPr/>
          <a:lstStyle/>
          <a:p>
            <a:fld id="{5634E967-E299-497B-9872-BC495F7C57D9}" type="slidenum">
              <a:rPr lang="ar-SY" smtClean="0"/>
              <a:t>52</a:t>
            </a:fld>
            <a:endParaRPr lang="ar-SY"/>
          </a:p>
        </p:txBody>
      </p:sp>
    </p:spTree>
    <p:extLst>
      <p:ext uri="{BB962C8B-B14F-4D97-AF65-F5344CB8AC3E}">
        <p14:creationId xmlns:p14="http://schemas.microsoft.com/office/powerpoint/2010/main" val="17842912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838200" y="2141537"/>
            <a:ext cx="5181600" cy="4351338"/>
          </a:xfrm>
          <a:ln>
            <a:solidFill>
              <a:schemeClr val="tx1"/>
            </a:solidFill>
          </a:ln>
        </p:spPr>
        <p:txBody>
          <a:bodyPr/>
          <a:lstStyle/>
          <a:p>
            <a:pPr marL="0" indent="0" algn="l" rtl="0">
              <a:buNone/>
            </a:pPr>
            <a:r>
              <a:rPr lang="en-US" dirty="0">
                <a:latin typeface="Sakkal Majalla" panose="02000000000000000000" pitchFamily="2" charset="-78"/>
                <a:cs typeface="Sakkal Majalla" panose="02000000000000000000" pitchFamily="2" charset="-78"/>
                <a:hlinkClick r:id="rId2" action="ppaction://hlinkfile"/>
              </a:rPr>
              <a:t>Background1</a:t>
            </a:r>
            <a:endParaRPr lang="en-US" dirty="0">
              <a:latin typeface="Sakkal Majalla" panose="02000000000000000000" pitchFamily="2" charset="-78"/>
              <a:cs typeface="Sakkal Majalla" panose="02000000000000000000" pitchFamily="2" charset="-78"/>
            </a:endParaRPr>
          </a:p>
          <a:p>
            <a:pPr algn="l" rtl="0"/>
            <a:r>
              <a:rPr lang="en-US" dirty="0">
                <a:latin typeface="Sakkal Majalla" panose="02000000000000000000" pitchFamily="2" charset="-78"/>
                <a:cs typeface="Sakkal Majalla" panose="02000000000000000000" pitchFamily="2" charset="-78"/>
              </a:rPr>
              <a:t>Clinical Findings and Diagnostic Assessment </a:t>
            </a:r>
          </a:p>
          <a:p>
            <a:pPr algn="l" rtl="0"/>
            <a:r>
              <a:rPr lang="en-US" dirty="0">
                <a:latin typeface="Sakkal Majalla" panose="02000000000000000000" pitchFamily="2" charset="-78"/>
                <a:cs typeface="Sakkal Majalla" panose="02000000000000000000" pitchFamily="2" charset="-78"/>
              </a:rPr>
              <a:t>Therapeutic intervention </a:t>
            </a:r>
          </a:p>
          <a:p>
            <a:pPr algn="l" rtl="0"/>
            <a:r>
              <a:rPr lang="en-US" dirty="0">
                <a:latin typeface="Sakkal Majalla" panose="02000000000000000000" pitchFamily="2" charset="-78"/>
                <a:cs typeface="Sakkal Majalla" panose="02000000000000000000" pitchFamily="2" charset="-78"/>
              </a:rPr>
              <a:t>Discussion </a:t>
            </a:r>
          </a:p>
          <a:p>
            <a:pPr algn="l" rtl="0"/>
            <a:r>
              <a:rPr lang="en-US" dirty="0">
                <a:latin typeface="Sakkal Majalla" panose="02000000000000000000" pitchFamily="2" charset="-78"/>
                <a:cs typeface="Sakkal Majalla" panose="02000000000000000000" pitchFamily="2" charset="-78"/>
              </a:rPr>
              <a:t>Conclusion </a:t>
            </a:r>
          </a:p>
          <a:p>
            <a:pPr algn="l" rtl="0"/>
            <a:r>
              <a:rPr lang="en-US" dirty="0">
                <a:latin typeface="Sakkal Majalla" panose="02000000000000000000" pitchFamily="2" charset="-78"/>
                <a:cs typeface="Sakkal Majalla" panose="02000000000000000000" pitchFamily="2" charset="-78"/>
              </a:rPr>
              <a:t>References </a:t>
            </a:r>
          </a:p>
          <a:p>
            <a:pPr algn="l" rtl="0"/>
            <a:endParaRPr lang="en-US" dirty="0">
              <a:latin typeface="Sakkal Majalla" panose="02000000000000000000" pitchFamily="2" charset="-78"/>
              <a:cs typeface="Sakkal Majalla" panose="02000000000000000000" pitchFamily="2" charset="-78"/>
            </a:endParaRPr>
          </a:p>
          <a:p>
            <a:pPr algn="l" rtl="0"/>
            <a:endParaRPr lang="ar-SA" dirty="0">
              <a:latin typeface="Sakkal Majalla" panose="02000000000000000000" pitchFamily="2" charset="-78"/>
              <a:cs typeface="Sakkal Majalla" panose="02000000000000000000" pitchFamily="2" charset="-78"/>
            </a:endParaRPr>
          </a:p>
        </p:txBody>
      </p:sp>
      <p:sp>
        <p:nvSpPr>
          <p:cNvPr id="4" name="عنصر نائب للمحتوى 3"/>
          <p:cNvSpPr>
            <a:spLocks noGrp="1"/>
          </p:cNvSpPr>
          <p:nvPr>
            <p:ph sz="half" idx="2"/>
          </p:nvPr>
        </p:nvSpPr>
        <p:spPr>
          <a:xfrm>
            <a:off x="6172200" y="2141537"/>
            <a:ext cx="5181600" cy="4351338"/>
          </a:xfrm>
          <a:solidFill>
            <a:schemeClr val="accent2">
              <a:lumMod val="20000"/>
              <a:lumOff val="80000"/>
            </a:schemeClr>
          </a:solidFill>
          <a:ln>
            <a:solidFill>
              <a:schemeClr val="tx1"/>
            </a:solidFill>
          </a:ln>
        </p:spPr>
        <p:txBody>
          <a:bodyPr/>
          <a:lstStyle/>
          <a:p>
            <a:pPr marL="0" indent="0">
              <a:buNone/>
            </a:pPr>
            <a:r>
              <a:rPr lang="ar-SA" dirty="0">
                <a:latin typeface="Sakkal Majalla" panose="02000000000000000000" pitchFamily="2" charset="-78"/>
                <a:cs typeface="Sakkal Majalla" panose="02000000000000000000" pitchFamily="2" charset="-78"/>
              </a:rPr>
              <a:t>خلفية1</a:t>
            </a:r>
            <a:endParaRPr lang="en-US" dirty="0">
              <a:latin typeface="Sakkal Majalla" panose="02000000000000000000" pitchFamily="2" charset="-78"/>
              <a:cs typeface="Sakkal Majalla" panose="02000000000000000000" pitchFamily="2" charset="-78"/>
            </a:endParaRPr>
          </a:p>
          <a:p>
            <a:r>
              <a:rPr lang="ar-SA" dirty="0">
                <a:latin typeface="Sakkal Majalla" panose="02000000000000000000" pitchFamily="2" charset="-78"/>
                <a:cs typeface="Sakkal Majalla" panose="02000000000000000000" pitchFamily="2" charset="-78"/>
              </a:rPr>
              <a:t>الموجودات السريرية وطرق التقييم التشخيصية</a:t>
            </a:r>
          </a:p>
          <a:p>
            <a:r>
              <a:rPr lang="ar-SA" dirty="0">
                <a:latin typeface="Sakkal Majalla" panose="02000000000000000000" pitchFamily="2" charset="-78"/>
                <a:cs typeface="Sakkal Majalla" panose="02000000000000000000" pitchFamily="2" charset="-78"/>
              </a:rPr>
              <a:t>التداخلات العلاجية</a:t>
            </a:r>
          </a:p>
          <a:p>
            <a:r>
              <a:rPr lang="ar-SA" dirty="0">
                <a:latin typeface="Sakkal Majalla" panose="02000000000000000000" pitchFamily="2" charset="-78"/>
                <a:cs typeface="Sakkal Majalla" panose="02000000000000000000" pitchFamily="2" charset="-78"/>
              </a:rPr>
              <a:t>الشرح والمناقشة</a:t>
            </a:r>
          </a:p>
          <a:p>
            <a:r>
              <a:rPr lang="ar-SA" dirty="0">
                <a:latin typeface="Sakkal Majalla" panose="02000000000000000000" pitchFamily="2" charset="-78"/>
                <a:cs typeface="Sakkal Majalla" panose="02000000000000000000" pitchFamily="2" charset="-78"/>
              </a:rPr>
              <a:t>الخلاصة</a:t>
            </a:r>
          </a:p>
          <a:p>
            <a:r>
              <a:rPr lang="ar-SA" dirty="0">
                <a:latin typeface="Sakkal Majalla" panose="02000000000000000000" pitchFamily="2" charset="-78"/>
                <a:cs typeface="Sakkal Majalla" panose="02000000000000000000" pitchFamily="2" charset="-78"/>
              </a:rPr>
              <a:t>المراجع</a:t>
            </a:r>
          </a:p>
        </p:txBody>
      </p:sp>
      <p:sp>
        <p:nvSpPr>
          <p:cNvPr id="5" name="عنوان 1">
            <a:extLst>
              <a:ext uri="{FF2B5EF4-FFF2-40B4-BE49-F238E27FC236}">
                <a16:creationId xmlns:a16="http://schemas.microsoft.com/office/drawing/2014/main" id="{8A9644A6-D0E0-F5E1-FAE1-4AEAA6071913}"/>
              </a:ext>
            </a:extLst>
          </p:cNvPr>
          <p:cNvSpPr>
            <a:spLocks noGrp="1"/>
          </p:cNvSpPr>
          <p:nvPr>
            <p:ph type="title"/>
          </p:nvPr>
        </p:nvSpPr>
        <p:spPr>
          <a:xfrm>
            <a:off x="838200" y="365125"/>
            <a:ext cx="10515600" cy="1325563"/>
          </a:xfrm>
          <a:solidFill>
            <a:srgbClr val="00B0F0"/>
          </a:solidFill>
        </p:spPr>
        <p:txBody>
          <a:bodyPr>
            <a:normAutofit/>
          </a:bodyPr>
          <a:lstStyle/>
          <a:p>
            <a:pPr algn="ctr"/>
            <a:r>
              <a:rPr lang="ar-SA" dirty="0">
                <a:latin typeface="Sakkal Majalla" panose="02000000000000000000" pitchFamily="2" charset="-78"/>
                <a:cs typeface="Sakkal Majalla" panose="02000000000000000000" pitchFamily="2" charset="-78"/>
              </a:rPr>
              <a:t>الجزء الثاني: كتابة مسودتك الثانية</a:t>
            </a:r>
            <a:br>
              <a:rPr lang="ar-SY" dirty="0">
                <a:latin typeface="Sakkal Majalla" panose="02000000000000000000" pitchFamily="2" charset="-78"/>
                <a:cs typeface="Sakkal Majalla" panose="02000000000000000000" pitchFamily="2" charset="-78"/>
              </a:rPr>
            </a:br>
            <a:r>
              <a:rPr lang="en-US" dirty="0">
                <a:latin typeface="Sakkal Majalla" panose="02000000000000000000" pitchFamily="2" charset="-78"/>
                <a:cs typeface="Sakkal Majalla" panose="02000000000000000000" pitchFamily="2" charset="-78"/>
              </a:rPr>
              <a:t>Part Two: Writing your second draft </a:t>
            </a:r>
            <a:endParaRPr lang="ar-SY" dirty="0">
              <a:latin typeface="Sakkal Majalla" panose="02000000000000000000" pitchFamily="2" charset="-78"/>
              <a:cs typeface="Sakkal Majalla" panose="02000000000000000000" pitchFamily="2" charset="-78"/>
            </a:endParaRPr>
          </a:p>
        </p:txBody>
      </p:sp>
      <p:sp>
        <p:nvSpPr>
          <p:cNvPr id="6" name="مستطيل 5">
            <a:extLst>
              <a:ext uri="{FF2B5EF4-FFF2-40B4-BE49-F238E27FC236}">
                <a16:creationId xmlns:a16="http://schemas.microsoft.com/office/drawing/2014/main" id="{CB318D79-11AC-B519-80C4-EBC11D2819E7}"/>
              </a:ext>
            </a:extLst>
          </p:cNvPr>
          <p:cNvSpPr/>
          <p:nvPr/>
        </p:nvSpPr>
        <p:spPr>
          <a:xfrm>
            <a:off x="8061462" y="1456293"/>
            <a:ext cx="3558988" cy="369332"/>
          </a:xfrm>
          <a:prstGeom prst="rect">
            <a:avLst/>
          </a:prstGeom>
          <a:solidFill>
            <a:srgbClr val="FFFF00"/>
          </a:solidFill>
          <a:ln>
            <a:solidFill>
              <a:schemeClr val="accent1"/>
            </a:solidFill>
          </a:ln>
        </p:spPr>
        <p:txBody>
          <a:bodyPr wrap="none">
            <a:spAutoFit/>
          </a:bodyPr>
          <a:lstStyle/>
          <a:p>
            <a:r>
              <a:rPr lang="ar-SA" b="1" dirty="0">
                <a:latin typeface="Sakkal Majalla" panose="02000000000000000000" pitchFamily="2" charset="-78"/>
                <a:cs typeface="Sakkal Majalla" panose="02000000000000000000" pitchFamily="2" charset="-78"/>
              </a:rPr>
              <a:t>الخطوة 11: ابدأ بكتابة النص بأكمله وسرد المراجع.</a:t>
            </a:r>
            <a:endParaRPr lang="en-US" b="1" dirty="0">
              <a:latin typeface="Sakkal Majalla" panose="02000000000000000000" pitchFamily="2" charset="-78"/>
              <a:cs typeface="Sakkal Majalla" panose="02000000000000000000" pitchFamily="2" charset="-78"/>
            </a:endParaRPr>
          </a:p>
        </p:txBody>
      </p:sp>
      <p:sp>
        <p:nvSpPr>
          <p:cNvPr id="2" name="عنصر نائب للتذييل 1">
            <a:extLst>
              <a:ext uri="{FF2B5EF4-FFF2-40B4-BE49-F238E27FC236}">
                <a16:creationId xmlns:a16="http://schemas.microsoft.com/office/drawing/2014/main" id="{1FD40242-F625-0F6C-FDAE-0C56744DD49C}"/>
              </a:ext>
            </a:extLst>
          </p:cNvPr>
          <p:cNvSpPr>
            <a:spLocks noGrp="1"/>
          </p:cNvSpPr>
          <p:nvPr>
            <p:ph type="ftr" sz="quarter" idx="11"/>
          </p:nvPr>
        </p:nvSpPr>
        <p:spPr/>
        <p:txBody>
          <a:bodyPr/>
          <a:lstStyle/>
          <a:p>
            <a:r>
              <a:rPr lang="ar-SY"/>
              <a:t>الدكتور عماد الحريري-تقرير حالة</a:t>
            </a:r>
          </a:p>
        </p:txBody>
      </p:sp>
      <p:sp>
        <p:nvSpPr>
          <p:cNvPr id="7" name="عنصر نائب لرقم الشريحة 6">
            <a:extLst>
              <a:ext uri="{FF2B5EF4-FFF2-40B4-BE49-F238E27FC236}">
                <a16:creationId xmlns:a16="http://schemas.microsoft.com/office/drawing/2014/main" id="{0CB0F555-E875-0E3B-8453-B746AC6460E6}"/>
              </a:ext>
            </a:extLst>
          </p:cNvPr>
          <p:cNvSpPr>
            <a:spLocks noGrp="1"/>
          </p:cNvSpPr>
          <p:nvPr>
            <p:ph type="sldNum" sz="quarter" idx="12"/>
          </p:nvPr>
        </p:nvSpPr>
        <p:spPr/>
        <p:txBody>
          <a:bodyPr/>
          <a:lstStyle/>
          <a:p>
            <a:fld id="{5634E967-E299-497B-9872-BC495F7C57D9}" type="slidenum">
              <a:rPr lang="ar-SY" smtClean="0"/>
              <a:t>53</a:t>
            </a:fld>
            <a:endParaRPr lang="ar-SY"/>
          </a:p>
        </p:txBody>
      </p:sp>
    </p:spTree>
    <p:extLst>
      <p:ext uri="{BB962C8B-B14F-4D97-AF65-F5344CB8AC3E}">
        <p14:creationId xmlns:p14="http://schemas.microsoft.com/office/powerpoint/2010/main" val="1170249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675884"/>
          </a:xfrm>
        </p:spPr>
        <p:txBody>
          <a:bodyPr>
            <a:normAutofit/>
          </a:bodyPr>
          <a:lstStyle/>
          <a:p>
            <a:r>
              <a:rPr lang="ar-SA" sz="2800" dirty="0">
                <a:highlight>
                  <a:srgbClr val="FFFF00"/>
                </a:highlight>
                <a:latin typeface="Sakkal Majalla" panose="02000000000000000000" pitchFamily="2" charset="-78"/>
                <a:cs typeface="Sakkal Majalla" panose="02000000000000000000" pitchFamily="2" charset="-78"/>
              </a:rPr>
              <a:t>الخطوة 12: اختر عنوانا.</a:t>
            </a:r>
            <a:r>
              <a:rPr lang="en-US" sz="2800" dirty="0">
                <a:highlight>
                  <a:srgbClr val="FFFF00"/>
                </a:highlight>
                <a:latin typeface="Sakkal Majalla" panose="02000000000000000000" pitchFamily="2" charset="-78"/>
                <a:ea typeface="Calibri" panose="020F0502020204030204" pitchFamily="34" charset="0"/>
                <a:cs typeface="Sakkal Majalla" panose="02000000000000000000" pitchFamily="2" charset="-78"/>
              </a:rPr>
              <a:t> Choose a title</a:t>
            </a:r>
            <a:endParaRPr lang="ar-SA" sz="2800" dirty="0">
              <a:highlight>
                <a:srgbClr val="FFFF00"/>
              </a:highlight>
            </a:endParaRPr>
          </a:p>
        </p:txBody>
      </p:sp>
      <p:sp>
        <p:nvSpPr>
          <p:cNvPr id="3" name="عنصر نائب للمحتوى 2"/>
          <p:cNvSpPr>
            <a:spLocks noGrp="1"/>
          </p:cNvSpPr>
          <p:nvPr>
            <p:ph sz="half" idx="1"/>
          </p:nvPr>
        </p:nvSpPr>
        <p:spPr>
          <a:ln>
            <a:solidFill>
              <a:schemeClr val="tx1"/>
            </a:solidFill>
          </a:ln>
        </p:spPr>
        <p:txBody>
          <a:bodyPr>
            <a:normAutofit lnSpcReduction="10000"/>
          </a:bodyPr>
          <a:lstStyle/>
          <a:p>
            <a:pPr algn="l" rtl="0"/>
            <a:r>
              <a:rPr lang="en-US" dirty="0">
                <a:highlight>
                  <a:srgbClr val="FFFF00"/>
                </a:highlight>
                <a:latin typeface="Sakkal Majalla" panose="02000000000000000000" pitchFamily="2" charset="-78"/>
                <a:ea typeface="Calibri" panose="020F0502020204030204" pitchFamily="34" charset="0"/>
                <a:cs typeface="Sakkal Majalla" panose="02000000000000000000" pitchFamily="2" charset="-78"/>
                <a:hlinkClick r:id="rId2" action="ppaction://hlinkfile"/>
              </a:rPr>
              <a:t>Step 12: Choose a title</a:t>
            </a:r>
            <a:endParaRPr lang="en-US" dirty="0">
              <a:highlight>
                <a:srgbClr val="FFFF00"/>
              </a:highlight>
              <a:latin typeface="Sakkal Majalla" panose="02000000000000000000" pitchFamily="2" charset="-78"/>
              <a:cs typeface="Sakkal Majalla" panose="02000000000000000000" pitchFamily="2" charset="-78"/>
            </a:endParaRPr>
          </a:p>
          <a:p>
            <a:pPr algn="l" rtl="0"/>
            <a:r>
              <a:rPr lang="en-US" dirty="0">
                <a:latin typeface="Sakkal Majalla" panose="02000000000000000000" pitchFamily="2" charset="-78"/>
                <a:cs typeface="Sakkal Majalla" panose="02000000000000000000" pitchFamily="2" charset="-78"/>
              </a:rPr>
              <a:t>The title should express the focus and sometimes the context of your case. Think about your main message and try to align your title with it. Do not try to make your title sound “original”; instead make it as clear and comprehensive as possible. Always add “Case Report” within the title or sub-title so that a reader searching PubMed knows what kind of study you have conducted</a:t>
            </a:r>
            <a:endParaRPr lang="ar-SA" dirty="0">
              <a:latin typeface="Sakkal Majalla" panose="02000000000000000000" pitchFamily="2" charset="-78"/>
              <a:cs typeface="Sakkal Majalla" panose="02000000000000000000" pitchFamily="2" charset="-78"/>
            </a:endParaRPr>
          </a:p>
        </p:txBody>
      </p:sp>
      <p:sp>
        <p:nvSpPr>
          <p:cNvPr id="4" name="عنصر نائب للمحتوى 3"/>
          <p:cNvSpPr>
            <a:spLocks noGrp="1"/>
          </p:cNvSpPr>
          <p:nvPr>
            <p:ph sz="half" idx="2"/>
          </p:nvPr>
        </p:nvSpPr>
        <p:spPr>
          <a:solidFill>
            <a:schemeClr val="accent2">
              <a:lumMod val="20000"/>
              <a:lumOff val="80000"/>
            </a:schemeClr>
          </a:solidFill>
          <a:ln>
            <a:solidFill>
              <a:schemeClr val="tx1"/>
            </a:solidFill>
          </a:ln>
        </p:spPr>
        <p:txBody>
          <a:bodyPr>
            <a:normAutofit lnSpcReduction="10000"/>
          </a:bodyPr>
          <a:lstStyle/>
          <a:p>
            <a:r>
              <a:rPr lang="ar-SA" dirty="0">
                <a:highlight>
                  <a:srgbClr val="FFFF00"/>
                </a:highlight>
                <a:latin typeface="Sakkal Majalla" panose="02000000000000000000" pitchFamily="2" charset="-78"/>
                <a:cs typeface="Sakkal Majalla" panose="02000000000000000000" pitchFamily="2" charset="-78"/>
              </a:rPr>
              <a:t>الخطوة 12: اختر عنوانا.</a:t>
            </a:r>
            <a:endParaRPr lang="en-US" dirty="0">
              <a:highlight>
                <a:srgbClr val="FFFF00"/>
              </a:highlight>
              <a:latin typeface="Sakkal Majalla" panose="02000000000000000000" pitchFamily="2" charset="-78"/>
              <a:cs typeface="Sakkal Majalla" panose="02000000000000000000" pitchFamily="2" charset="-78"/>
            </a:endParaRPr>
          </a:p>
          <a:p>
            <a:r>
              <a:rPr lang="ar-SA" dirty="0">
                <a:latin typeface="Sakkal Majalla" panose="02000000000000000000" pitchFamily="2" charset="-78"/>
                <a:cs typeface="Sakkal Majalla" panose="02000000000000000000" pitchFamily="2" charset="-78"/>
              </a:rPr>
              <a:t>يجب أن يعبر العنوان عن الاهتمام بالحالة وأحيانا مضمون حالتك.</a:t>
            </a:r>
          </a:p>
          <a:p>
            <a:r>
              <a:rPr lang="ar-SA" dirty="0">
                <a:latin typeface="Sakkal Majalla" panose="02000000000000000000" pitchFamily="2" charset="-78"/>
                <a:cs typeface="Sakkal Majalla" panose="02000000000000000000" pitchFamily="2" charset="-78"/>
              </a:rPr>
              <a:t> فكر في رسالتك الرئيسية وحاول مواءمة عنوانك معها. لا تحاول أن تجعل عنوانك يبدو "اساسيا" ؛ بدلا من ذلك ، اجعلها واضحة وشاملة قدر الإمكان. </a:t>
            </a:r>
          </a:p>
          <a:p>
            <a:r>
              <a:rPr lang="ar-SA" dirty="0">
                <a:latin typeface="Sakkal Majalla" panose="02000000000000000000" pitchFamily="2" charset="-78"/>
                <a:cs typeface="Sakkal Majalla" panose="02000000000000000000" pitchFamily="2" charset="-78"/>
              </a:rPr>
              <a:t>أضف دائما "تقرير حالة"</a:t>
            </a:r>
            <a:r>
              <a:rPr lang="en-US" dirty="0">
                <a:latin typeface="Sakkal Majalla" panose="02000000000000000000" pitchFamily="2" charset="-78"/>
                <a:cs typeface="Sakkal Majalla" panose="02000000000000000000" pitchFamily="2" charset="-78"/>
              </a:rPr>
              <a:t> Case Report</a:t>
            </a:r>
            <a:r>
              <a:rPr lang="ar-SA" dirty="0">
                <a:latin typeface="Sakkal Majalla" panose="02000000000000000000" pitchFamily="2" charset="-78"/>
                <a:cs typeface="Sakkal Majalla" panose="02000000000000000000" pitchFamily="2" charset="-78"/>
              </a:rPr>
              <a:t> ضمن العنوان أو العنوان الفرعي حتى يعرف القارئ الذي يبحث في </a:t>
            </a:r>
            <a:r>
              <a:rPr lang="ar-SA" dirty="0" err="1">
                <a:latin typeface="Sakkal Majalla" panose="02000000000000000000" pitchFamily="2" charset="-78"/>
                <a:cs typeface="Sakkal Majalla" panose="02000000000000000000" pitchFamily="2" charset="-78"/>
              </a:rPr>
              <a:t>PubMed</a:t>
            </a:r>
            <a:r>
              <a:rPr lang="ar-SA" dirty="0">
                <a:latin typeface="Sakkal Majalla" panose="02000000000000000000" pitchFamily="2" charset="-78"/>
                <a:cs typeface="Sakkal Majalla" panose="02000000000000000000" pitchFamily="2" charset="-78"/>
              </a:rPr>
              <a:t> نوع الدراسة التي أجريتها.</a:t>
            </a:r>
            <a:endParaRPr lang="en-US" dirty="0">
              <a:latin typeface="Sakkal Majalla" panose="02000000000000000000" pitchFamily="2" charset="-78"/>
              <a:cs typeface="Sakkal Majalla" panose="02000000000000000000" pitchFamily="2" charset="-78"/>
            </a:endParaRPr>
          </a:p>
          <a:p>
            <a:endParaRPr lang="ar-SA" dirty="0">
              <a:latin typeface="Sakkal Majalla" panose="02000000000000000000" pitchFamily="2" charset="-78"/>
              <a:cs typeface="Sakkal Majalla" panose="02000000000000000000" pitchFamily="2" charset="-78"/>
            </a:endParaRPr>
          </a:p>
        </p:txBody>
      </p:sp>
      <p:sp>
        <p:nvSpPr>
          <p:cNvPr id="5" name="عنصر نائب للتذييل 4">
            <a:extLst>
              <a:ext uri="{FF2B5EF4-FFF2-40B4-BE49-F238E27FC236}">
                <a16:creationId xmlns:a16="http://schemas.microsoft.com/office/drawing/2014/main" id="{45100F9D-4CF4-AED8-2F17-B11E3A554997}"/>
              </a:ext>
            </a:extLst>
          </p:cNvPr>
          <p:cNvSpPr>
            <a:spLocks noGrp="1"/>
          </p:cNvSpPr>
          <p:nvPr>
            <p:ph type="ftr" sz="quarter" idx="11"/>
          </p:nvPr>
        </p:nvSpPr>
        <p:spPr/>
        <p:txBody>
          <a:bodyPr/>
          <a:lstStyle/>
          <a:p>
            <a:r>
              <a:rPr lang="ar-SY"/>
              <a:t>الدكتور عماد الحريري-تقرير حالة</a:t>
            </a:r>
          </a:p>
        </p:txBody>
      </p:sp>
      <p:sp>
        <p:nvSpPr>
          <p:cNvPr id="6" name="عنصر نائب لرقم الشريحة 5">
            <a:extLst>
              <a:ext uri="{FF2B5EF4-FFF2-40B4-BE49-F238E27FC236}">
                <a16:creationId xmlns:a16="http://schemas.microsoft.com/office/drawing/2014/main" id="{C21D80AF-1073-BC6D-9F59-89D17A82D716}"/>
              </a:ext>
            </a:extLst>
          </p:cNvPr>
          <p:cNvSpPr>
            <a:spLocks noGrp="1"/>
          </p:cNvSpPr>
          <p:nvPr>
            <p:ph type="sldNum" sz="quarter" idx="12"/>
          </p:nvPr>
        </p:nvSpPr>
        <p:spPr/>
        <p:txBody>
          <a:bodyPr/>
          <a:lstStyle/>
          <a:p>
            <a:fld id="{5634E967-E299-497B-9872-BC495F7C57D9}" type="slidenum">
              <a:rPr lang="ar-SY" smtClean="0"/>
              <a:t>54</a:t>
            </a:fld>
            <a:endParaRPr lang="ar-SY"/>
          </a:p>
        </p:txBody>
      </p:sp>
    </p:spTree>
    <p:extLst>
      <p:ext uri="{BB962C8B-B14F-4D97-AF65-F5344CB8AC3E}">
        <p14:creationId xmlns:p14="http://schemas.microsoft.com/office/powerpoint/2010/main" val="30108772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788426"/>
          </a:xfrm>
          <a:solidFill>
            <a:srgbClr val="00B0F0"/>
          </a:solidFill>
        </p:spPr>
        <p:txBody>
          <a:bodyPr>
            <a:normAutofit fontScale="90000"/>
          </a:bodyPr>
          <a:lstStyle/>
          <a:p>
            <a:r>
              <a:rPr lang="ar-SA" sz="2800" dirty="0">
                <a:highlight>
                  <a:srgbClr val="FFFF00"/>
                </a:highlight>
                <a:latin typeface="Sakkal Majalla" panose="02000000000000000000" pitchFamily="2" charset="-78"/>
                <a:cs typeface="Sakkal Majalla" panose="02000000000000000000" pitchFamily="2" charset="-78"/>
              </a:rPr>
              <a:t>الخطوة 13: اكتب ملخصك المكون من 350 كلمة كحد أقصى.</a:t>
            </a:r>
            <a:r>
              <a:rPr lang="en-US" sz="2800" dirty="0">
                <a:highlight>
                  <a:srgbClr val="FFFF00"/>
                </a:highlight>
                <a:latin typeface="Sakkal Majalla" panose="02000000000000000000" pitchFamily="2" charset="-78"/>
                <a:cs typeface="Sakkal Majalla" panose="02000000000000000000" pitchFamily="2" charset="-78"/>
              </a:rPr>
              <a:t> Write your abstract of maximum 350 words</a:t>
            </a:r>
          </a:p>
        </p:txBody>
      </p:sp>
      <p:sp>
        <p:nvSpPr>
          <p:cNvPr id="3" name="عنصر نائب للمحتوى 2"/>
          <p:cNvSpPr>
            <a:spLocks noGrp="1"/>
          </p:cNvSpPr>
          <p:nvPr>
            <p:ph sz="half" idx="1"/>
          </p:nvPr>
        </p:nvSpPr>
        <p:spPr>
          <a:ln>
            <a:solidFill>
              <a:schemeClr val="tx1"/>
            </a:solidFill>
          </a:ln>
        </p:spPr>
        <p:txBody>
          <a:bodyPr>
            <a:normAutofit lnSpcReduction="10000"/>
          </a:bodyPr>
          <a:lstStyle/>
          <a:p>
            <a:pPr algn="l" rtl="0"/>
            <a:r>
              <a:rPr lang="en-US" dirty="0">
                <a:latin typeface="Sakkal Majalla" panose="02000000000000000000" pitchFamily="2" charset="-78"/>
                <a:cs typeface="Sakkal Majalla" panose="02000000000000000000" pitchFamily="2" charset="-78"/>
              </a:rPr>
              <a:t>Step 13: Write your abstract of </a:t>
            </a:r>
            <a:r>
              <a:rPr lang="ar-SA" dirty="0">
                <a:latin typeface="Sakkal Majalla" panose="02000000000000000000" pitchFamily="2" charset="-78"/>
                <a:cs typeface="Sakkal Majalla" panose="02000000000000000000" pitchFamily="2" charset="-78"/>
              </a:rPr>
              <a:t>a </a:t>
            </a:r>
            <a:r>
              <a:rPr lang="en-US" dirty="0">
                <a:latin typeface="Sakkal Majalla" panose="02000000000000000000" pitchFamily="2" charset="-78"/>
                <a:cs typeface="Sakkal Majalla" panose="02000000000000000000" pitchFamily="2" charset="-78"/>
              </a:rPr>
              <a:t>maximum 350 words</a:t>
            </a:r>
            <a:r>
              <a:rPr lang="ar-SA" dirty="0">
                <a:latin typeface="Sakkal Majalla" panose="02000000000000000000" pitchFamily="2" charset="-78"/>
                <a:cs typeface="Sakkal Majalla" panose="02000000000000000000" pitchFamily="2" charset="-78"/>
              </a:rPr>
              <a:t>.</a:t>
            </a:r>
            <a:endParaRPr lang="en-US" dirty="0">
              <a:latin typeface="Sakkal Majalla" panose="02000000000000000000" pitchFamily="2" charset="-78"/>
              <a:cs typeface="Sakkal Majalla" panose="02000000000000000000" pitchFamily="2" charset="-78"/>
            </a:endParaRPr>
          </a:p>
          <a:p>
            <a:pPr algn="l" rtl="0"/>
            <a:r>
              <a:rPr lang="en-US" dirty="0">
                <a:latin typeface="Sakkal Majalla" panose="02000000000000000000" pitchFamily="2" charset="-78"/>
                <a:cs typeface="Sakkal Majalla" panose="02000000000000000000" pitchFamily="2" charset="-78"/>
              </a:rPr>
              <a:t>Writing a structured abstract helps, even if you remove the headings at the end of the exercise</a:t>
            </a:r>
            <a:r>
              <a:rPr lang="ar-SA" dirty="0">
                <a:latin typeface="Sakkal Majalla" panose="02000000000000000000" pitchFamily="2" charset="-78"/>
                <a:cs typeface="Sakkal Majalla" panose="02000000000000000000" pitchFamily="2" charset="-78"/>
              </a:rPr>
              <a:t>. </a:t>
            </a:r>
            <a:endParaRPr lang="en-US" dirty="0">
              <a:latin typeface="Sakkal Majalla" panose="02000000000000000000" pitchFamily="2" charset="-78"/>
              <a:cs typeface="Sakkal Majalla" panose="02000000000000000000" pitchFamily="2" charset="-78"/>
            </a:endParaRPr>
          </a:p>
          <a:p>
            <a:pPr algn="l" rtl="0"/>
            <a:r>
              <a:rPr lang="en-US" dirty="0">
                <a:latin typeface="Sakkal Majalla" panose="02000000000000000000" pitchFamily="2" charset="-78"/>
                <a:cs typeface="Sakkal Majalla" panose="02000000000000000000" pitchFamily="2" charset="-78"/>
              </a:rPr>
              <a:t>Remember, most people won’t read more than your abstract so make it interesting and informative</a:t>
            </a:r>
            <a:r>
              <a:rPr lang="ar-SA" dirty="0">
                <a:latin typeface="Sakkal Majalla" panose="02000000000000000000" pitchFamily="2" charset="-78"/>
                <a:cs typeface="Sakkal Majalla" panose="02000000000000000000" pitchFamily="2" charset="-78"/>
              </a:rPr>
              <a:t>!</a:t>
            </a:r>
            <a:endParaRPr lang="en-US" dirty="0">
              <a:latin typeface="Sakkal Majalla" panose="02000000000000000000" pitchFamily="2" charset="-78"/>
              <a:cs typeface="Sakkal Majalla" panose="02000000000000000000" pitchFamily="2" charset="-78"/>
            </a:endParaRPr>
          </a:p>
          <a:p>
            <a:pPr algn="l" rtl="0"/>
            <a:r>
              <a:rPr lang="en-US" dirty="0">
                <a:latin typeface="Sakkal Majalla" panose="02000000000000000000" pitchFamily="2" charset="-78"/>
                <a:cs typeface="Sakkal Majalla" panose="02000000000000000000" pitchFamily="2" charset="-78"/>
              </a:rPr>
              <a:t>And remember that you want the Conclusion to summarize your main “take-home lesson</a:t>
            </a:r>
            <a:r>
              <a:rPr lang="ar-SA" dirty="0">
                <a:latin typeface="Sakkal Majalla" panose="02000000000000000000" pitchFamily="2" charset="-78"/>
                <a:cs typeface="Sakkal Majalla" panose="02000000000000000000" pitchFamily="2" charset="-78"/>
              </a:rPr>
              <a:t>”.</a:t>
            </a:r>
            <a:endParaRPr lang="en-US" dirty="0">
              <a:latin typeface="Sakkal Majalla" panose="02000000000000000000" pitchFamily="2" charset="-78"/>
              <a:cs typeface="Sakkal Majalla" panose="02000000000000000000" pitchFamily="2" charset="-78"/>
            </a:endParaRPr>
          </a:p>
        </p:txBody>
      </p:sp>
      <p:sp>
        <p:nvSpPr>
          <p:cNvPr id="4" name="عنصر نائب للمحتوى 3"/>
          <p:cNvSpPr>
            <a:spLocks noGrp="1"/>
          </p:cNvSpPr>
          <p:nvPr>
            <p:ph sz="half" idx="2"/>
          </p:nvPr>
        </p:nvSpPr>
        <p:spPr>
          <a:solidFill>
            <a:schemeClr val="accent2">
              <a:lumMod val="20000"/>
              <a:lumOff val="80000"/>
            </a:schemeClr>
          </a:solidFill>
          <a:ln>
            <a:solidFill>
              <a:schemeClr val="tx1"/>
            </a:solidFill>
          </a:ln>
        </p:spPr>
        <p:txBody>
          <a:bodyPr>
            <a:normAutofit lnSpcReduction="10000"/>
          </a:bodyPr>
          <a:lstStyle/>
          <a:p>
            <a:r>
              <a:rPr lang="ar-SA" dirty="0">
                <a:highlight>
                  <a:srgbClr val="FFFF00"/>
                </a:highlight>
                <a:latin typeface="Sakkal Majalla" panose="02000000000000000000" pitchFamily="2" charset="-78"/>
                <a:cs typeface="Sakkal Majalla" panose="02000000000000000000" pitchFamily="2" charset="-78"/>
              </a:rPr>
              <a:t>الخطوة 13: اكتب ملخصك المكون من 350 كلمة كحد أقصى.</a:t>
            </a:r>
            <a:endParaRPr lang="en-US" dirty="0">
              <a:highlight>
                <a:srgbClr val="FFFF00"/>
              </a:highlight>
              <a:latin typeface="Sakkal Majalla" panose="02000000000000000000" pitchFamily="2" charset="-78"/>
              <a:cs typeface="Sakkal Majalla" panose="02000000000000000000" pitchFamily="2" charset="-78"/>
            </a:endParaRPr>
          </a:p>
          <a:p>
            <a:pPr lvl="1"/>
            <a:r>
              <a:rPr lang="ar-SA" dirty="0">
                <a:latin typeface="Sakkal Majalla" panose="02000000000000000000" pitchFamily="2" charset="-78"/>
                <a:cs typeface="Sakkal Majalla" panose="02000000000000000000" pitchFamily="2" charset="-78"/>
              </a:rPr>
              <a:t>يساعدك كتابة الملخص المنظم ، حتى إذا قمت بإزالة العناوين في نهاية التمرين. </a:t>
            </a:r>
            <a:endParaRPr lang="en-US" dirty="0">
              <a:latin typeface="Sakkal Majalla" panose="02000000000000000000" pitchFamily="2" charset="-78"/>
              <a:cs typeface="Sakkal Majalla" panose="02000000000000000000" pitchFamily="2" charset="-78"/>
            </a:endParaRPr>
          </a:p>
          <a:p>
            <a:pPr lvl="1"/>
            <a:r>
              <a:rPr lang="ar-SA" dirty="0">
                <a:latin typeface="Sakkal Majalla" panose="02000000000000000000" pitchFamily="2" charset="-78"/>
                <a:cs typeface="Sakkal Majalla" panose="02000000000000000000" pitchFamily="2" charset="-78"/>
              </a:rPr>
              <a:t>تذكر أن معظم الناس لن يقرؤوا أكثر من ملخصك ، لذا اجعله ممتعا وغنيا بالمعلومات!</a:t>
            </a:r>
            <a:endParaRPr lang="en-US" dirty="0">
              <a:latin typeface="Sakkal Majalla" panose="02000000000000000000" pitchFamily="2" charset="-78"/>
              <a:cs typeface="Sakkal Majalla" panose="02000000000000000000" pitchFamily="2" charset="-78"/>
            </a:endParaRPr>
          </a:p>
          <a:p>
            <a:pPr lvl="1"/>
            <a:r>
              <a:rPr lang="ar-SA" dirty="0">
                <a:latin typeface="Sakkal Majalla" panose="02000000000000000000" pitchFamily="2" charset="-78"/>
                <a:cs typeface="Sakkal Majalla" panose="02000000000000000000" pitchFamily="2" charset="-78"/>
              </a:rPr>
              <a:t>وتذكر أنك تريد أن يلخص الاستنتاج "درسك المنزلي" الرئيسي.</a:t>
            </a:r>
            <a:endParaRPr lang="en-US" dirty="0">
              <a:latin typeface="Sakkal Majalla" panose="02000000000000000000" pitchFamily="2" charset="-78"/>
              <a:cs typeface="Sakkal Majalla" panose="02000000000000000000" pitchFamily="2" charset="-78"/>
            </a:endParaRPr>
          </a:p>
          <a:p>
            <a:endParaRPr lang="ar-SA" dirty="0">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A8F3A4D2-8431-E176-B5B9-DCC0A679D5B4}"/>
              </a:ext>
            </a:extLst>
          </p:cNvPr>
          <p:cNvSpPr txBox="1"/>
          <p:nvPr/>
        </p:nvSpPr>
        <p:spPr>
          <a:xfrm>
            <a:off x="4178104" y="1304922"/>
            <a:ext cx="1026941" cy="461665"/>
          </a:xfrm>
          <a:prstGeom prst="rect">
            <a:avLst/>
          </a:prstGeom>
          <a:noFill/>
        </p:spPr>
        <p:txBody>
          <a:bodyPr wrap="square">
            <a:spAutoFit/>
          </a:bodyPr>
          <a:lstStyle/>
          <a:p>
            <a:pPr algn="l" rtl="0"/>
            <a:r>
              <a:rPr lang="en-US" sz="2400" b="1" u="sng"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hlinkClick r:id="rId2" action="ppaction://hlinkfile"/>
              </a:rPr>
              <a:t>abstract</a:t>
            </a:r>
            <a:endParaRPr lang="ar-SY" sz="2400" b="1" u="sng" dirty="0">
              <a:effectLst>
                <a:outerShdw blurRad="38100" dist="38100" dir="2700000" algn="tl">
                  <a:srgbClr val="000000">
                    <a:alpha val="43137"/>
                  </a:srgbClr>
                </a:outerShdw>
              </a:effectLst>
            </a:endParaRPr>
          </a:p>
        </p:txBody>
      </p:sp>
      <p:sp>
        <p:nvSpPr>
          <p:cNvPr id="5" name="عنصر نائب للتذييل 4">
            <a:extLst>
              <a:ext uri="{FF2B5EF4-FFF2-40B4-BE49-F238E27FC236}">
                <a16:creationId xmlns:a16="http://schemas.microsoft.com/office/drawing/2014/main" id="{830CEDDE-9205-2697-A233-4094A98204C9}"/>
              </a:ext>
            </a:extLst>
          </p:cNvPr>
          <p:cNvSpPr>
            <a:spLocks noGrp="1"/>
          </p:cNvSpPr>
          <p:nvPr>
            <p:ph type="ftr" sz="quarter" idx="11"/>
          </p:nvPr>
        </p:nvSpPr>
        <p:spPr/>
        <p:txBody>
          <a:bodyPr/>
          <a:lstStyle/>
          <a:p>
            <a:r>
              <a:rPr lang="ar-SY"/>
              <a:t>الدكتور عماد الحريري-تقرير حالة</a:t>
            </a:r>
          </a:p>
        </p:txBody>
      </p:sp>
      <p:sp>
        <p:nvSpPr>
          <p:cNvPr id="7" name="عنصر نائب لرقم الشريحة 6">
            <a:extLst>
              <a:ext uri="{FF2B5EF4-FFF2-40B4-BE49-F238E27FC236}">
                <a16:creationId xmlns:a16="http://schemas.microsoft.com/office/drawing/2014/main" id="{27FBE4C2-9E96-0BBC-3719-799A0BD76A25}"/>
              </a:ext>
            </a:extLst>
          </p:cNvPr>
          <p:cNvSpPr>
            <a:spLocks noGrp="1"/>
          </p:cNvSpPr>
          <p:nvPr>
            <p:ph type="sldNum" sz="quarter" idx="12"/>
          </p:nvPr>
        </p:nvSpPr>
        <p:spPr/>
        <p:txBody>
          <a:bodyPr/>
          <a:lstStyle/>
          <a:p>
            <a:fld id="{5634E967-E299-497B-9872-BC495F7C57D9}" type="slidenum">
              <a:rPr lang="ar-SY" smtClean="0"/>
              <a:t>55</a:t>
            </a:fld>
            <a:endParaRPr lang="ar-SY"/>
          </a:p>
        </p:txBody>
      </p:sp>
    </p:spTree>
    <p:extLst>
      <p:ext uri="{BB962C8B-B14F-4D97-AF65-F5344CB8AC3E}">
        <p14:creationId xmlns:p14="http://schemas.microsoft.com/office/powerpoint/2010/main" val="21053935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B0F0"/>
          </a:solidFill>
        </p:spPr>
        <p:txBody>
          <a:bodyPr>
            <a:normAutofit/>
          </a:bodyPr>
          <a:lstStyle/>
          <a:p>
            <a:r>
              <a:rPr lang="ar-SA" sz="3200" dirty="0">
                <a:highlight>
                  <a:srgbClr val="FFFF00"/>
                </a:highlight>
                <a:latin typeface="Sakkal Majalla" panose="02000000000000000000" pitchFamily="2" charset="-78"/>
                <a:cs typeface="Sakkal Majalla" panose="02000000000000000000" pitchFamily="2" charset="-78"/>
              </a:rPr>
              <a:t>الخطوة 14: اختر ما يصل إلى 6 كلمات رئيسية.</a:t>
            </a:r>
            <a:r>
              <a:rPr lang="en-US" sz="1800" dirty="0">
                <a:highlight>
                  <a:srgbClr val="FFFF00"/>
                </a:highlight>
                <a:latin typeface="Sakkal Majalla" panose="02000000000000000000" pitchFamily="2" charset="-78"/>
                <a:cs typeface="Sakkal Majalla" panose="02000000000000000000" pitchFamily="2" charset="-78"/>
              </a:rPr>
              <a:t> </a:t>
            </a:r>
            <a:r>
              <a:rPr lang="en-US" sz="2400" dirty="0">
                <a:highlight>
                  <a:srgbClr val="FFFF00"/>
                </a:highlight>
                <a:latin typeface="Sakkal Majalla" panose="02000000000000000000" pitchFamily="2" charset="-78"/>
                <a:cs typeface="Sakkal Majalla" panose="02000000000000000000" pitchFamily="2" charset="-78"/>
              </a:rPr>
              <a:t>Choose up to 6 keywords</a:t>
            </a:r>
            <a:endParaRPr lang="ar-SA" sz="3200" dirty="0">
              <a:highlight>
                <a:srgbClr val="FFFF00"/>
              </a:highlight>
            </a:endParaRPr>
          </a:p>
        </p:txBody>
      </p:sp>
      <p:sp>
        <p:nvSpPr>
          <p:cNvPr id="3" name="عنصر نائب للمحتوى 2"/>
          <p:cNvSpPr>
            <a:spLocks noGrp="1"/>
          </p:cNvSpPr>
          <p:nvPr>
            <p:ph sz="half" idx="1"/>
          </p:nvPr>
        </p:nvSpPr>
        <p:spPr>
          <a:ln>
            <a:solidFill>
              <a:schemeClr val="tx1"/>
            </a:solidFill>
          </a:ln>
        </p:spPr>
        <p:txBody>
          <a:bodyPr>
            <a:normAutofit lnSpcReduction="10000"/>
          </a:bodyPr>
          <a:lstStyle/>
          <a:p>
            <a:pPr algn="l" rtl="0"/>
            <a:r>
              <a:rPr lang="en-US" dirty="0">
                <a:latin typeface="Sakkal Majalla" panose="02000000000000000000" pitchFamily="2" charset="-78"/>
                <a:cs typeface="Sakkal Majalla" panose="02000000000000000000" pitchFamily="2" charset="-78"/>
              </a:rPr>
              <a:t>Step 14: Choose up to 6 keywords</a:t>
            </a:r>
          </a:p>
          <a:p>
            <a:pPr algn="l" rtl="0"/>
            <a:r>
              <a:rPr lang="en-US" dirty="0">
                <a:latin typeface="Sakkal Majalla" panose="02000000000000000000" pitchFamily="2" charset="-78"/>
                <a:cs typeface="Sakkal Majalla" panose="02000000000000000000" pitchFamily="2" charset="-78"/>
              </a:rPr>
              <a:t>Your key words should reflect the content of your report but should also include subjects that are not included in your title, such as “humanitarian and resource-limited setting”. It is good practice (but not obligatory) to check </a:t>
            </a:r>
            <a:r>
              <a:rPr lang="en-US" dirty="0" err="1">
                <a:latin typeface="Sakkal Majalla" panose="02000000000000000000" pitchFamily="2" charset="-78"/>
                <a:cs typeface="Sakkal Majalla" panose="02000000000000000000" pitchFamily="2" charset="-78"/>
              </a:rPr>
              <a:t>MeSH</a:t>
            </a:r>
            <a:r>
              <a:rPr lang="en-US" dirty="0">
                <a:latin typeface="Sakkal Majalla" panose="02000000000000000000" pitchFamily="2" charset="-78"/>
                <a:cs typeface="Sakkal Majalla" panose="02000000000000000000" pitchFamily="2" charset="-78"/>
              </a:rPr>
              <a:t> (medical subheadings used by the National Library of Medicine) terms and use them if they are appropriate: remember that the key words you use will help interested readers find your report</a:t>
            </a:r>
            <a:endParaRPr lang="ar-SA" dirty="0">
              <a:latin typeface="Sakkal Majalla" panose="02000000000000000000" pitchFamily="2" charset="-78"/>
              <a:cs typeface="Sakkal Majalla" panose="02000000000000000000" pitchFamily="2" charset="-78"/>
            </a:endParaRPr>
          </a:p>
        </p:txBody>
      </p:sp>
      <p:sp>
        <p:nvSpPr>
          <p:cNvPr id="4" name="عنصر نائب للمحتوى 3"/>
          <p:cNvSpPr>
            <a:spLocks noGrp="1"/>
          </p:cNvSpPr>
          <p:nvPr>
            <p:ph sz="half" idx="2"/>
          </p:nvPr>
        </p:nvSpPr>
        <p:spPr>
          <a:solidFill>
            <a:schemeClr val="accent2">
              <a:lumMod val="20000"/>
              <a:lumOff val="80000"/>
            </a:schemeClr>
          </a:solidFill>
          <a:ln>
            <a:solidFill>
              <a:schemeClr val="tx1"/>
            </a:solidFill>
          </a:ln>
        </p:spPr>
        <p:txBody>
          <a:bodyPr>
            <a:normAutofit lnSpcReduction="10000"/>
          </a:bodyPr>
          <a:lstStyle/>
          <a:p>
            <a:r>
              <a:rPr lang="ar-SA" dirty="0">
                <a:highlight>
                  <a:srgbClr val="FFFF00"/>
                </a:highlight>
                <a:latin typeface="Sakkal Majalla" panose="02000000000000000000" pitchFamily="2" charset="-78"/>
                <a:cs typeface="Sakkal Majalla" panose="02000000000000000000" pitchFamily="2" charset="-78"/>
              </a:rPr>
              <a:t>الخطوة 14: اختر ما يصل إلى 6 كلمات رئيسية.</a:t>
            </a:r>
            <a:endParaRPr lang="en-US" dirty="0">
              <a:highlight>
                <a:srgbClr val="FFFF00"/>
              </a:highlight>
              <a:latin typeface="Sakkal Majalla" panose="02000000000000000000" pitchFamily="2" charset="-78"/>
              <a:cs typeface="Sakkal Majalla" panose="02000000000000000000" pitchFamily="2" charset="-78"/>
            </a:endParaRPr>
          </a:p>
          <a:p>
            <a:r>
              <a:rPr lang="ar-SA" dirty="0">
                <a:latin typeface="Sakkal Majalla" panose="02000000000000000000" pitchFamily="2" charset="-78"/>
                <a:cs typeface="Sakkal Majalla" panose="02000000000000000000" pitchFamily="2" charset="-78"/>
              </a:rPr>
              <a:t>يجب أن تعكس كلماتك الرئيسية محتوى تقرير الحالة ولكن يجب أن تتضمن أيضا مواضيع غير مدرجة في عنوانك ، مثل "الوضع الإنساني ومحدودي الموارد". من الممارسات الجيدة (ولكن ليس إلزاميا) </a:t>
            </a:r>
          </a:p>
          <a:p>
            <a:r>
              <a:rPr lang="ar-SA" dirty="0">
                <a:latin typeface="Sakkal Majalla" panose="02000000000000000000" pitchFamily="2" charset="-78"/>
                <a:cs typeface="Sakkal Majalla" panose="02000000000000000000" pitchFamily="2" charset="-78"/>
              </a:rPr>
              <a:t>التحقق من مصطلحات </a:t>
            </a:r>
            <a:r>
              <a:rPr lang="ar-SA" dirty="0" err="1">
                <a:latin typeface="Sakkal Majalla" panose="02000000000000000000" pitchFamily="2" charset="-78"/>
                <a:cs typeface="Sakkal Majalla" panose="02000000000000000000" pitchFamily="2" charset="-78"/>
              </a:rPr>
              <a:t>MeSH</a:t>
            </a:r>
            <a:r>
              <a:rPr lang="ar-SA" dirty="0">
                <a:latin typeface="Sakkal Majalla" panose="02000000000000000000" pitchFamily="2" charset="-78"/>
                <a:cs typeface="Sakkal Majalla" panose="02000000000000000000" pitchFamily="2" charset="-78"/>
              </a:rPr>
              <a:t> (العناوين الفرعية الطبية التي تستخدمها المكتبة الوطنية للطب) واستخدامها إذا كانت مناسبة: </a:t>
            </a:r>
          </a:p>
          <a:p>
            <a:pPr lvl="1"/>
            <a:r>
              <a:rPr lang="ar-SA" dirty="0">
                <a:latin typeface="Sakkal Majalla" panose="02000000000000000000" pitchFamily="2" charset="-78"/>
                <a:cs typeface="Sakkal Majalla" panose="02000000000000000000" pitchFamily="2" charset="-78"/>
              </a:rPr>
              <a:t>تذكر أن الكلمات الرئيسية التي تستخدمها ستساعد القراء المهتمين في العثور على تقريرك.</a:t>
            </a:r>
            <a:endParaRPr lang="en-US" dirty="0">
              <a:latin typeface="Sakkal Majalla" panose="02000000000000000000" pitchFamily="2" charset="-78"/>
              <a:cs typeface="Sakkal Majalla" panose="02000000000000000000" pitchFamily="2" charset="-78"/>
            </a:endParaRPr>
          </a:p>
          <a:p>
            <a:endParaRPr lang="ar-SA" dirty="0">
              <a:latin typeface="Sakkal Majalla" panose="02000000000000000000" pitchFamily="2" charset="-78"/>
              <a:cs typeface="Sakkal Majalla" panose="02000000000000000000" pitchFamily="2" charset="-78"/>
            </a:endParaRPr>
          </a:p>
        </p:txBody>
      </p:sp>
      <p:sp>
        <p:nvSpPr>
          <p:cNvPr id="5" name="عنصر نائب للتذييل 4">
            <a:extLst>
              <a:ext uri="{FF2B5EF4-FFF2-40B4-BE49-F238E27FC236}">
                <a16:creationId xmlns:a16="http://schemas.microsoft.com/office/drawing/2014/main" id="{81BC388E-7D44-36FC-C2A9-B72946D4E3A1}"/>
              </a:ext>
            </a:extLst>
          </p:cNvPr>
          <p:cNvSpPr>
            <a:spLocks noGrp="1"/>
          </p:cNvSpPr>
          <p:nvPr>
            <p:ph type="ftr" sz="quarter" idx="11"/>
          </p:nvPr>
        </p:nvSpPr>
        <p:spPr/>
        <p:txBody>
          <a:bodyPr/>
          <a:lstStyle/>
          <a:p>
            <a:r>
              <a:rPr lang="ar-SY"/>
              <a:t>الدكتور عماد الحريري-تقرير حالة</a:t>
            </a:r>
          </a:p>
        </p:txBody>
      </p:sp>
      <p:sp>
        <p:nvSpPr>
          <p:cNvPr id="6" name="عنصر نائب لرقم الشريحة 5">
            <a:extLst>
              <a:ext uri="{FF2B5EF4-FFF2-40B4-BE49-F238E27FC236}">
                <a16:creationId xmlns:a16="http://schemas.microsoft.com/office/drawing/2014/main" id="{5B1DBB3E-4360-E5D6-6FA8-B78D35FDE114}"/>
              </a:ext>
            </a:extLst>
          </p:cNvPr>
          <p:cNvSpPr>
            <a:spLocks noGrp="1"/>
          </p:cNvSpPr>
          <p:nvPr>
            <p:ph type="sldNum" sz="quarter" idx="12"/>
          </p:nvPr>
        </p:nvSpPr>
        <p:spPr/>
        <p:txBody>
          <a:bodyPr/>
          <a:lstStyle/>
          <a:p>
            <a:fld id="{5634E967-E299-497B-9872-BC495F7C57D9}" type="slidenum">
              <a:rPr lang="ar-SY" smtClean="0"/>
              <a:t>56</a:t>
            </a:fld>
            <a:endParaRPr lang="ar-SY"/>
          </a:p>
        </p:txBody>
      </p:sp>
    </p:spTree>
    <p:extLst>
      <p:ext uri="{BB962C8B-B14F-4D97-AF65-F5344CB8AC3E}">
        <p14:creationId xmlns:p14="http://schemas.microsoft.com/office/powerpoint/2010/main" val="10598627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2400" dirty="0">
                <a:highlight>
                  <a:srgbClr val="FFFF00"/>
                </a:highlight>
                <a:latin typeface="Sakkal Majalla" panose="02000000000000000000" pitchFamily="2" charset="-78"/>
                <a:cs typeface="Sakkal Majalla" panose="02000000000000000000" pitchFamily="2" charset="-78"/>
              </a:rPr>
              <a:t>الخطوة 15: تحقق من "تعليمات المؤلفين" للمجلة التي ترسل إليها واتبع شروط التنسيق المحددة الخاصة بهم</a:t>
            </a:r>
            <a:endParaRPr lang="ar-SA" sz="2400" dirty="0"/>
          </a:p>
        </p:txBody>
      </p:sp>
      <p:sp>
        <p:nvSpPr>
          <p:cNvPr id="3" name="عنصر نائب للمحتوى 2"/>
          <p:cNvSpPr>
            <a:spLocks noGrp="1"/>
          </p:cNvSpPr>
          <p:nvPr>
            <p:ph sz="half" idx="1"/>
          </p:nvPr>
        </p:nvSpPr>
        <p:spPr>
          <a:ln>
            <a:solidFill>
              <a:schemeClr val="tx1"/>
            </a:solidFill>
          </a:ln>
        </p:spPr>
        <p:txBody>
          <a:bodyPr/>
          <a:lstStyle/>
          <a:p>
            <a:pPr algn="l" rtl="0"/>
            <a:r>
              <a:rPr lang="en-US" dirty="0">
                <a:latin typeface="Sakkal Majalla" panose="02000000000000000000" pitchFamily="2" charset="-78"/>
                <a:cs typeface="Sakkal Majalla" panose="02000000000000000000" pitchFamily="2" charset="-78"/>
              </a:rPr>
              <a:t>Step 15: Check the “Instructions to authors” for the journal you are submitting to and follow their specific formatting conditions</a:t>
            </a:r>
            <a:r>
              <a:rPr lang="ar-SA" dirty="0">
                <a:latin typeface="Sakkal Majalla" panose="02000000000000000000" pitchFamily="2" charset="-78"/>
                <a:cs typeface="Sakkal Majalla" panose="02000000000000000000" pitchFamily="2" charset="-78"/>
              </a:rPr>
              <a:t>.</a:t>
            </a:r>
            <a:endParaRPr lang="en-US" dirty="0">
              <a:latin typeface="Sakkal Majalla" panose="02000000000000000000" pitchFamily="2" charset="-78"/>
              <a:cs typeface="Sakkal Majalla" panose="02000000000000000000" pitchFamily="2" charset="-78"/>
            </a:endParaRPr>
          </a:p>
          <a:p>
            <a:pPr algn="l" rtl="0"/>
            <a:endParaRPr lang="ar-SA" dirty="0">
              <a:latin typeface="Sakkal Majalla" panose="02000000000000000000" pitchFamily="2" charset="-78"/>
              <a:cs typeface="Sakkal Majalla" panose="02000000000000000000" pitchFamily="2" charset="-78"/>
            </a:endParaRPr>
          </a:p>
        </p:txBody>
      </p:sp>
      <p:sp>
        <p:nvSpPr>
          <p:cNvPr id="4" name="عنصر نائب للمحتوى 3"/>
          <p:cNvSpPr>
            <a:spLocks noGrp="1"/>
          </p:cNvSpPr>
          <p:nvPr>
            <p:ph sz="half" idx="2"/>
          </p:nvPr>
        </p:nvSpPr>
        <p:spPr>
          <a:solidFill>
            <a:schemeClr val="accent2">
              <a:lumMod val="20000"/>
              <a:lumOff val="80000"/>
            </a:schemeClr>
          </a:solidFill>
          <a:ln>
            <a:solidFill>
              <a:schemeClr val="tx1"/>
            </a:solidFill>
          </a:ln>
        </p:spPr>
        <p:txBody>
          <a:bodyPr/>
          <a:lstStyle/>
          <a:p>
            <a:r>
              <a:rPr lang="ar-SA" dirty="0">
                <a:highlight>
                  <a:srgbClr val="FFFF00"/>
                </a:highlight>
                <a:latin typeface="Sakkal Majalla" panose="02000000000000000000" pitchFamily="2" charset="-78"/>
                <a:cs typeface="Sakkal Majalla" panose="02000000000000000000" pitchFamily="2" charset="-78"/>
              </a:rPr>
              <a:t>الخطوة 15: تحقق من "تعليمات المؤلفين" للمجلة التي ترسل إليها واتبع شروط التنسيق المحددة الخاصة بهم</a:t>
            </a:r>
            <a:endParaRPr lang="en-US" dirty="0">
              <a:highlight>
                <a:srgbClr val="FFFF00"/>
              </a:highlight>
              <a:latin typeface="Sakkal Majalla" panose="02000000000000000000" pitchFamily="2" charset="-78"/>
              <a:cs typeface="Sakkal Majalla" panose="02000000000000000000" pitchFamily="2" charset="-78"/>
            </a:endParaRPr>
          </a:p>
          <a:p>
            <a:endParaRPr lang="ar-SA" dirty="0">
              <a:latin typeface="Sakkal Majalla" panose="02000000000000000000" pitchFamily="2" charset="-78"/>
              <a:cs typeface="Sakkal Majalla" panose="02000000000000000000" pitchFamily="2" charset="-78"/>
            </a:endParaRPr>
          </a:p>
        </p:txBody>
      </p:sp>
      <p:sp>
        <p:nvSpPr>
          <p:cNvPr id="6" name="مربع نص 5">
            <a:hlinkClick r:id="rId2" action="ppaction://hlinkfile"/>
            <a:extLst>
              <a:ext uri="{FF2B5EF4-FFF2-40B4-BE49-F238E27FC236}">
                <a16:creationId xmlns:a16="http://schemas.microsoft.com/office/drawing/2014/main" id="{12D07ADB-A60C-49BB-59B3-0A6F9727570B}"/>
              </a:ext>
            </a:extLst>
          </p:cNvPr>
          <p:cNvSpPr txBox="1"/>
          <p:nvPr/>
        </p:nvSpPr>
        <p:spPr>
          <a:xfrm>
            <a:off x="1937824" y="1321356"/>
            <a:ext cx="6098344" cy="369332"/>
          </a:xfrm>
          <a:prstGeom prst="rect">
            <a:avLst/>
          </a:prstGeom>
          <a:noFill/>
        </p:spPr>
        <p:txBody>
          <a:bodyPr wrap="square">
            <a:spAutoFit/>
          </a:bodyPr>
          <a:lstStyle/>
          <a:p>
            <a:pPr algn="l" rtl="0"/>
            <a:r>
              <a:rPr lang="ar-SY" b="1" u="sng" dirty="0">
                <a:effectLst>
                  <a:outerShdw blurRad="38100" dist="38100" dir="2700000" algn="tl">
                    <a:srgbClr val="000000">
                      <a:alpha val="43137"/>
                    </a:srgbClr>
                  </a:outerShdw>
                </a:effectLst>
              </a:rPr>
              <a:t>BMJ-</a:t>
            </a:r>
            <a:r>
              <a:rPr lang="ar-SY" b="1" u="sng" dirty="0" err="1">
                <a:effectLst>
                  <a:outerShdw blurRad="38100" dist="38100" dir="2700000" algn="tl">
                    <a:srgbClr val="000000">
                      <a:alpha val="43137"/>
                    </a:srgbClr>
                  </a:outerShdw>
                </a:effectLst>
              </a:rPr>
              <a:t>Case</a:t>
            </a:r>
            <a:r>
              <a:rPr lang="ar-SY" b="1" u="sng" dirty="0">
                <a:effectLst>
                  <a:outerShdw blurRad="38100" dist="38100" dir="2700000" algn="tl">
                    <a:srgbClr val="000000">
                      <a:alpha val="43137"/>
                    </a:srgbClr>
                  </a:outerShdw>
                </a:effectLst>
              </a:rPr>
              <a:t>-</a:t>
            </a:r>
            <a:r>
              <a:rPr lang="ar-SY" b="1" u="sng" dirty="0" err="1">
                <a:effectLst>
                  <a:outerShdw blurRad="38100" dist="38100" dir="2700000" algn="tl">
                    <a:srgbClr val="000000">
                      <a:alpha val="43137"/>
                    </a:srgbClr>
                  </a:outerShdw>
                </a:effectLst>
              </a:rPr>
              <a:t>Reports-Author-Guide-Digital</a:t>
            </a:r>
            <a:endParaRPr lang="ar-SY" b="1" u="sng" dirty="0">
              <a:effectLst>
                <a:outerShdw blurRad="38100" dist="38100" dir="2700000" algn="tl">
                  <a:srgbClr val="000000">
                    <a:alpha val="43137"/>
                  </a:srgbClr>
                </a:outerShdw>
              </a:effectLst>
            </a:endParaRPr>
          </a:p>
        </p:txBody>
      </p:sp>
      <p:sp>
        <p:nvSpPr>
          <p:cNvPr id="8" name="مربع نص 7">
            <a:extLst>
              <a:ext uri="{FF2B5EF4-FFF2-40B4-BE49-F238E27FC236}">
                <a16:creationId xmlns:a16="http://schemas.microsoft.com/office/drawing/2014/main" id="{D9F323A1-DB4F-32BF-2AEE-E74705894B88}"/>
              </a:ext>
            </a:extLst>
          </p:cNvPr>
          <p:cNvSpPr txBox="1"/>
          <p:nvPr/>
        </p:nvSpPr>
        <p:spPr>
          <a:xfrm>
            <a:off x="1097280" y="4001294"/>
            <a:ext cx="6098344" cy="369332"/>
          </a:xfrm>
          <a:prstGeom prst="rect">
            <a:avLst/>
          </a:prstGeom>
          <a:noFill/>
        </p:spPr>
        <p:txBody>
          <a:bodyPr wrap="square">
            <a:spAutoFit/>
          </a:bodyPr>
          <a:lstStyle/>
          <a:p>
            <a:pPr algn="l" rtl="0"/>
            <a:r>
              <a:rPr lang="ar-SY" dirty="0"/>
              <a:t>https://youtu.be/SsVMmAd_tQ4</a:t>
            </a:r>
          </a:p>
        </p:txBody>
      </p:sp>
      <p:sp>
        <p:nvSpPr>
          <p:cNvPr id="5" name="عنصر نائب للتذييل 4">
            <a:extLst>
              <a:ext uri="{FF2B5EF4-FFF2-40B4-BE49-F238E27FC236}">
                <a16:creationId xmlns:a16="http://schemas.microsoft.com/office/drawing/2014/main" id="{4FA8898D-EB19-A676-4A73-1D0C7E652B07}"/>
              </a:ext>
            </a:extLst>
          </p:cNvPr>
          <p:cNvSpPr>
            <a:spLocks noGrp="1"/>
          </p:cNvSpPr>
          <p:nvPr>
            <p:ph type="ftr" sz="quarter" idx="11"/>
          </p:nvPr>
        </p:nvSpPr>
        <p:spPr/>
        <p:txBody>
          <a:bodyPr/>
          <a:lstStyle/>
          <a:p>
            <a:r>
              <a:rPr lang="ar-SY"/>
              <a:t>الدكتور عماد الحريري-تقرير حالة</a:t>
            </a:r>
          </a:p>
        </p:txBody>
      </p:sp>
      <p:sp>
        <p:nvSpPr>
          <p:cNvPr id="7" name="عنصر نائب لرقم الشريحة 6">
            <a:extLst>
              <a:ext uri="{FF2B5EF4-FFF2-40B4-BE49-F238E27FC236}">
                <a16:creationId xmlns:a16="http://schemas.microsoft.com/office/drawing/2014/main" id="{E9641E79-2363-1949-F287-6A5A936F5990}"/>
              </a:ext>
            </a:extLst>
          </p:cNvPr>
          <p:cNvSpPr>
            <a:spLocks noGrp="1"/>
          </p:cNvSpPr>
          <p:nvPr>
            <p:ph type="sldNum" sz="quarter" idx="12"/>
          </p:nvPr>
        </p:nvSpPr>
        <p:spPr/>
        <p:txBody>
          <a:bodyPr/>
          <a:lstStyle/>
          <a:p>
            <a:fld id="{5634E967-E299-497B-9872-BC495F7C57D9}" type="slidenum">
              <a:rPr lang="ar-SY" smtClean="0"/>
              <a:t>57</a:t>
            </a:fld>
            <a:endParaRPr lang="ar-SY"/>
          </a:p>
        </p:txBody>
      </p:sp>
    </p:spTree>
    <p:extLst>
      <p:ext uri="{BB962C8B-B14F-4D97-AF65-F5344CB8AC3E}">
        <p14:creationId xmlns:p14="http://schemas.microsoft.com/office/powerpoint/2010/main" val="6836639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stretch>
            <a:fillRect/>
          </a:stretch>
        </p:blipFill>
        <p:spPr>
          <a:xfrm>
            <a:off x="1523180" y="1414"/>
            <a:ext cx="9145639" cy="6773286"/>
          </a:xfrm>
          <a:prstGeom prst="rect">
            <a:avLst/>
          </a:prstGeom>
        </p:spPr>
      </p:pic>
      <p:sp>
        <p:nvSpPr>
          <p:cNvPr id="2" name="عنصر نائب للتذييل 1">
            <a:extLst>
              <a:ext uri="{FF2B5EF4-FFF2-40B4-BE49-F238E27FC236}">
                <a16:creationId xmlns:a16="http://schemas.microsoft.com/office/drawing/2014/main" id="{48A64302-E3EB-9924-390E-BAD4A5B9775F}"/>
              </a:ext>
            </a:extLst>
          </p:cNvPr>
          <p:cNvSpPr>
            <a:spLocks noGrp="1"/>
          </p:cNvSpPr>
          <p:nvPr>
            <p:ph type="ftr" sz="quarter" idx="11"/>
          </p:nvPr>
        </p:nvSpPr>
        <p:spPr/>
        <p:txBody>
          <a:bodyPr/>
          <a:lstStyle/>
          <a:p>
            <a:r>
              <a:rPr lang="ar-SY"/>
              <a:t>الدكتور عماد الحريري-تقرير حالة</a:t>
            </a:r>
          </a:p>
        </p:txBody>
      </p:sp>
      <p:sp>
        <p:nvSpPr>
          <p:cNvPr id="3" name="عنصر نائب لرقم الشريحة 2">
            <a:extLst>
              <a:ext uri="{FF2B5EF4-FFF2-40B4-BE49-F238E27FC236}">
                <a16:creationId xmlns:a16="http://schemas.microsoft.com/office/drawing/2014/main" id="{0C73FD5D-F7DF-713A-9420-E914C457E2F0}"/>
              </a:ext>
            </a:extLst>
          </p:cNvPr>
          <p:cNvSpPr>
            <a:spLocks noGrp="1"/>
          </p:cNvSpPr>
          <p:nvPr>
            <p:ph type="sldNum" sz="quarter" idx="12"/>
          </p:nvPr>
        </p:nvSpPr>
        <p:spPr/>
        <p:txBody>
          <a:bodyPr/>
          <a:lstStyle/>
          <a:p>
            <a:fld id="{5634E967-E299-497B-9872-BC495F7C57D9}" type="slidenum">
              <a:rPr lang="ar-SY" smtClean="0"/>
              <a:t>58</a:t>
            </a:fld>
            <a:endParaRPr lang="ar-SY"/>
          </a:p>
        </p:txBody>
      </p:sp>
    </p:spTree>
    <p:extLst>
      <p:ext uri="{BB962C8B-B14F-4D97-AF65-F5344CB8AC3E}">
        <p14:creationId xmlns:p14="http://schemas.microsoft.com/office/powerpoint/2010/main" val="3725078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a:extLst>
              <a:ext uri="{FF2B5EF4-FFF2-40B4-BE49-F238E27FC236}">
                <a16:creationId xmlns:a16="http://schemas.microsoft.com/office/drawing/2014/main" id="{2C1087F3-0958-317F-748A-8F70DB4BCF63}"/>
              </a:ext>
            </a:extLst>
          </p:cNvPr>
          <p:cNvGraphicFramePr>
            <a:graphicFrameLocks noGrp="1"/>
          </p:cNvGraphicFramePr>
          <p:nvPr>
            <p:extLst>
              <p:ext uri="{D42A27DB-BD31-4B8C-83A1-F6EECF244321}">
                <p14:modId xmlns:p14="http://schemas.microsoft.com/office/powerpoint/2010/main" val="2060627529"/>
              </p:ext>
            </p:extLst>
          </p:nvPr>
        </p:nvGraphicFramePr>
        <p:xfrm>
          <a:off x="1959927" y="2719397"/>
          <a:ext cx="8637905" cy="847535"/>
        </p:xfrm>
        <a:graphic>
          <a:graphicData uri="http://schemas.openxmlformats.org/drawingml/2006/table">
            <a:tbl>
              <a:tblPr firstRow="1" firstCol="1">
                <a:tableStyleId>{5C22544A-7EE6-4342-B048-85BDC9FD1C3A}</a:tableStyleId>
              </a:tblPr>
              <a:tblGrid>
                <a:gridCol w="8637905">
                  <a:extLst>
                    <a:ext uri="{9D8B030D-6E8A-4147-A177-3AD203B41FA5}">
                      <a16:colId xmlns:a16="http://schemas.microsoft.com/office/drawing/2014/main" val="2687076350"/>
                    </a:ext>
                  </a:extLst>
                </a:gridCol>
              </a:tblGrid>
              <a:tr h="190500">
                <a:tc>
                  <a:txBody>
                    <a:bodyPr/>
                    <a:lstStyle/>
                    <a:p>
                      <a:pPr algn="ctr" rtl="0">
                        <a:lnSpc>
                          <a:spcPct val="107000"/>
                        </a:lnSpc>
                        <a:spcAft>
                          <a:spcPts val="800"/>
                        </a:spcAft>
                      </a:pPr>
                      <a:r>
                        <a:rPr lang="en-US" sz="1800" u="sng" dirty="0">
                          <a:effectLst/>
                        </a:rPr>
                        <a:t>Template for a Case Report</a:t>
                      </a:r>
                      <a:endParaRPr lang="en-US" sz="1100" dirty="0">
                        <a:effectLst/>
                      </a:endParaRPr>
                    </a:p>
                    <a:p>
                      <a:pPr algn="l" rtl="0">
                        <a:lnSpc>
                          <a:spcPct val="107000"/>
                        </a:lnSpc>
                        <a:spcAft>
                          <a:spcPts val="800"/>
                        </a:spcAft>
                      </a:pPr>
                      <a:r>
                        <a:rPr lang="en-US" sz="1100" u="sng" dirty="0">
                          <a:effectLst/>
                        </a:rPr>
                        <a:t>Discussion: </a:t>
                      </a:r>
                      <a:endParaRPr lang="en-US" sz="1100" dirty="0">
                        <a:effectLst/>
                      </a:endParaRPr>
                    </a:p>
                    <a:p>
                      <a:pPr algn="l" rtl="0">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94123262"/>
                  </a:ext>
                </a:extLst>
              </a:tr>
            </a:tbl>
          </a:graphicData>
        </a:graphic>
      </p:graphicFrame>
      <p:sp>
        <p:nvSpPr>
          <p:cNvPr id="3" name="عنصر نائب للتذييل 2">
            <a:extLst>
              <a:ext uri="{FF2B5EF4-FFF2-40B4-BE49-F238E27FC236}">
                <a16:creationId xmlns:a16="http://schemas.microsoft.com/office/drawing/2014/main" id="{6576613C-E086-25C9-F048-32ABFABC1305}"/>
              </a:ext>
            </a:extLst>
          </p:cNvPr>
          <p:cNvSpPr>
            <a:spLocks noGrp="1"/>
          </p:cNvSpPr>
          <p:nvPr>
            <p:ph type="ftr" sz="quarter" idx="11"/>
          </p:nvPr>
        </p:nvSpPr>
        <p:spPr/>
        <p:txBody>
          <a:bodyPr/>
          <a:lstStyle/>
          <a:p>
            <a:r>
              <a:rPr lang="ar-SY"/>
              <a:t>الدكتور عماد الحريري-تقرير حالة</a:t>
            </a:r>
          </a:p>
        </p:txBody>
      </p:sp>
      <p:sp>
        <p:nvSpPr>
          <p:cNvPr id="4" name="عنصر نائب لرقم الشريحة 3">
            <a:extLst>
              <a:ext uri="{FF2B5EF4-FFF2-40B4-BE49-F238E27FC236}">
                <a16:creationId xmlns:a16="http://schemas.microsoft.com/office/drawing/2014/main" id="{ADE93A58-83BE-50B3-C6C6-B07C42D212B7}"/>
              </a:ext>
            </a:extLst>
          </p:cNvPr>
          <p:cNvSpPr>
            <a:spLocks noGrp="1"/>
          </p:cNvSpPr>
          <p:nvPr>
            <p:ph type="sldNum" sz="quarter" idx="12"/>
          </p:nvPr>
        </p:nvSpPr>
        <p:spPr/>
        <p:txBody>
          <a:bodyPr/>
          <a:lstStyle/>
          <a:p>
            <a:fld id="{5634E967-E299-497B-9872-BC495F7C57D9}" type="slidenum">
              <a:rPr lang="ar-SY" smtClean="0"/>
              <a:t>59</a:t>
            </a:fld>
            <a:endParaRPr lang="ar-SY"/>
          </a:p>
        </p:txBody>
      </p:sp>
    </p:spTree>
    <p:extLst>
      <p:ext uri="{BB962C8B-B14F-4D97-AF65-F5344CB8AC3E}">
        <p14:creationId xmlns:p14="http://schemas.microsoft.com/office/powerpoint/2010/main" val="470415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4385A279-7E35-7B3F-CAA3-F7A7D8C27361}"/>
              </a:ext>
            </a:extLst>
          </p:cNvPr>
          <p:cNvSpPr>
            <a:spLocks noGrp="1"/>
          </p:cNvSpPr>
          <p:nvPr>
            <p:ph sz="half" idx="1"/>
          </p:nvPr>
        </p:nvSpPr>
        <p:spPr>
          <a:xfrm>
            <a:off x="4633273" y="1690688"/>
            <a:ext cx="4257899" cy="5005534"/>
          </a:xfrm>
          <a:solidFill>
            <a:schemeClr val="accent2">
              <a:lumMod val="20000"/>
              <a:lumOff val="80000"/>
            </a:schemeClr>
          </a:solidFill>
          <a:ln>
            <a:solidFill>
              <a:schemeClr val="tx1"/>
            </a:solidFill>
          </a:ln>
        </p:spPr>
        <p:txBody>
          <a:bodyPr>
            <a:normAutofit/>
          </a:bodyPr>
          <a:lstStyle/>
          <a:p>
            <a:pPr algn="r" rtl="1">
              <a:lnSpc>
                <a:spcPct val="107000"/>
              </a:lnSpc>
              <a:spcAft>
                <a:spcPts val="800"/>
              </a:spcAft>
            </a:pPr>
            <a:r>
              <a:rPr lang="ar-SA" sz="2400" dirty="0">
                <a:effectLst/>
                <a:latin typeface="Sakkal Majalla" panose="02000000000000000000" pitchFamily="2" charset="-78"/>
                <a:ea typeface="Calibri" panose="020F0502020204030204" pitchFamily="34" charset="0"/>
                <a:cs typeface="Sakkal Majalla" panose="02000000000000000000" pitchFamily="2" charset="-78"/>
              </a:rPr>
              <a:t>شاب في الـ </a:t>
            </a:r>
            <a:r>
              <a:rPr lang="en-US" sz="2400" dirty="0">
                <a:effectLst/>
                <a:latin typeface="Sakkal Majalla" panose="02000000000000000000" pitchFamily="2" charset="-78"/>
                <a:ea typeface="Calibri" panose="020F0502020204030204" pitchFamily="34" charset="0"/>
                <a:cs typeface="Sakkal Majalla" panose="02000000000000000000" pitchFamily="2" charset="-78"/>
              </a:rPr>
              <a:t>23</a:t>
            </a:r>
            <a:r>
              <a:rPr lang="ar-SA" sz="2400" dirty="0">
                <a:effectLst/>
                <a:latin typeface="Sakkal Majalla" panose="02000000000000000000" pitchFamily="2" charset="-78"/>
                <a:ea typeface="Calibri" panose="020F0502020204030204" pitchFamily="34" charset="0"/>
                <a:cs typeface="Sakkal Majalla" panose="02000000000000000000" pitchFamily="2" charset="-78"/>
              </a:rPr>
              <a:t>   يتبع دورة رياضية مكثفة </a:t>
            </a:r>
          </a:p>
          <a:p>
            <a:pPr>
              <a:lnSpc>
                <a:spcPct val="107000"/>
              </a:lnSpc>
              <a:spcAft>
                <a:spcPts val="800"/>
              </a:spcAft>
            </a:pPr>
            <a:r>
              <a:rPr lang="ar-SA" sz="2400" dirty="0">
                <a:effectLst/>
                <a:latin typeface="Sakkal Majalla" panose="02000000000000000000" pitchFamily="2" charset="-78"/>
                <a:ea typeface="Calibri" panose="020F0502020204030204" pitchFamily="34" charset="0"/>
                <a:cs typeface="Sakkal Majalla" panose="02000000000000000000" pitchFamily="2" charset="-78"/>
              </a:rPr>
              <a:t>سوابق المريض:</a:t>
            </a:r>
            <a:endParaRPr kumimoji="0" lang="en-US" sz="2400" b="0"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p>
            <a:pPr lvl="1">
              <a:lnSpc>
                <a:spcPct val="107000"/>
              </a:lnSpc>
              <a:spcBef>
                <a:spcPts val="1000"/>
              </a:spcBef>
              <a:spcAft>
                <a:spcPts val="800"/>
              </a:spcAf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 مدخن- غير كحولي </a:t>
            </a:r>
            <a:endParaRPr kumimoji="0" lang="en-US" b="0"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p>
            <a:pPr lvl="1">
              <a:lnSpc>
                <a:spcPct val="107000"/>
              </a:lnSpc>
              <a:spcBef>
                <a:spcPts val="1000"/>
              </a:spcBef>
              <a:spcAft>
                <a:spcPts val="800"/>
              </a:spcAft>
              <a:defRPr/>
            </a:pPr>
            <a:r>
              <a:rPr kumimoji="0" lang="ar-SA" b="0" i="0" u="none" strike="noStrike" kern="1200" cap="none" spc="0" normalizeH="0" baseline="0" noProof="0" dirty="0" err="1">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لاسوابق</a:t>
            </a: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 مرضية عائلية</a:t>
            </a:r>
            <a:endParaRPr kumimoji="0" lang="en-US" b="0"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p>
            <a:pPr lvl="1">
              <a:lnSpc>
                <a:spcPct val="107000"/>
              </a:lnSpc>
              <a:spcBef>
                <a:spcPts val="1000"/>
              </a:spcBef>
              <a:spcAft>
                <a:spcPts val="800"/>
              </a:spcAft>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لا سوابق دوائية</a:t>
            </a:r>
            <a:endParaRPr kumimoji="0" lang="en-US" b="0"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p>
            <a:pPr lvl="1">
              <a:spcBef>
                <a:spcPts val="1000"/>
              </a:spcBef>
              <a:defRPr/>
            </a:pPr>
            <a:r>
              <a:rPr kumimoji="0" lang="ar-SA" b="0"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لا سوابق جراحية</a:t>
            </a:r>
          </a:p>
          <a:p>
            <a:r>
              <a:rPr lang="ar-SY" sz="2400" dirty="0">
                <a:latin typeface="Sakkal Majalla" panose="02000000000000000000" pitchFamily="2" charset="-78"/>
                <a:cs typeface="Sakkal Majalla" panose="02000000000000000000" pitchFamily="2" charset="-78"/>
              </a:rPr>
              <a:t>راجع بالم في الفخذ الأيمن منذ عدة أسابيع  , الم يزداد بالجهد ويخف بالراحة دون وجود قصة رضية لديه. تفاقم الألم  و اصبح ليلي نهاري لا يخف على الراحة او المسكنات,</a:t>
            </a:r>
          </a:p>
          <a:p>
            <a:endParaRPr lang="ar-SY" sz="2400" dirty="0">
              <a:latin typeface="Sakkal Majalla" panose="02000000000000000000" pitchFamily="2" charset="-78"/>
              <a:cs typeface="Sakkal Majalla" panose="02000000000000000000" pitchFamily="2" charset="-78"/>
            </a:endParaRPr>
          </a:p>
        </p:txBody>
      </p:sp>
      <p:sp>
        <p:nvSpPr>
          <p:cNvPr id="4" name="عنصر نائب للمحتوى 3">
            <a:extLst>
              <a:ext uri="{FF2B5EF4-FFF2-40B4-BE49-F238E27FC236}">
                <a16:creationId xmlns:a16="http://schemas.microsoft.com/office/drawing/2014/main" id="{C29A7B1A-8220-0807-B653-5141D9033FDB}"/>
              </a:ext>
            </a:extLst>
          </p:cNvPr>
          <p:cNvSpPr>
            <a:spLocks noGrp="1"/>
          </p:cNvSpPr>
          <p:nvPr>
            <p:ph sz="half" idx="2"/>
          </p:nvPr>
        </p:nvSpPr>
        <p:spPr>
          <a:xfrm>
            <a:off x="9075761" y="1713303"/>
            <a:ext cx="2911620" cy="4870596"/>
          </a:xfrm>
          <a:ln>
            <a:solidFill>
              <a:schemeClr val="tx1"/>
            </a:solidFill>
          </a:ln>
        </p:spPr>
        <p:txBody>
          <a:bodyPr>
            <a:normAutofit/>
          </a:bodyPr>
          <a:lstStyle/>
          <a:p>
            <a:pPr algn="r" rtl="1">
              <a:lnSpc>
                <a:spcPct val="107000"/>
              </a:lnSpc>
              <a:spcAft>
                <a:spcPts val="800"/>
              </a:spcAft>
            </a:pPr>
            <a:r>
              <a:rPr lang="ar-SY" sz="2400" kern="100" dirty="0">
                <a:solidFill>
                  <a:srgbClr val="000000"/>
                </a:solidFill>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الخطوة 2: ماذا نعرف عن المريض</a:t>
            </a:r>
            <a:endParaRPr lang="en-US" sz="2400" kern="100"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SY" sz="2400" kern="1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ما هي الخصائص الديموغرافية للمريض؟</a:t>
            </a:r>
          </a:p>
          <a:p>
            <a:pPr lvl="1">
              <a:lnSpc>
                <a:spcPct val="107000"/>
              </a:lnSpc>
              <a:spcAft>
                <a:spcPts val="800"/>
              </a:spcAft>
            </a:pPr>
            <a:r>
              <a:rPr lang="ar-SY" sz="2000" kern="1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 ما هو تاريخه الماضي؟</a:t>
            </a:r>
          </a:p>
          <a:p>
            <a:pPr lvl="1">
              <a:lnSpc>
                <a:spcPct val="107000"/>
              </a:lnSpc>
              <a:spcAft>
                <a:spcPts val="800"/>
              </a:spcAft>
            </a:pPr>
            <a:r>
              <a:rPr lang="ar-SY" sz="2000" kern="1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 ماذا كان له / لها</a:t>
            </a:r>
            <a:endParaRPr lang="en-US" sz="2000" kern="100" dirty="0">
              <a:effectLst/>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SY" sz="2400" kern="1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الأعراض عند العرض؟</a:t>
            </a:r>
            <a:endParaRPr lang="en-US" sz="2400" kern="100" dirty="0">
              <a:effectLst/>
              <a:latin typeface="Sakkal Majalla" panose="02000000000000000000" pitchFamily="2" charset="-78"/>
              <a:ea typeface="Calibri" panose="020F0502020204030204" pitchFamily="34" charset="0"/>
              <a:cs typeface="Sakkal Majalla" panose="02000000000000000000" pitchFamily="2" charset="-78"/>
            </a:endParaRPr>
          </a:p>
          <a:p>
            <a:endParaRPr lang="ar-SY" dirty="0"/>
          </a:p>
        </p:txBody>
      </p:sp>
      <p:sp>
        <p:nvSpPr>
          <p:cNvPr id="6" name="عنصر نائب للمحتوى 2">
            <a:extLst>
              <a:ext uri="{FF2B5EF4-FFF2-40B4-BE49-F238E27FC236}">
                <a16:creationId xmlns:a16="http://schemas.microsoft.com/office/drawing/2014/main" id="{5FBA398E-8C0A-7659-1D86-78D701D367B0}"/>
              </a:ext>
            </a:extLst>
          </p:cNvPr>
          <p:cNvSpPr txBox="1">
            <a:spLocks/>
          </p:cNvSpPr>
          <p:nvPr/>
        </p:nvSpPr>
        <p:spPr>
          <a:xfrm>
            <a:off x="245802" y="1713303"/>
            <a:ext cx="4367142" cy="4870597"/>
          </a:xfrm>
          <a:prstGeom prst="rect">
            <a:avLst/>
          </a:prstGeom>
          <a:ln>
            <a:solidFill>
              <a:schemeClr val="tx1"/>
            </a:solidFill>
          </a:ln>
        </p:spPr>
        <p:txBody>
          <a:bodyPr vert="horz" lIns="91440" tIns="45720" rIns="91440" bIns="45720" rtlCol="1">
            <a:normAutofit fontScale="700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Step 2:
A 23-year-old undergoes an intensive sports course 
he reviewing with the story of pain in the right thigh several weeks ago, the pain increases with effort and </a:t>
            </a:r>
            <a:r>
              <a:rPr lang="en-US" sz="2400" dirty="0" err="1">
                <a:latin typeface="Calibri" panose="020F0502020204030204" pitchFamily="34" charset="0"/>
                <a:ea typeface="Calibri" panose="020F0502020204030204" pitchFamily="34" charset="0"/>
                <a:cs typeface="Times New Roman" panose="02020603050405020304" pitchFamily="18" charset="0"/>
              </a:rPr>
              <a:t>hids</a:t>
            </a:r>
            <a:r>
              <a:rPr lang="en-US" sz="2400" dirty="0">
                <a:latin typeface="Calibri" panose="020F0502020204030204" pitchFamily="34" charset="0"/>
                <a:ea typeface="Calibri" panose="020F0502020204030204" pitchFamily="34" charset="0"/>
                <a:cs typeface="Times New Roman" panose="02020603050405020304" pitchFamily="18" charset="0"/>
              </a:rPr>
              <a:t> with rest , without a trauma story. The pain worsens and  becomes at the night and the day does not </a:t>
            </a:r>
            <a:r>
              <a:rPr lang="en-US" sz="2400" dirty="0" err="1">
                <a:latin typeface="Calibri" panose="020F0502020204030204" pitchFamily="34" charset="0"/>
                <a:ea typeface="Calibri" panose="020F0502020204030204" pitchFamily="34" charset="0"/>
                <a:cs typeface="Times New Roman" panose="02020603050405020304" pitchFamily="18" charset="0"/>
              </a:rPr>
              <a:t>relievei</a:t>
            </a:r>
            <a:r>
              <a:rPr lang="en-US" sz="2400" dirty="0">
                <a:latin typeface="Calibri" panose="020F0502020204030204" pitchFamily="34" charset="0"/>
                <a:ea typeface="Calibri" panose="020F0502020204030204" pitchFamily="34" charset="0"/>
                <a:cs typeface="Times New Roman" panose="02020603050405020304" pitchFamily="18" charset="0"/>
              </a:rPr>
              <a:t> in rest or painkillers,
Patient's antecedents:
 Smoked-Non-alcoholic 
No family history
No history of medication
No surgical </a:t>
            </a:r>
            <a:r>
              <a:rPr lang="en-US" sz="2400" dirty="0" err="1">
                <a:latin typeface="Calibri" panose="020F0502020204030204" pitchFamily="34" charset="0"/>
                <a:ea typeface="Calibri" panose="020F0502020204030204" pitchFamily="34" charset="0"/>
                <a:cs typeface="Times New Roman" panose="02020603050405020304" pitchFamily="18" charset="0"/>
              </a:rPr>
              <a:t>histor</a:t>
            </a:r>
            <a:endParaRPr lang="ar-SY" sz="3600" dirty="0"/>
          </a:p>
        </p:txBody>
      </p:sp>
      <p:sp>
        <p:nvSpPr>
          <p:cNvPr id="12" name="عنوان 1">
            <a:extLst>
              <a:ext uri="{FF2B5EF4-FFF2-40B4-BE49-F238E27FC236}">
                <a16:creationId xmlns:a16="http://schemas.microsoft.com/office/drawing/2014/main" id="{3A764B26-7B7E-886F-62D6-52AF9511FBF9}"/>
              </a:ext>
            </a:extLst>
          </p:cNvPr>
          <p:cNvSpPr>
            <a:spLocks noGrp="1"/>
          </p:cNvSpPr>
          <p:nvPr>
            <p:ph type="title"/>
          </p:nvPr>
        </p:nvSpPr>
        <p:spPr>
          <a:xfrm>
            <a:off x="978877" y="196508"/>
            <a:ext cx="10515600" cy="1325563"/>
          </a:xfrm>
          <a:solidFill>
            <a:schemeClr val="accent4">
              <a:lumMod val="20000"/>
              <a:lumOff val="80000"/>
            </a:schemeClr>
          </a:solidFill>
        </p:spPr>
        <p:txBody>
          <a:bodyPr>
            <a:normAutofit/>
          </a:bodyPr>
          <a:lstStyle/>
          <a:p>
            <a:pPr algn="ctr"/>
            <a:r>
              <a:rPr lang="ar-SA" sz="2800" dirty="0">
                <a:latin typeface="Sakkal Majalla" panose="02000000000000000000" pitchFamily="2" charset="-78"/>
                <a:ea typeface="Calibri" panose="020F0502020204030204" pitchFamily="34" charset="0"/>
                <a:cs typeface="Sakkal Majalla" panose="02000000000000000000" pitchFamily="2" charset="-78"/>
              </a:rPr>
              <a:t>للتعويض العظمي الكتلي بمشاركة بين طريقة الغشاء المحرض </a:t>
            </a:r>
            <a:r>
              <a:rPr lang="ar-SA" sz="2800" dirty="0" err="1">
                <a:latin typeface="Sakkal Majalla" panose="02000000000000000000" pitchFamily="2" charset="-78"/>
                <a:ea typeface="Calibri" panose="020F0502020204030204" pitchFamily="34" charset="0"/>
                <a:cs typeface="Sakkal Majalla" panose="02000000000000000000" pitchFamily="2" charset="-78"/>
              </a:rPr>
              <a:t>بالاسمت</a:t>
            </a:r>
            <a:r>
              <a:rPr lang="ar-SA" sz="2800" dirty="0">
                <a:latin typeface="Sakkal Majalla" panose="02000000000000000000" pitchFamily="2" charset="-78"/>
                <a:ea typeface="Calibri" panose="020F0502020204030204" pitchFamily="34" charset="0"/>
                <a:cs typeface="Sakkal Majalla" panose="02000000000000000000" pitchFamily="2" charset="-78"/>
              </a:rPr>
              <a:t> مع السفود داخل النقي مع جهاز تزليق عظمي معدل محليا</a:t>
            </a:r>
            <a:br>
              <a:rPr lang="ar-SA" sz="2800" dirty="0">
                <a:latin typeface="Sakkal Majalla" panose="02000000000000000000" pitchFamily="2" charset="-78"/>
                <a:ea typeface="Calibri" panose="020F0502020204030204" pitchFamily="34" charset="0"/>
                <a:cs typeface="Sakkal Majalla" panose="02000000000000000000" pitchFamily="2" charset="-78"/>
              </a:rPr>
            </a:br>
            <a:r>
              <a:rPr lang="ar-SA" sz="2800" dirty="0">
                <a:latin typeface="Sakkal Majalla" panose="02000000000000000000" pitchFamily="2" charset="-78"/>
                <a:ea typeface="Calibri" panose="020F0502020204030204" pitchFamily="34" charset="0"/>
                <a:cs typeface="Sakkal Majalla" panose="02000000000000000000" pitchFamily="2" charset="-78"/>
              </a:rPr>
              <a:t>تقديم حالة سريرية </a:t>
            </a:r>
            <a:r>
              <a:rPr lang="en-GB" sz="2800" dirty="0">
                <a:latin typeface="Sakkal Majalla" panose="02000000000000000000" pitchFamily="2" charset="-78"/>
                <a:ea typeface="Calibri" panose="020F0502020204030204" pitchFamily="34" charset="0"/>
                <a:cs typeface="Sakkal Majalla" panose="02000000000000000000" pitchFamily="2" charset="-78"/>
              </a:rPr>
              <a:t>case report</a:t>
            </a:r>
            <a:r>
              <a:rPr lang="ar-SA" sz="2800" dirty="0">
                <a:latin typeface="Sakkal Majalla" panose="02000000000000000000" pitchFamily="2" charset="-78"/>
                <a:ea typeface="Calibri" panose="020F0502020204030204" pitchFamily="34" charset="0"/>
                <a:cs typeface="Sakkal Majalla" panose="02000000000000000000" pitchFamily="2" charset="-78"/>
              </a:rPr>
              <a:t> </a:t>
            </a:r>
            <a:endParaRPr lang="ar-SY" sz="2800" dirty="0"/>
          </a:p>
        </p:txBody>
      </p:sp>
      <p:sp>
        <p:nvSpPr>
          <p:cNvPr id="2" name="عنصر نائب للتذييل 1">
            <a:extLst>
              <a:ext uri="{FF2B5EF4-FFF2-40B4-BE49-F238E27FC236}">
                <a16:creationId xmlns:a16="http://schemas.microsoft.com/office/drawing/2014/main" id="{B44FE2B1-4612-55BE-5E5D-D87030380AED}"/>
              </a:ext>
            </a:extLst>
          </p:cNvPr>
          <p:cNvSpPr>
            <a:spLocks noGrp="1"/>
          </p:cNvSpPr>
          <p:nvPr>
            <p:ph type="ftr" sz="quarter" idx="11"/>
          </p:nvPr>
        </p:nvSpPr>
        <p:spPr/>
        <p:txBody>
          <a:bodyPr/>
          <a:lstStyle/>
          <a:p>
            <a:r>
              <a:rPr lang="ar-SY"/>
              <a:t>الدكتور عماد الحريري-تقرير حالة</a:t>
            </a:r>
          </a:p>
        </p:txBody>
      </p:sp>
      <p:sp>
        <p:nvSpPr>
          <p:cNvPr id="5" name="عنصر نائب لرقم الشريحة 4">
            <a:extLst>
              <a:ext uri="{FF2B5EF4-FFF2-40B4-BE49-F238E27FC236}">
                <a16:creationId xmlns:a16="http://schemas.microsoft.com/office/drawing/2014/main" id="{F4DF9671-9C22-3BF3-1F1A-5B6914C9A8AD}"/>
              </a:ext>
            </a:extLst>
          </p:cNvPr>
          <p:cNvSpPr>
            <a:spLocks noGrp="1"/>
          </p:cNvSpPr>
          <p:nvPr>
            <p:ph type="sldNum" sz="quarter" idx="12"/>
          </p:nvPr>
        </p:nvSpPr>
        <p:spPr/>
        <p:txBody>
          <a:bodyPr/>
          <a:lstStyle/>
          <a:p>
            <a:fld id="{5634E967-E299-497B-9872-BC495F7C57D9}" type="slidenum">
              <a:rPr lang="ar-SY" smtClean="0"/>
              <a:t>6</a:t>
            </a:fld>
            <a:endParaRPr lang="ar-SY"/>
          </a:p>
        </p:txBody>
      </p:sp>
    </p:spTree>
    <p:extLst>
      <p:ext uri="{BB962C8B-B14F-4D97-AF65-F5344CB8AC3E}">
        <p14:creationId xmlns:p14="http://schemas.microsoft.com/office/powerpoint/2010/main" val="7580989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417EFFEF-D22F-70A6-25BE-5B20889A1E70}"/>
              </a:ext>
            </a:extLst>
          </p:cNvPr>
          <p:cNvSpPr txBox="1"/>
          <p:nvPr/>
        </p:nvSpPr>
        <p:spPr>
          <a:xfrm>
            <a:off x="267287" y="0"/>
            <a:ext cx="11324492" cy="6155147"/>
          </a:xfrm>
          <a:prstGeom prst="rect">
            <a:avLst/>
          </a:prstGeom>
          <a:noFill/>
        </p:spPr>
        <p:txBody>
          <a:bodyPr wrap="square">
            <a:spAutoFit/>
          </a:bodyPr>
          <a:lstStyle/>
          <a:p>
            <a:pPr algn="l" rtl="0">
              <a:lnSpc>
                <a:spcPct val="107000"/>
              </a:lnSpc>
              <a:spcAft>
                <a:spcPts val="800"/>
              </a:spcAft>
            </a:pPr>
            <a:r>
              <a:rPr lang="en-US" sz="16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Title: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Choose an informative title and, if need be, sub-title; always include “Case Report” so that the reader knows immediately what study type you have chosen.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6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Authors</a:t>
            </a:r>
            <a:r>
              <a:rPr lang="en-US" sz="16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 Check the Instructions to Authors of the journal you are submitting to for formatting authors’ names, affiliations, addresses and so on. Never include an author without having his/her explicit consent. Corresponding author: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The corresponding author is the author who submits the report, takes responsibility for it and corresponds with the journal editors and peer reviewers.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Abstract</a:t>
            </a:r>
            <a:r>
              <a:rPr lang="en-US" sz="16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 Write a structured abstract (as above). You can use the following questions to guide you.</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 What is the main subject of your report?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Who is your target audience and what do they need to know?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Who is the patient? What are his/her main clinical manifestations?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 Briefly describe case management and outcome.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What has this case taught you?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What is the take-home message for the reader?</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Key Words</a:t>
            </a:r>
            <a:r>
              <a:rPr lang="en-US" sz="1600" dirty="0">
                <a:effectLst/>
                <a:latin typeface="Calibri" panose="020F0502020204030204" pitchFamily="34" charset="0"/>
                <a:ea typeface="Calibri" panose="020F0502020204030204" pitchFamily="34" charset="0"/>
                <a:cs typeface="Calibri" panose="020F0502020204030204" pitchFamily="34" charset="0"/>
              </a:rPr>
              <a:t>: Generally, 3 to 6; choose your key words carefully to reflect your paper’s content and to make your paper easy to find by interested future readers</a:t>
            </a:r>
            <a:endParaRPr lang="ar-SY" sz="1600" dirty="0"/>
          </a:p>
        </p:txBody>
      </p:sp>
      <p:sp>
        <p:nvSpPr>
          <p:cNvPr id="2" name="عنصر نائب للتذييل 1">
            <a:extLst>
              <a:ext uri="{FF2B5EF4-FFF2-40B4-BE49-F238E27FC236}">
                <a16:creationId xmlns:a16="http://schemas.microsoft.com/office/drawing/2014/main" id="{87A946D6-8850-BEF4-5339-5A0C68EEB60B}"/>
              </a:ext>
            </a:extLst>
          </p:cNvPr>
          <p:cNvSpPr>
            <a:spLocks noGrp="1"/>
          </p:cNvSpPr>
          <p:nvPr>
            <p:ph type="ftr" sz="quarter" idx="11"/>
          </p:nvPr>
        </p:nvSpPr>
        <p:spPr/>
        <p:txBody>
          <a:bodyPr/>
          <a:lstStyle/>
          <a:p>
            <a:r>
              <a:rPr lang="ar-SY"/>
              <a:t>الدكتور عماد الحريري-تقرير حالة</a:t>
            </a:r>
          </a:p>
        </p:txBody>
      </p:sp>
      <p:sp>
        <p:nvSpPr>
          <p:cNvPr id="4" name="عنصر نائب لرقم الشريحة 3">
            <a:extLst>
              <a:ext uri="{FF2B5EF4-FFF2-40B4-BE49-F238E27FC236}">
                <a16:creationId xmlns:a16="http://schemas.microsoft.com/office/drawing/2014/main" id="{A63A36F0-9655-3F94-18D3-A2C491F1CED2}"/>
              </a:ext>
            </a:extLst>
          </p:cNvPr>
          <p:cNvSpPr>
            <a:spLocks noGrp="1"/>
          </p:cNvSpPr>
          <p:nvPr>
            <p:ph type="sldNum" sz="quarter" idx="12"/>
          </p:nvPr>
        </p:nvSpPr>
        <p:spPr/>
        <p:txBody>
          <a:bodyPr/>
          <a:lstStyle/>
          <a:p>
            <a:fld id="{5634E967-E299-497B-9872-BC495F7C57D9}" type="slidenum">
              <a:rPr lang="ar-SY" smtClean="0"/>
              <a:t>60</a:t>
            </a:fld>
            <a:endParaRPr lang="ar-SY"/>
          </a:p>
        </p:txBody>
      </p:sp>
    </p:spTree>
    <p:extLst>
      <p:ext uri="{BB962C8B-B14F-4D97-AF65-F5344CB8AC3E}">
        <p14:creationId xmlns:p14="http://schemas.microsoft.com/office/powerpoint/2010/main" val="39919165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كائن 2"/>
          <p:cNvGraphicFramePr>
            <a:graphicFrameLocks noChangeAspect="1"/>
          </p:cNvGraphicFramePr>
          <p:nvPr>
            <p:extLst>
              <p:ext uri="{D42A27DB-BD31-4B8C-83A1-F6EECF244321}">
                <p14:modId xmlns:p14="http://schemas.microsoft.com/office/powerpoint/2010/main" val="3899260430"/>
              </p:ext>
            </p:extLst>
          </p:nvPr>
        </p:nvGraphicFramePr>
        <p:xfrm>
          <a:off x="1519238" y="31750"/>
          <a:ext cx="8926512" cy="6616700"/>
        </p:xfrm>
        <a:graphic>
          <a:graphicData uri="http://schemas.openxmlformats.org/presentationml/2006/ole">
            <mc:AlternateContent xmlns:mc="http://schemas.openxmlformats.org/markup-compatibility/2006">
              <mc:Choice xmlns:v="urn:schemas-microsoft-com:vml" Requires="v">
                <p:oleObj name="Document" r:id="rId2" imgW="9144328" imgH="6788666" progId="Word.Document.12">
                  <p:embed/>
                </p:oleObj>
              </mc:Choice>
              <mc:Fallback>
                <p:oleObj name="Document" r:id="rId2" imgW="9144328" imgH="6788666" progId="Word.Document.12">
                  <p:embed/>
                  <p:pic>
                    <p:nvPicPr>
                      <p:cNvPr id="0" name=""/>
                      <p:cNvPicPr/>
                      <p:nvPr/>
                    </p:nvPicPr>
                    <p:blipFill>
                      <a:blip r:embed="rId3"/>
                      <a:stretch>
                        <a:fillRect/>
                      </a:stretch>
                    </p:blipFill>
                    <p:spPr>
                      <a:xfrm>
                        <a:off x="1519238" y="31750"/>
                        <a:ext cx="8926512" cy="6616700"/>
                      </a:xfrm>
                      <a:prstGeom prst="rect">
                        <a:avLst/>
                      </a:prstGeom>
                    </p:spPr>
                  </p:pic>
                </p:oleObj>
              </mc:Fallback>
            </mc:AlternateContent>
          </a:graphicData>
        </a:graphic>
      </p:graphicFrame>
      <p:sp>
        <p:nvSpPr>
          <p:cNvPr id="4" name="مربع نص 3">
            <a:extLst>
              <a:ext uri="{FF2B5EF4-FFF2-40B4-BE49-F238E27FC236}">
                <a16:creationId xmlns:a16="http://schemas.microsoft.com/office/drawing/2014/main" id="{47E622EC-0DA9-5BAE-E0AF-314922C8C762}"/>
              </a:ext>
            </a:extLst>
          </p:cNvPr>
          <p:cNvSpPr txBox="1"/>
          <p:nvPr/>
        </p:nvSpPr>
        <p:spPr>
          <a:xfrm>
            <a:off x="393895" y="209551"/>
            <a:ext cx="11592670" cy="6683689"/>
          </a:xfrm>
          <a:prstGeom prst="rect">
            <a:avLst/>
          </a:prstGeom>
          <a:noFill/>
        </p:spPr>
        <p:txBody>
          <a:bodyPr wrap="square">
            <a:spAutoFit/>
          </a:bodyPr>
          <a:lstStyle/>
          <a:p>
            <a:pPr algn="l" rtl="0">
              <a:lnSpc>
                <a:spcPct val="107000"/>
              </a:lnSpc>
              <a:spcAft>
                <a:spcPts val="800"/>
              </a:spcAft>
            </a:pPr>
            <a:r>
              <a:rPr lang="en-US" sz="16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Background/Introduction</a:t>
            </a:r>
            <a:r>
              <a:rPr lang="en-US" sz="1600" dirty="0">
                <a:effectLst/>
                <a:latin typeface="Calibri" panose="020F0502020204030204" pitchFamily="34" charset="0"/>
                <a:ea typeface="Calibri" panose="020F0502020204030204" pitchFamily="34" charset="0"/>
                <a:cs typeface="Calibri" panose="020F0502020204030204" pitchFamily="34" charset="0"/>
              </a:rPr>
              <a:t>: what is special about the disease entity or illness you are describing (e.g. “… disease x is very rare in the southern hemisphere and occurs mostly in the elderly… here we describe a case of x occurring in sub-Saharan African in a young person…”)?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 What was challenging about the case: diagnosis, management, complications or treatment side effects…?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(Do not go into detail in the introduction but give the reader a clear idea of which aspects of case management you will be describing).</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Patient information</a:t>
            </a:r>
            <a:r>
              <a:rPr lang="en-US" sz="1600" dirty="0">
                <a:effectLst/>
                <a:latin typeface="Calibri" panose="020F0502020204030204" pitchFamily="34" charset="0"/>
                <a:ea typeface="Calibri" panose="020F0502020204030204" pitchFamily="34" charset="0"/>
                <a:cs typeface="Calibri" panose="020F0502020204030204" pitchFamily="34" charset="0"/>
              </a:rPr>
              <a:t>: Remember that patient information is what can lead to patient identification (which of course is to be avoided, even with informed consent from the patient). Therefore, include patient information only if it is directly relevant to disease epidemiology and/or case management. Wherever possible, take the additional precaution of de-identifying the information when this makes sense (e.g. if describing an STI, instead of specifying: “a 26-year-old woman mother of three children living in the Malawian town of Karonga”, say: “a young mother living in a resource-limited setting in Malawi”.</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Clinical Findings &amp; Diagnostic assessment</a:t>
            </a: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a) relevant physical examination and other clinical findings;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 b) diagnosis methods &amp; challenges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c) diagnostic reasoning including differential diagnosis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d) prognostic characteristics when applicable.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6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Therapeutic intervention &amp; Outcome: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a) types of intervention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b) administration of intervention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 c) changes in intervention with explanations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 d) adverse or unanticipated events.</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عنصر نائب للتذييل 1">
            <a:extLst>
              <a:ext uri="{FF2B5EF4-FFF2-40B4-BE49-F238E27FC236}">
                <a16:creationId xmlns:a16="http://schemas.microsoft.com/office/drawing/2014/main" id="{80C570B8-1311-5E71-90BA-8C89AB301A20}"/>
              </a:ext>
            </a:extLst>
          </p:cNvPr>
          <p:cNvSpPr>
            <a:spLocks noGrp="1"/>
          </p:cNvSpPr>
          <p:nvPr>
            <p:ph type="ftr" sz="quarter" idx="11"/>
          </p:nvPr>
        </p:nvSpPr>
        <p:spPr/>
        <p:txBody>
          <a:bodyPr/>
          <a:lstStyle/>
          <a:p>
            <a:r>
              <a:rPr lang="ar-SY"/>
              <a:t>الدكتور عماد الحريري-تقرير حالة</a:t>
            </a:r>
          </a:p>
        </p:txBody>
      </p:sp>
      <p:sp>
        <p:nvSpPr>
          <p:cNvPr id="5" name="عنصر نائب لرقم الشريحة 4">
            <a:extLst>
              <a:ext uri="{FF2B5EF4-FFF2-40B4-BE49-F238E27FC236}">
                <a16:creationId xmlns:a16="http://schemas.microsoft.com/office/drawing/2014/main" id="{422CE022-92E1-D878-C815-41C5E9848EFC}"/>
              </a:ext>
            </a:extLst>
          </p:cNvPr>
          <p:cNvSpPr>
            <a:spLocks noGrp="1"/>
          </p:cNvSpPr>
          <p:nvPr>
            <p:ph type="sldNum" sz="quarter" idx="12"/>
          </p:nvPr>
        </p:nvSpPr>
        <p:spPr/>
        <p:txBody>
          <a:bodyPr/>
          <a:lstStyle/>
          <a:p>
            <a:fld id="{5634E967-E299-497B-9872-BC495F7C57D9}" type="slidenum">
              <a:rPr lang="ar-SY" smtClean="0"/>
              <a:t>61</a:t>
            </a:fld>
            <a:endParaRPr lang="ar-SY"/>
          </a:p>
        </p:txBody>
      </p:sp>
    </p:spTree>
    <p:extLst>
      <p:ext uri="{BB962C8B-B14F-4D97-AF65-F5344CB8AC3E}">
        <p14:creationId xmlns:p14="http://schemas.microsoft.com/office/powerpoint/2010/main" val="42234332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87302D5-14B9-DB6A-CEE7-3E637704FAA5}"/>
              </a:ext>
            </a:extLst>
          </p:cNvPr>
          <p:cNvSpPr txBox="1"/>
          <p:nvPr/>
        </p:nvSpPr>
        <p:spPr>
          <a:xfrm>
            <a:off x="145366" y="180653"/>
            <a:ext cx="11901268" cy="6741076"/>
          </a:xfrm>
          <a:prstGeom prst="rect">
            <a:avLst/>
          </a:prstGeom>
          <a:noFill/>
        </p:spPr>
        <p:txBody>
          <a:bodyPr wrap="square">
            <a:spAutoFit/>
          </a:bodyPr>
          <a:lstStyle/>
          <a:p>
            <a:pPr algn="l" rtl="0">
              <a:lnSpc>
                <a:spcPct val="107000"/>
              </a:lnSpc>
              <a:spcAft>
                <a:spcPts val="800"/>
              </a:spcAft>
            </a:pPr>
            <a:r>
              <a:rPr lang="en-US" sz="15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Conclusion:</a:t>
            </a:r>
            <a:endParaRPr lang="en-US" sz="15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500" dirty="0">
                <a:effectLst/>
                <a:latin typeface="Calibri" panose="020F0502020204030204" pitchFamily="34" charset="0"/>
                <a:ea typeface="Calibri" panose="020F0502020204030204" pitchFamily="34" charset="0"/>
                <a:cs typeface="Calibri" panose="020F0502020204030204" pitchFamily="34" charset="0"/>
              </a:rPr>
              <a:t> a) primary “take away” lesson from this Case Report, especially as concerns humanitarian and resource-limited settings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500" dirty="0">
                <a:effectLst/>
                <a:latin typeface="Calibri" panose="020F0502020204030204" pitchFamily="34" charset="0"/>
                <a:ea typeface="Calibri" panose="020F0502020204030204" pitchFamily="34" charset="0"/>
                <a:cs typeface="Calibri" panose="020F0502020204030204" pitchFamily="34" charset="0"/>
              </a:rPr>
              <a:t>b) any suggestions for further research, public health policy, clinical protocols…</a:t>
            </a:r>
          </a:p>
          <a:p>
            <a:pPr algn="l" rtl="0">
              <a:lnSpc>
                <a:spcPct val="107000"/>
              </a:lnSpc>
              <a:spcAft>
                <a:spcPts val="800"/>
              </a:spcAft>
            </a:pPr>
            <a:r>
              <a:rPr lang="en-US" sz="1500" dirty="0">
                <a:effectLst/>
                <a:latin typeface="Calibri" panose="020F0502020204030204" pitchFamily="34" charset="0"/>
                <a:ea typeface="Calibri" panose="020F0502020204030204" pitchFamily="34" charset="0"/>
                <a:cs typeface="Calibri" panose="020F0502020204030204" pitchFamily="34" charset="0"/>
              </a:rPr>
              <a:t> Patient perspective: When available/relevant, it can be valuable to add the patient’s perspective.</a:t>
            </a:r>
            <a:endParaRPr lang="en-US" sz="15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500" dirty="0">
                <a:effectLst/>
                <a:latin typeface="Calibri" panose="020F0502020204030204" pitchFamily="34" charset="0"/>
                <a:ea typeface="Calibri" panose="020F0502020204030204" pitchFamily="34" charset="0"/>
                <a:cs typeface="Calibri" panose="020F0502020204030204" pitchFamily="34" charset="0"/>
              </a:rPr>
              <a:t> This can include, when and where appropriate: subjective experience of symptoms (pain and discomfort), previous treatments (traditional or other), self-medication or home remedies prior to presenting at MSF, ideas on disease causality, adherence and patient education issues, day-to-day coping… etc.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5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Timeline:</a:t>
            </a:r>
            <a:r>
              <a:rPr lang="en-US" sz="1500" dirty="0">
                <a:effectLst/>
                <a:latin typeface="Calibri" panose="020F0502020204030204" pitchFamily="34" charset="0"/>
                <a:ea typeface="Calibri" panose="020F0502020204030204" pitchFamily="34" charset="0"/>
                <a:cs typeface="Calibri" panose="020F0502020204030204" pitchFamily="34" charset="0"/>
              </a:rPr>
              <a:t> You may wish to include a timeline or table detailing case management. This can make your report more understandable for the reader and also cut down your word count by including details such as drug posology and specific dates in the timeline / chart. This in turn will give you the possibility to make your Discussion longer and the Discussion can be the most interesting part of your Case Report.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500" dirty="0">
                <a:effectLst/>
                <a:latin typeface="Calibri" panose="020F0502020204030204" pitchFamily="34" charset="0"/>
                <a:ea typeface="Calibri" panose="020F0502020204030204" pitchFamily="34" charset="0"/>
                <a:cs typeface="Calibri" panose="020F0502020204030204" pitchFamily="34" charset="0"/>
              </a:rPr>
              <a:t>Informed Consent/Ethics approval: Here you should state that you have obtained written informed consent, witnessed oral consent, or ethical approval for absence of informed consent (state why).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5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Conflict of interest statement</a:t>
            </a:r>
            <a:r>
              <a:rPr lang="en-US" sz="1500" dirty="0">
                <a:effectLst/>
                <a:latin typeface="Calibri" panose="020F0502020204030204" pitchFamily="34" charset="0"/>
                <a:ea typeface="Calibri" panose="020F0502020204030204" pitchFamily="34" charset="0"/>
                <a:cs typeface="Calibri" panose="020F0502020204030204" pitchFamily="34" charset="0"/>
              </a:rPr>
              <a:t>: It is routine in medical journals to state any potential conflict of interest you might have. For example, if your report is on snakebites and you are working for a pharmaceutical company which produces anti-venoms.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5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Acknowledgements</a:t>
            </a:r>
            <a:r>
              <a:rPr lang="en-US" sz="1500" dirty="0">
                <a:effectLst/>
                <a:latin typeface="Calibri" panose="020F0502020204030204" pitchFamily="34" charset="0"/>
                <a:ea typeface="Calibri" panose="020F0502020204030204" pitchFamily="34" charset="0"/>
                <a:cs typeface="Calibri" panose="020F0502020204030204" pitchFamily="34" charset="0"/>
              </a:rPr>
              <a:t>: Here you should acknowledge – with their consent – any persons who provided assistance to you (review, editing,…) who does not qualify as a co-author.</a:t>
            </a:r>
            <a:endParaRPr lang="en-US" sz="15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5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Guarantor</a:t>
            </a:r>
            <a:r>
              <a:rPr lang="en-US" sz="1500" dirty="0">
                <a:effectLst/>
                <a:latin typeface="Calibri" panose="020F0502020204030204" pitchFamily="34" charset="0"/>
                <a:ea typeface="Calibri" panose="020F0502020204030204" pitchFamily="34" charset="0"/>
                <a:cs typeface="Calibri" panose="020F0502020204030204" pitchFamily="34" charset="0"/>
              </a:rPr>
              <a:t>: It is becoming increasingly common for medical journals to ask that one of the authors be named as the “guarantor”, as in the person who takes responsibility for the integrity and accuracy of the report.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5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References</a:t>
            </a:r>
            <a:r>
              <a:rPr lang="en-US" sz="1500" dirty="0">
                <a:effectLst/>
                <a:latin typeface="Calibri" panose="020F0502020204030204" pitchFamily="34" charset="0"/>
                <a:ea typeface="Calibri" panose="020F0502020204030204" pitchFamily="34" charset="0"/>
                <a:cs typeface="Calibri" panose="020F0502020204030204" pitchFamily="34" charset="0"/>
              </a:rPr>
              <a:t>: Check the “Instructions to authors” of the journal you are submitting to see how many references are allowed for a Case Report (usually up to 10) and how to format them.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500" dirty="0">
                <a:effectLst/>
                <a:latin typeface="Calibri" panose="020F0502020204030204" pitchFamily="34" charset="0"/>
                <a:ea typeface="Calibri" panose="020F0502020204030204" pitchFamily="34" charset="0"/>
                <a:cs typeface="Calibri" panose="020F0502020204030204" pitchFamily="34" charset="0"/>
              </a:rPr>
              <a:t>Figures &amp; Tables: Here you should list the Figures and Tables and their legends you are including in your report.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p>
            <a:pPr algn="l" rtl="0"/>
            <a:r>
              <a:rPr lang="en-US" sz="1500" dirty="0">
                <a:effectLst/>
                <a:latin typeface="Calibri" panose="020F0502020204030204" pitchFamily="34" charset="0"/>
                <a:ea typeface="Calibri" panose="020F0502020204030204" pitchFamily="34" charset="0"/>
              </a:rPr>
              <a:t>Check also the “Instructions to authors” of the journal you are submitting to for formatting instructions. </a:t>
            </a:r>
            <a:endParaRPr lang="ar-SY" sz="1500" dirty="0"/>
          </a:p>
        </p:txBody>
      </p:sp>
      <p:sp>
        <p:nvSpPr>
          <p:cNvPr id="2" name="عنصر نائب للتذييل 1">
            <a:extLst>
              <a:ext uri="{FF2B5EF4-FFF2-40B4-BE49-F238E27FC236}">
                <a16:creationId xmlns:a16="http://schemas.microsoft.com/office/drawing/2014/main" id="{F88E90DA-37DA-0172-2D4C-9162440A99C8}"/>
              </a:ext>
            </a:extLst>
          </p:cNvPr>
          <p:cNvSpPr>
            <a:spLocks noGrp="1"/>
          </p:cNvSpPr>
          <p:nvPr>
            <p:ph type="ftr" sz="quarter" idx="11"/>
          </p:nvPr>
        </p:nvSpPr>
        <p:spPr/>
        <p:txBody>
          <a:bodyPr/>
          <a:lstStyle/>
          <a:p>
            <a:r>
              <a:rPr lang="ar-SY"/>
              <a:t>الدكتور عماد الحريري-تقرير حالة</a:t>
            </a:r>
          </a:p>
        </p:txBody>
      </p:sp>
      <p:sp>
        <p:nvSpPr>
          <p:cNvPr id="4" name="عنصر نائب لرقم الشريحة 3">
            <a:extLst>
              <a:ext uri="{FF2B5EF4-FFF2-40B4-BE49-F238E27FC236}">
                <a16:creationId xmlns:a16="http://schemas.microsoft.com/office/drawing/2014/main" id="{F63C0053-69CA-5A69-C720-26E134E883D1}"/>
              </a:ext>
            </a:extLst>
          </p:cNvPr>
          <p:cNvSpPr>
            <a:spLocks noGrp="1"/>
          </p:cNvSpPr>
          <p:nvPr>
            <p:ph type="sldNum" sz="quarter" idx="12"/>
          </p:nvPr>
        </p:nvSpPr>
        <p:spPr/>
        <p:txBody>
          <a:bodyPr/>
          <a:lstStyle/>
          <a:p>
            <a:fld id="{5634E967-E299-497B-9872-BC495F7C57D9}" type="slidenum">
              <a:rPr lang="ar-SY" smtClean="0"/>
              <a:t>62</a:t>
            </a:fld>
            <a:endParaRPr lang="ar-SY"/>
          </a:p>
        </p:txBody>
      </p:sp>
    </p:spTree>
    <p:extLst>
      <p:ext uri="{BB962C8B-B14F-4D97-AF65-F5344CB8AC3E}">
        <p14:creationId xmlns:p14="http://schemas.microsoft.com/office/powerpoint/2010/main" val="33863429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B45EC73D-AF9D-F197-5EF8-4C8E53330016}"/>
              </a:ext>
            </a:extLst>
          </p:cNvPr>
          <p:cNvSpPr txBox="1"/>
          <p:nvPr/>
        </p:nvSpPr>
        <p:spPr>
          <a:xfrm>
            <a:off x="264941" y="1136798"/>
            <a:ext cx="11662117" cy="4789453"/>
          </a:xfrm>
          <a:prstGeom prst="rect">
            <a:avLst/>
          </a:prstGeom>
          <a:noFill/>
        </p:spPr>
        <p:txBody>
          <a:bodyPr wrap="square">
            <a:spAutoFit/>
          </a:bodyPr>
          <a:lstStyle/>
          <a:p>
            <a:pPr algn="ctr" rtl="1">
              <a:lnSpc>
                <a:spcPct val="107000"/>
              </a:lnSpc>
              <a:spcAft>
                <a:spcPts val="800"/>
              </a:spcAft>
            </a:pPr>
            <a:r>
              <a:rPr lang="ar-SA" sz="3200" b="1" u="sng" dirty="0">
                <a:effectLst/>
                <a:latin typeface="Calibri" panose="020F0502020204030204" pitchFamily="34" charset="0"/>
                <a:ea typeface="Calibri" panose="020F0502020204030204" pitchFamily="34" charset="0"/>
                <a:cs typeface="Times New Roman" panose="02020603050405020304" pitchFamily="18" charset="0"/>
              </a:rPr>
              <a:t>نموذج تقرير الحالة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800" b="1" u="sng" dirty="0">
                <a:effectLst/>
                <a:latin typeface="Calibri" panose="020F0502020204030204" pitchFamily="34" charset="0"/>
                <a:ea typeface="Calibri" panose="020F0502020204030204" pitchFamily="34" charset="0"/>
                <a:cs typeface="Times New Roman" panose="02020603050405020304" pitchFamily="18" charset="0"/>
              </a:rPr>
              <a:t>العنوان</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اختر عنوانًا إعلاميًا، وإذا لزم الأمر، عنوانًا فرعيًا؛ قم دائمًا بتضمين </a:t>
            </a:r>
            <a:r>
              <a:rPr lang="ar-SA" sz="1800" dirty="0">
                <a:effectLst/>
                <a:latin typeface="Calibri" panose="020F0502020204030204" pitchFamily="34" charset="0"/>
                <a:ea typeface="Calibri" panose="020F0502020204030204" pitchFamily="34" charset="0"/>
                <a:cs typeface="Calibri" panose="020F0502020204030204" pitchFamily="34" charset="0"/>
              </a:rPr>
              <a:t>"</a:t>
            </a:r>
            <a:r>
              <a:rPr lang="ar-SA" sz="1800" dirty="0">
                <a:effectLst/>
                <a:latin typeface="Calibri" panose="020F0502020204030204" pitchFamily="34" charset="0"/>
                <a:ea typeface="Calibri" panose="020F0502020204030204" pitchFamily="34" charset="0"/>
                <a:cs typeface="Times New Roman" panose="02020603050405020304" pitchFamily="18" charset="0"/>
              </a:rPr>
              <a:t>تقرير الحالة</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حتى يعرف القارئ على الفور نوع الدراسة الذي اخترته</a:t>
            </a:r>
            <a:r>
              <a:rPr lang="ar-SA"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800" b="1" u="sng" dirty="0">
                <a:effectLst/>
                <a:latin typeface="Calibri" panose="020F0502020204030204" pitchFamily="34" charset="0"/>
                <a:ea typeface="Calibri" panose="020F0502020204030204" pitchFamily="34" charset="0"/>
                <a:cs typeface="Times New Roman" panose="02020603050405020304" pitchFamily="18" charset="0"/>
              </a:rPr>
              <a:t>المؤلفون</a:t>
            </a:r>
            <a:r>
              <a:rPr lang="ar-SA" sz="1800" b="1" u="sng" dirty="0">
                <a:effectLst/>
                <a:latin typeface="Calibri" panose="020F0502020204030204" pitchFamily="34" charset="0"/>
                <a:ea typeface="Calibri" panose="020F0502020204030204" pitchFamily="34" charset="0"/>
                <a:cs typeface="Calibri" panose="020F0502020204030204" pitchFamily="34" charset="0"/>
              </a:rPr>
              <a:t>:</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تحقق من التعليمات الموجهة إلى مؤلفي المجلة التي ترسل إليها لتنسيق أسماء المؤلفين وانتماءاتهم وعناوينهم وما إلى ذلك</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لا تقم أبدًا بإدراج مؤلف دون الحصول على موافقته الصريحة</a:t>
            </a:r>
            <a:r>
              <a:rPr lang="ar-SA"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800" dirty="0">
                <a:effectLst/>
                <a:latin typeface="Calibri" panose="020F0502020204030204" pitchFamily="34" charset="0"/>
                <a:ea typeface="Calibri" panose="020F0502020204030204" pitchFamily="34" charset="0"/>
                <a:cs typeface="Times New Roman" panose="02020603050405020304" pitchFamily="18" charset="0"/>
              </a:rPr>
              <a:t>المؤلف المراسل</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المؤلف المراسل هو المؤلف الذي يقدم التقرير ويتحمل مسؤوليته ويتوافق مع محرري المجلة والمراجعين النظراء</a:t>
            </a:r>
            <a:r>
              <a:rPr lang="ar-SA"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800" b="1" u="sng" dirty="0">
                <a:effectLst/>
                <a:latin typeface="Calibri" panose="020F0502020204030204" pitchFamily="34" charset="0"/>
                <a:ea typeface="Calibri" panose="020F0502020204030204" pitchFamily="34" charset="0"/>
                <a:cs typeface="Times New Roman" panose="02020603050405020304" pitchFamily="18" charset="0"/>
              </a:rPr>
              <a:t>الملخص</a:t>
            </a:r>
            <a:r>
              <a:rPr lang="ar-SA" sz="1800" b="1" u="sng" dirty="0">
                <a:effectLst/>
                <a:latin typeface="Calibri" panose="020F0502020204030204" pitchFamily="34" charset="0"/>
                <a:ea typeface="Calibri" panose="020F0502020204030204" pitchFamily="34" charset="0"/>
                <a:cs typeface="Calibri" panose="020F0502020204030204" pitchFamily="34" charset="0"/>
              </a:rPr>
              <a:t>:</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اكتب ملخصًا منظمًا </a:t>
            </a:r>
            <a:r>
              <a:rPr lang="ar-SA" sz="1800" dirty="0">
                <a:effectLst/>
                <a:latin typeface="Calibri" panose="020F0502020204030204" pitchFamily="34" charset="0"/>
                <a:ea typeface="Calibri" panose="020F0502020204030204" pitchFamily="34" charset="0"/>
                <a:cs typeface="Calibri" panose="020F0502020204030204" pitchFamily="34" charset="0"/>
              </a:rPr>
              <a:t>(</a:t>
            </a:r>
            <a:r>
              <a:rPr lang="ar-SA" sz="1800" dirty="0">
                <a:effectLst/>
                <a:latin typeface="Calibri" panose="020F0502020204030204" pitchFamily="34" charset="0"/>
                <a:ea typeface="Calibri" panose="020F0502020204030204" pitchFamily="34" charset="0"/>
                <a:cs typeface="Times New Roman" panose="02020603050405020304" pitchFamily="18" charset="0"/>
              </a:rPr>
              <a:t>كما هو مذكور أعلاه</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يمكنك استخدام الأسئلة التالية لإرشادك</a:t>
            </a:r>
            <a:r>
              <a:rPr lang="ar-SA"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800" dirty="0">
                <a:effectLst/>
                <a:latin typeface="Calibri" panose="020F0502020204030204" pitchFamily="34" charset="0"/>
                <a:ea typeface="Calibri" panose="020F0502020204030204" pitchFamily="34" charset="0"/>
                <a:cs typeface="Times New Roman" panose="02020603050405020304" pitchFamily="18" charset="0"/>
              </a:rPr>
              <a:t>ما هو الموضوع الرئيسي لتقريرك؟ من هو جمهورك المستهدف وماذا يحتاجون إلى معرفته؟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800" dirty="0">
                <a:effectLst/>
                <a:latin typeface="Calibri" panose="020F0502020204030204" pitchFamily="34" charset="0"/>
                <a:ea typeface="Calibri" panose="020F0502020204030204" pitchFamily="34" charset="0"/>
                <a:cs typeface="Times New Roman" panose="02020603050405020304" pitchFamily="18" charset="0"/>
              </a:rPr>
              <a:t>من هو المريض؟ ما هي المظاهر السريرية الرئيسية له؟ وصف موجز </a:t>
            </a:r>
            <a:r>
              <a:rPr lang="ar-SA" sz="1800" dirty="0" err="1">
                <a:effectLst/>
                <a:latin typeface="Calibri" panose="020F0502020204030204" pitchFamily="34" charset="0"/>
                <a:ea typeface="Calibri" panose="020F0502020204030204" pitchFamily="34" charset="0"/>
                <a:cs typeface="Times New Roman" panose="02020603050405020304" pitchFamily="18" charset="0"/>
              </a:rPr>
              <a:t>للتدبيرالحالة</a:t>
            </a:r>
            <a:r>
              <a:rPr lang="ar-SA" sz="1800" dirty="0">
                <a:effectLst/>
                <a:latin typeface="Calibri" panose="020F0502020204030204" pitchFamily="34" charset="0"/>
                <a:ea typeface="Calibri" panose="020F0502020204030204" pitchFamily="34" charset="0"/>
                <a:cs typeface="Times New Roman" panose="02020603050405020304" pitchFamily="18" charset="0"/>
              </a:rPr>
              <a:t> والنتائج</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ماذا علمتك هذه الحالة؟ ما هي الرسالة التي سيأخذها القارئ إلى المنزل؟</a:t>
            </a:r>
          </a:p>
          <a:p>
            <a:pPr>
              <a:lnSpc>
                <a:spcPct val="107000"/>
              </a:lnSpc>
              <a:spcAft>
                <a:spcPts val="800"/>
              </a:spcAft>
            </a:pPr>
            <a:r>
              <a:rPr lang="ar-SA" sz="1800" b="1" u="sng" dirty="0">
                <a:effectLst/>
                <a:latin typeface="Calibri" panose="020F0502020204030204" pitchFamily="34" charset="0"/>
                <a:ea typeface="Calibri" panose="020F0502020204030204" pitchFamily="34" charset="0"/>
                <a:cs typeface="Times New Roman" panose="02020603050405020304" pitchFamily="18" charset="0"/>
              </a:rPr>
              <a:t>الكلمات المفتاحية</a:t>
            </a:r>
            <a:r>
              <a:rPr lang="ar-SA" sz="1800" b="1" u="sng" dirty="0">
                <a:effectLst/>
                <a:latin typeface="Calibri" panose="020F0502020204030204" pitchFamily="34" charset="0"/>
                <a:ea typeface="Calibri" panose="020F0502020204030204" pitchFamily="34" charset="0"/>
                <a:cs typeface="Calibri" panose="020F0502020204030204" pitchFamily="34" charset="0"/>
              </a:rPr>
              <a:t>:</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بشكل عام، من </a:t>
            </a:r>
            <a:r>
              <a:rPr lang="en-US" sz="1800" dirty="0">
                <a:effectLst/>
                <a:latin typeface="Calibri" panose="020F0502020204030204" pitchFamily="34" charset="0"/>
                <a:ea typeface="Calibri" panose="020F0502020204030204" pitchFamily="34" charset="0"/>
                <a:cs typeface="Calibri" panose="020F0502020204030204" pitchFamily="34" charset="0"/>
              </a:rPr>
              <a:t>3</a:t>
            </a:r>
            <a:r>
              <a:rPr lang="ar-SA" sz="1800" dirty="0">
                <a:effectLst/>
                <a:latin typeface="Calibri" panose="020F0502020204030204" pitchFamily="34" charset="0"/>
                <a:ea typeface="Calibri" panose="020F0502020204030204" pitchFamily="34" charset="0"/>
                <a:cs typeface="Times New Roman" panose="02020603050405020304" pitchFamily="18" charset="0"/>
              </a:rPr>
              <a:t> إلى </a:t>
            </a:r>
            <a:r>
              <a:rPr lang="en-US" sz="1800" dirty="0">
                <a:effectLst/>
                <a:latin typeface="Calibri" panose="020F0502020204030204" pitchFamily="34" charset="0"/>
                <a:ea typeface="Calibri" panose="020F0502020204030204" pitchFamily="34" charset="0"/>
                <a:cs typeface="Calibri" panose="020F0502020204030204" pitchFamily="34" charset="0"/>
              </a:rPr>
              <a:t>6</a:t>
            </a:r>
            <a:r>
              <a:rPr lang="ar-SA" sz="1800" dirty="0">
                <a:effectLst/>
                <a:latin typeface="Calibri" panose="020F0502020204030204" pitchFamily="34" charset="0"/>
                <a:ea typeface="Calibri" panose="020F0502020204030204" pitchFamily="34" charset="0"/>
                <a:cs typeface="Times New Roman" panose="02020603050405020304" pitchFamily="18" charset="0"/>
              </a:rPr>
              <a:t>؛ اختر كلماتك الرئيسية بعناية لتعكس محتوى ورقتك وللتسهيل على القراء المهتمين في المستقبل العثور على ورقتك</a:t>
            </a:r>
            <a:r>
              <a:rPr lang="ar-SA"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ar-SA" sz="1800" dirty="0">
              <a:effectLst/>
              <a:latin typeface="Calibri" panose="020F0502020204030204" pitchFamily="34" charset="0"/>
              <a:ea typeface="Calibri" panose="020F0502020204030204" pitchFamily="34" charset="0"/>
              <a:cs typeface="Times New Roman" panose="02020603050405020304" pitchFamily="18" charset="0"/>
            </a:endParaRPr>
          </a:p>
          <a:p>
            <a:pPr algn="r" rtl="1">
              <a:lnSpc>
                <a:spcPct val="107000"/>
              </a:lnSpc>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عنصر نائب للتذييل 1">
            <a:extLst>
              <a:ext uri="{FF2B5EF4-FFF2-40B4-BE49-F238E27FC236}">
                <a16:creationId xmlns:a16="http://schemas.microsoft.com/office/drawing/2014/main" id="{C276FA25-AA2F-42CD-3B0B-01C8E38B9F38}"/>
              </a:ext>
            </a:extLst>
          </p:cNvPr>
          <p:cNvSpPr>
            <a:spLocks noGrp="1"/>
          </p:cNvSpPr>
          <p:nvPr>
            <p:ph type="ftr" sz="quarter" idx="11"/>
          </p:nvPr>
        </p:nvSpPr>
        <p:spPr/>
        <p:txBody>
          <a:bodyPr/>
          <a:lstStyle/>
          <a:p>
            <a:r>
              <a:rPr lang="ar-SY"/>
              <a:t>الدكتور عماد الحريري-تقرير حالة</a:t>
            </a:r>
          </a:p>
        </p:txBody>
      </p:sp>
      <p:sp>
        <p:nvSpPr>
          <p:cNvPr id="4" name="عنصر نائب لرقم الشريحة 3">
            <a:extLst>
              <a:ext uri="{FF2B5EF4-FFF2-40B4-BE49-F238E27FC236}">
                <a16:creationId xmlns:a16="http://schemas.microsoft.com/office/drawing/2014/main" id="{3AB2FC87-3CB9-A768-7874-F5A5C714EA9E}"/>
              </a:ext>
            </a:extLst>
          </p:cNvPr>
          <p:cNvSpPr>
            <a:spLocks noGrp="1"/>
          </p:cNvSpPr>
          <p:nvPr>
            <p:ph type="sldNum" sz="quarter" idx="12"/>
          </p:nvPr>
        </p:nvSpPr>
        <p:spPr/>
        <p:txBody>
          <a:bodyPr/>
          <a:lstStyle/>
          <a:p>
            <a:fld id="{5634E967-E299-497B-9872-BC495F7C57D9}" type="slidenum">
              <a:rPr lang="ar-SY" smtClean="0"/>
              <a:t>63</a:t>
            </a:fld>
            <a:endParaRPr lang="ar-SY"/>
          </a:p>
        </p:txBody>
      </p:sp>
    </p:spTree>
    <p:extLst>
      <p:ext uri="{BB962C8B-B14F-4D97-AF65-F5344CB8AC3E}">
        <p14:creationId xmlns:p14="http://schemas.microsoft.com/office/powerpoint/2010/main" val="13840948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1C57E3F-1B38-9899-6BAB-4662E32DE069}"/>
              </a:ext>
            </a:extLst>
          </p:cNvPr>
          <p:cNvSpPr txBox="1"/>
          <p:nvPr/>
        </p:nvSpPr>
        <p:spPr>
          <a:xfrm>
            <a:off x="433755" y="426192"/>
            <a:ext cx="11577710" cy="5845446"/>
          </a:xfrm>
          <a:prstGeom prst="rect">
            <a:avLst/>
          </a:prstGeom>
          <a:noFill/>
        </p:spPr>
        <p:txBody>
          <a:bodyPr wrap="square">
            <a:spAutoFit/>
          </a:bodyPr>
          <a:lstStyle/>
          <a:p>
            <a:pPr algn="r" rtl="1">
              <a:lnSpc>
                <a:spcPct val="107000"/>
              </a:lnSpc>
              <a:spcAft>
                <a:spcPts val="800"/>
              </a:spcAft>
            </a:pPr>
            <a:r>
              <a:rPr lang="ar-SA" sz="1800" b="1" u="sng" dirty="0">
                <a:effectLst/>
                <a:latin typeface="Calibri" panose="020F0502020204030204" pitchFamily="34" charset="0"/>
                <a:ea typeface="Calibri" panose="020F0502020204030204" pitchFamily="34" charset="0"/>
                <a:cs typeface="Times New Roman" panose="02020603050405020304" pitchFamily="18" charset="0"/>
              </a:rPr>
              <a:t>الخلفية</a:t>
            </a:r>
            <a:r>
              <a:rPr lang="ar-SA" sz="1800" b="1" u="sng" dirty="0">
                <a:effectLst/>
                <a:latin typeface="Calibri" panose="020F0502020204030204" pitchFamily="34" charset="0"/>
                <a:ea typeface="Calibri" panose="020F0502020204030204" pitchFamily="34" charset="0"/>
                <a:cs typeface="Calibri" panose="020F0502020204030204" pitchFamily="34" charset="0"/>
              </a:rPr>
              <a:t>/</a:t>
            </a:r>
            <a:r>
              <a:rPr lang="ar-SA" sz="1800" b="1" u="sng" dirty="0">
                <a:effectLst/>
                <a:latin typeface="Calibri" panose="020F0502020204030204" pitchFamily="34" charset="0"/>
                <a:ea typeface="Calibri" panose="020F0502020204030204" pitchFamily="34" charset="0"/>
                <a:cs typeface="Times New Roman" panose="02020603050405020304" pitchFamily="18" charset="0"/>
              </a:rPr>
              <a:t>المقدمة</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ما الذي يميز كيان المرض أو المرض الذي تصفه </a:t>
            </a:r>
            <a:r>
              <a:rPr lang="ar-SA" sz="1800" dirty="0">
                <a:effectLst/>
                <a:latin typeface="Calibri" panose="020F0502020204030204" pitchFamily="34" charset="0"/>
                <a:ea typeface="Calibri" panose="020F0502020204030204" pitchFamily="34" charset="0"/>
                <a:cs typeface="Calibri" panose="020F0502020204030204" pitchFamily="34" charset="0"/>
              </a:rPr>
              <a:t>(</a:t>
            </a:r>
            <a:r>
              <a:rPr lang="ar-SA" sz="1800" dirty="0">
                <a:effectLst/>
                <a:latin typeface="Calibri" panose="020F0502020204030204" pitchFamily="34" charset="0"/>
                <a:ea typeface="Calibri" panose="020F0502020204030204" pitchFamily="34" charset="0"/>
                <a:cs typeface="Times New Roman" panose="02020603050405020304" pitchFamily="18" charset="0"/>
              </a:rPr>
              <a:t>على سبيل المثال، </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المرض </a:t>
            </a:r>
            <a:r>
              <a:rPr lang="en-US" sz="1800" dirty="0">
                <a:effectLst/>
                <a:latin typeface="Calibri" panose="020F0502020204030204" pitchFamily="34" charset="0"/>
                <a:ea typeface="Calibri" panose="020F0502020204030204" pitchFamily="34" charset="0"/>
                <a:cs typeface="Calibri" panose="020F0502020204030204" pitchFamily="34" charset="0"/>
              </a:rPr>
              <a:t>X </a:t>
            </a:r>
            <a:r>
              <a:rPr lang="ar-SA" sz="1800" dirty="0">
                <a:effectLst/>
                <a:latin typeface="Calibri" panose="020F0502020204030204" pitchFamily="34" charset="0"/>
                <a:ea typeface="Calibri" panose="020F0502020204030204" pitchFamily="34" charset="0"/>
                <a:cs typeface="Times New Roman" panose="02020603050405020304" pitchFamily="18" charset="0"/>
              </a:rPr>
              <a:t>نادر جدًا في نصف الكرة الجنوبي ويحدث غالبًا عند كبار السن</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هنا نصف حالة </a:t>
            </a:r>
            <a:r>
              <a:rPr lang="en-US" sz="1800" dirty="0">
                <a:effectLst/>
                <a:latin typeface="Calibri" panose="020F0502020204030204" pitchFamily="34" charset="0"/>
                <a:ea typeface="Calibri" panose="020F0502020204030204" pitchFamily="34" charset="0"/>
                <a:cs typeface="Calibri" panose="020F0502020204030204" pitchFamily="34" charset="0"/>
              </a:rPr>
              <a:t>X</a:t>
            </a:r>
            <a:r>
              <a:rPr lang="ar-SA" sz="1800" dirty="0">
                <a:effectLst/>
                <a:latin typeface="Calibri" panose="020F0502020204030204" pitchFamily="34" charset="0"/>
                <a:ea typeface="Calibri" panose="020F0502020204030204" pitchFamily="34" charset="0"/>
                <a:cs typeface="Times New Roman" panose="02020603050405020304" pitchFamily="18" charset="0"/>
              </a:rPr>
              <a:t> تحدث في أفريقيا جنوب الصحراء الكبرى في شاب</a:t>
            </a:r>
            <a:r>
              <a:rPr lang="ar-SA" sz="1800" dirty="0">
                <a:effectLst/>
                <a:latin typeface="Calibri" panose="020F0502020204030204" pitchFamily="34" charset="0"/>
                <a:ea typeface="Calibri" panose="020F0502020204030204" pitchFamily="34" charset="0"/>
                <a:cs typeface="Calibri" panose="020F0502020204030204" pitchFamily="34" charset="0"/>
              </a:rPr>
              <a:t>…")</a:t>
            </a:r>
            <a:r>
              <a:rPr lang="ar-S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800" dirty="0">
                <a:effectLst/>
                <a:latin typeface="Calibri" panose="020F0502020204030204" pitchFamily="34" charset="0"/>
                <a:ea typeface="Calibri" panose="020F0502020204030204" pitchFamily="34" charset="0"/>
                <a:cs typeface="Times New Roman" panose="02020603050405020304" pitchFamily="18" charset="0"/>
              </a:rPr>
              <a:t>ما الذي كان يمثل تحديًا في الحالة</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التشخيص أو التدبير أو المضاعفات أو الآثار الجانبية للعلاج</a:t>
            </a:r>
            <a:r>
              <a:rPr lang="ar-SA" sz="1800" dirty="0">
                <a:effectLst/>
                <a:latin typeface="Calibri" panose="020F0502020204030204" pitchFamily="34" charset="0"/>
                <a:ea typeface="Calibri" panose="020F0502020204030204" pitchFamily="34" charset="0"/>
                <a:cs typeface="Calibri" panose="020F0502020204030204" pitchFamily="34" charset="0"/>
              </a:rPr>
              <a:t>...</a:t>
            </a:r>
            <a:r>
              <a:rPr lang="ar-S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800" dirty="0">
                <a:effectLst/>
                <a:latin typeface="Calibri" panose="020F0502020204030204" pitchFamily="34" charset="0"/>
                <a:ea typeface="Calibri" panose="020F0502020204030204" pitchFamily="34" charset="0"/>
                <a:cs typeface="Times New Roman" panose="02020603050405020304" pitchFamily="18" charset="0"/>
              </a:rPr>
              <a:t>لا تخوض في التفاصيل في المقدمة ولكن أعط القارئ فكرة واضحة عن جوانب </a:t>
            </a:r>
            <a:r>
              <a:rPr lang="ar-SA" sz="1800" dirty="0" err="1">
                <a:effectLst/>
                <a:latin typeface="Calibri" panose="020F0502020204030204" pitchFamily="34" charset="0"/>
                <a:ea typeface="Calibri" panose="020F0502020204030204" pitchFamily="34" charset="0"/>
                <a:cs typeface="Times New Roman" panose="02020603050405020304" pitchFamily="18" charset="0"/>
              </a:rPr>
              <a:t>تدبيرالحالة</a:t>
            </a:r>
            <a:r>
              <a:rPr lang="ar-SA" sz="1800" dirty="0">
                <a:effectLst/>
                <a:latin typeface="Calibri" panose="020F0502020204030204" pitchFamily="34" charset="0"/>
                <a:ea typeface="Calibri" panose="020F0502020204030204" pitchFamily="34" charset="0"/>
                <a:cs typeface="Times New Roman" panose="02020603050405020304" pitchFamily="18" charset="0"/>
              </a:rPr>
              <a:t> التي ستصفها</a:t>
            </a:r>
            <a:r>
              <a:rPr lang="ar-SA" sz="1800" dirty="0">
                <a:effectLst/>
                <a:latin typeface="Calibri" panose="020F0502020204030204" pitchFamily="34" charset="0"/>
                <a:ea typeface="Calibri" panose="020F0502020204030204" pitchFamily="34" charset="0"/>
                <a:cs typeface="Calibri" panose="020F0502020204030204" pitchFamily="34" charset="0"/>
              </a:rPr>
              <a:t>.</a:t>
            </a:r>
          </a:p>
          <a:p>
            <a:pPr algn="r" rtl="1">
              <a:lnSpc>
                <a:spcPct val="107000"/>
              </a:lnSpc>
              <a:spcAft>
                <a:spcPts val="800"/>
              </a:spcAft>
            </a:pPr>
            <a:r>
              <a:rPr lang="ar-SA" sz="1800" b="1" u="sng" dirty="0">
                <a:effectLst/>
                <a:latin typeface="Calibri" panose="020F0502020204030204" pitchFamily="34" charset="0"/>
                <a:ea typeface="Calibri" panose="020F0502020204030204" pitchFamily="34" charset="0"/>
                <a:cs typeface="Times New Roman" panose="02020603050405020304" pitchFamily="18" charset="0"/>
              </a:rPr>
              <a:t>معلومات المريض</a:t>
            </a:r>
            <a:r>
              <a:rPr lang="ar-SA" sz="1800" b="1" u="sng" dirty="0">
                <a:effectLst/>
                <a:latin typeface="Calibri" panose="020F0502020204030204" pitchFamily="34" charset="0"/>
                <a:ea typeface="Calibri" panose="020F0502020204030204" pitchFamily="34" charset="0"/>
                <a:cs typeface="Calibri" panose="020F0502020204030204" pitchFamily="34" charset="0"/>
              </a:rPr>
              <a:t>:</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تذكر أن معلومات المريض هي ما يمكن أن يؤدي إلى تحديد هوية المريض </a:t>
            </a:r>
            <a:r>
              <a:rPr lang="ar-SA" sz="1800" dirty="0">
                <a:effectLst/>
                <a:latin typeface="Calibri" panose="020F0502020204030204" pitchFamily="34" charset="0"/>
                <a:ea typeface="Calibri" panose="020F0502020204030204" pitchFamily="34" charset="0"/>
                <a:cs typeface="Calibri" panose="020F0502020204030204" pitchFamily="34" charset="0"/>
              </a:rPr>
              <a:t>(</a:t>
            </a:r>
            <a:r>
              <a:rPr lang="ar-SA" sz="1800" dirty="0">
                <a:effectLst/>
                <a:latin typeface="Calibri" panose="020F0502020204030204" pitchFamily="34" charset="0"/>
                <a:ea typeface="Calibri" panose="020F0502020204030204" pitchFamily="34" charset="0"/>
                <a:cs typeface="Times New Roman" panose="02020603050405020304" pitchFamily="18" charset="0"/>
              </a:rPr>
              <a:t>وهو ما يجب تجنبه بالطبع، حتى مع الحصول على موافقة مستنيرة من المريض</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ولذلك، قم بتضمين معلومات المريض فقط إذا كانت ذات صلة مباشرة بوبائيات الأمراض و</a:t>
            </a:r>
            <a:r>
              <a:rPr lang="ar-SA" sz="1800" dirty="0">
                <a:effectLst/>
                <a:latin typeface="Calibri" panose="020F0502020204030204" pitchFamily="34" charset="0"/>
                <a:ea typeface="Calibri" panose="020F0502020204030204" pitchFamily="34" charset="0"/>
                <a:cs typeface="Calibri" panose="020F0502020204030204" pitchFamily="34" charset="0"/>
              </a:rPr>
              <a:t>/</a:t>
            </a:r>
            <a:r>
              <a:rPr lang="ar-SA" sz="1800" dirty="0">
                <a:effectLst/>
                <a:latin typeface="Calibri" panose="020F0502020204030204" pitchFamily="34" charset="0"/>
                <a:ea typeface="Calibri" panose="020F0502020204030204" pitchFamily="34" charset="0"/>
                <a:cs typeface="Times New Roman" panose="02020603050405020304" pitchFamily="18" charset="0"/>
              </a:rPr>
              <a:t>أو تدبير الحالات</a:t>
            </a:r>
            <a:r>
              <a:rPr lang="ar-SA"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800" dirty="0">
                <a:effectLst/>
                <a:latin typeface="Calibri" panose="020F0502020204030204" pitchFamily="34" charset="0"/>
                <a:ea typeface="Calibri" panose="020F0502020204030204" pitchFamily="34" charset="0"/>
                <a:cs typeface="Times New Roman" panose="02020603050405020304" pitchFamily="18" charset="0"/>
              </a:rPr>
              <a:t>حيثما أمكن، اتخذ الاحتياطات الإضافية المتمثلة في إلغاء تحديد المعلومات عندما يكون ذلك منطقيًا </a:t>
            </a:r>
            <a:r>
              <a:rPr lang="ar-SA" sz="1800" dirty="0">
                <a:effectLst/>
                <a:latin typeface="Calibri" panose="020F0502020204030204" pitchFamily="34" charset="0"/>
                <a:ea typeface="Calibri" panose="020F0502020204030204" pitchFamily="34" charset="0"/>
                <a:cs typeface="Calibri" panose="020F0502020204030204" pitchFamily="34" charset="0"/>
              </a:rPr>
              <a:t>(</a:t>
            </a:r>
            <a:r>
              <a:rPr lang="ar-SA" sz="1800" dirty="0">
                <a:effectLst/>
                <a:latin typeface="Calibri" panose="020F0502020204030204" pitchFamily="34" charset="0"/>
                <a:ea typeface="Calibri" panose="020F0502020204030204" pitchFamily="34" charset="0"/>
                <a:cs typeface="Times New Roman" panose="02020603050405020304" pitchFamily="18" charset="0"/>
              </a:rPr>
              <a:t>على سبيل المثال، إذا كنت تصف مرضًا منقولاً جنسيًا، بدلاً من التحديد</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امرأة تبلغ من العمر </a:t>
            </a:r>
            <a:r>
              <a:rPr lang="en-US" sz="1800" dirty="0">
                <a:effectLst/>
                <a:latin typeface="Calibri" panose="020F0502020204030204" pitchFamily="34" charset="0"/>
                <a:ea typeface="Calibri" panose="020F0502020204030204" pitchFamily="34" charset="0"/>
                <a:cs typeface="Calibri" panose="020F0502020204030204" pitchFamily="34" charset="0"/>
              </a:rPr>
              <a:t>26</a:t>
            </a:r>
            <a:r>
              <a:rPr lang="ar-SA" sz="1800" dirty="0">
                <a:effectLst/>
                <a:latin typeface="Calibri" panose="020F0502020204030204" pitchFamily="34" charset="0"/>
                <a:ea typeface="Calibri" panose="020F0502020204030204" pitchFamily="34" charset="0"/>
                <a:cs typeface="Times New Roman" panose="02020603050405020304" pitchFamily="18" charset="0"/>
              </a:rPr>
              <a:t> عامًا وأم لثلاثة أطفال تعيش في مدينة </a:t>
            </a:r>
            <a:r>
              <a:rPr lang="ar-SA" sz="1800" dirty="0" err="1">
                <a:effectLst/>
                <a:latin typeface="Calibri" panose="020F0502020204030204" pitchFamily="34" charset="0"/>
                <a:ea typeface="Calibri" panose="020F0502020204030204" pitchFamily="34" charset="0"/>
                <a:cs typeface="Times New Roman" panose="02020603050405020304" pitchFamily="18" charset="0"/>
              </a:rPr>
              <a:t>كارونجا</a:t>
            </a:r>
            <a:r>
              <a:rPr lang="ar-SA" sz="1800" dirty="0">
                <a:effectLst/>
                <a:latin typeface="Calibri" panose="020F0502020204030204" pitchFamily="34" charset="0"/>
                <a:ea typeface="Calibri" panose="020F0502020204030204" pitchFamily="34" charset="0"/>
                <a:cs typeface="Times New Roman" panose="02020603050405020304" pitchFamily="18" charset="0"/>
              </a:rPr>
              <a:t> في مالاوي</a:t>
            </a:r>
            <a:r>
              <a:rPr lang="ar-SA" sz="1800" dirty="0">
                <a:effectLst/>
                <a:latin typeface="Calibri" panose="020F0502020204030204" pitchFamily="34" charset="0"/>
                <a:ea typeface="Calibri" panose="020F0502020204030204" pitchFamily="34" charset="0"/>
                <a:cs typeface="Calibri" panose="020F0502020204030204" pitchFamily="34" charset="0"/>
              </a:rPr>
              <a:t>"</a:t>
            </a:r>
            <a:r>
              <a:rPr lang="ar-SA" sz="1800" dirty="0">
                <a:effectLst/>
                <a:latin typeface="Calibri" panose="020F0502020204030204" pitchFamily="34" charset="0"/>
                <a:ea typeface="Calibri" panose="020F0502020204030204" pitchFamily="34" charset="0"/>
                <a:cs typeface="Times New Roman" panose="02020603050405020304" pitchFamily="18" charset="0"/>
              </a:rPr>
              <a:t>، على سبيل المثال </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أم شابة تعيش في بيئة محدودة الموارد في ملاوي</a:t>
            </a:r>
            <a:r>
              <a:rPr lang="ar-SA"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800" b="1" u="sng" dirty="0">
                <a:effectLst/>
                <a:latin typeface="Calibri" panose="020F0502020204030204" pitchFamily="34" charset="0"/>
                <a:ea typeface="Calibri" panose="020F0502020204030204" pitchFamily="34" charset="0"/>
                <a:cs typeface="Times New Roman" panose="02020603050405020304" pitchFamily="18" charset="0"/>
              </a:rPr>
              <a:t>النتائج السريرية والتقييم التشخيصي</a:t>
            </a:r>
            <a:r>
              <a:rPr lang="ar-SA" sz="1800" b="1" u="sng" dirty="0">
                <a:effectLst/>
                <a:latin typeface="Calibri" panose="020F0502020204030204" pitchFamily="34" charset="0"/>
                <a:ea typeface="Calibri" panose="020F0502020204030204" pitchFamily="34" charset="0"/>
                <a:cs typeface="Calibri" panose="020F0502020204030204" pitchFamily="34" charset="0"/>
              </a:rPr>
              <a:t>:</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أ</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الفحص البدني ذي الصلة والنتائج السريرية الأخرى؛ ب</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طرق التشخيص والتحديات ج</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المنطق التشخيصي بما في ذلك التشخيص التفريقي د</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الخصائص الانذارية </a:t>
            </a:r>
            <a:r>
              <a:rPr lang="ar-SA"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800" b="1" u="sng" dirty="0">
                <a:effectLst/>
                <a:latin typeface="Calibri" panose="020F0502020204030204" pitchFamily="34" charset="0"/>
                <a:ea typeface="Calibri" panose="020F0502020204030204" pitchFamily="34" charset="0"/>
                <a:cs typeface="Times New Roman" panose="02020603050405020304" pitchFamily="18" charset="0"/>
              </a:rPr>
              <a:t>التدخل العلاجي والنتيجة</a:t>
            </a:r>
            <a:r>
              <a:rPr lang="ar-SA" sz="1800" b="1" u="sng" dirty="0">
                <a:effectLst/>
                <a:latin typeface="Calibri" panose="020F0502020204030204" pitchFamily="34" charset="0"/>
                <a:ea typeface="Calibri" panose="020F0502020204030204" pitchFamily="34" charset="0"/>
                <a:cs typeface="Calibri" panose="020F0502020204030204" pitchFamily="34" charset="0"/>
              </a:rPr>
              <a:t>:</a:t>
            </a:r>
            <a:r>
              <a:rPr lang="ar-SA" sz="1800" dirty="0">
                <a:effectLst/>
                <a:latin typeface="Calibri" panose="020F0502020204030204" pitchFamily="34" charset="0"/>
                <a:ea typeface="Calibri" panose="020F0502020204030204" pitchFamily="34" charset="0"/>
                <a:cs typeface="Calibri" panose="020F0502020204030204" pitchFamily="34" charset="0"/>
              </a:rPr>
              <a:t> </a:t>
            </a:r>
          </a:p>
          <a:p>
            <a:pPr algn="r" rtl="1">
              <a:lnSpc>
                <a:spcPct val="107000"/>
              </a:lnSpc>
              <a:spcAft>
                <a:spcPts val="800"/>
              </a:spcAft>
            </a:pPr>
            <a:r>
              <a:rPr lang="ar-SA" sz="1800" dirty="0">
                <a:effectLst/>
                <a:latin typeface="Calibri" panose="020F0502020204030204" pitchFamily="34" charset="0"/>
                <a:ea typeface="Calibri" panose="020F0502020204030204" pitchFamily="34" charset="0"/>
                <a:cs typeface="Times New Roman" panose="02020603050405020304" pitchFamily="18" charset="0"/>
              </a:rPr>
              <a:t>أ</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أنواع التدخل </a:t>
            </a:r>
          </a:p>
          <a:p>
            <a:pPr algn="r" rtl="1">
              <a:lnSpc>
                <a:spcPct val="107000"/>
              </a:lnSpc>
              <a:spcAft>
                <a:spcPts val="800"/>
              </a:spcAft>
            </a:pPr>
            <a:r>
              <a:rPr lang="ar-SA" sz="1800" dirty="0">
                <a:effectLst/>
                <a:latin typeface="Calibri" panose="020F0502020204030204" pitchFamily="34" charset="0"/>
                <a:ea typeface="Calibri" panose="020F0502020204030204" pitchFamily="34" charset="0"/>
                <a:cs typeface="Times New Roman" panose="02020603050405020304" pitchFamily="18" charset="0"/>
              </a:rPr>
              <a:t>ب</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إدارة التدخل</a:t>
            </a:r>
          </a:p>
          <a:p>
            <a:pPr algn="r" rtl="1">
              <a:lnSpc>
                <a:spcPct val="107000"/>
              </a:lnSpc>
              <a:spcAft>
                <a:spcPts val="800"/>
              </a:spcAft>
            </a:pPr>
            <a:r>
              <a:rPr lang="ar-SA" sz="1800" dirty="0">
                <a:effectLst/>
                <a:latin typeface="Calibri" panose="020F0502020204030204" pitchFamily="34" charset="0"/>
                <a:ea typeface="Calibri" panose="020F0502020204030204" pitchFamily="34" charset="0"/>
                <a:cs typeface="Times New Roman" panose="02020603050405020304" pitchFamily="18" charset="0"/>
              </a:rPr>
              <a:t> ج</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التغييرات في التدخل مع التفسيرات</a:t>
            </a:r>
          </a:p>
          <a:p>
            <a:pPr algn="r" rtl="1">
              <a:lnSpc>
                <a:spcPct val="107000"/>
              </a:lnSpc>
              <a:spcAft>
                <a:spcPts val="800"/>
              </a:spcAft>
            </a:pPr>
            <a:r>
              <a:rPr lang="ar-SA" sz="1800" dirty="0">
                <a:effectLst/>
                <a:latin typeface="Calibri" panose="020F0502020204030204" pitchFamily="34" charset="0"/>
                <a:ea typeface="Calibri" panose="020F0502020204030204" pitchFamily="34" charset="0"/>
                <a:cs typeface="Times New Roman" panose="02020603050405020304" pitchFamily="18" charset="0"/>
              </a:rPr>
              <a:t> د</a:t>
            </a:r>
            <a:r>
              <a:rPr lang="ar-SA" sz="1800" dirty="0">
                <a:effectLst/>
                <a:latin typeface="Calibri" panose="020F0502020204030204" pitchFamily="34" charset="0"/>
                <a:ea typeface="Calibri" panose="020F0502020204030204" pitchFamily="34" charset="0"/>
                <a:cs typeface="Calibri" panose="020F0502020204030204" pitchFamily="34" charset="0"/>
              </a:rPr>
              <a:t>) </a:t>
            </a:r>
            <a:r>
              <a:rPr lang="ar-SA" sz="1800" dirty="0">
                <a:effectLst/>
                <a:latin typeface="Calibri" panose="020F0502020204030204" pitchFamily="34" charset="0"/>
                <a:ea typeface="Calibri" panose="020F0502020204030204" pitchFamily="34" charset="0"/>
                <a:cs typeface="Times New Roman" panose="02020603050405020304" pitchFamily="18" charset="0"/>
              </a:rPr>
              <a:t>الأحداث السلبية أو غير المتوقعة</a:t>
            </a:r>
            <a:r>
              <a:rPr lang="ar-SA" sz="1800" dirty="0">
                <a:effectLst/>
                <a:latin typeface="Calibri" panose="020F0502020204030204" pitchFamily="34" charset="0"/>
                <a:ea typeface="Calibri" panose="020F0502020204030204" pitchFamily="34" charset="0"/>
                <a:cs typeface="Calibri" panose="020F0502020204030204" pitchFamily="34" charset="0"/>
              </a:rPr>
              <a:t>.</a:t>
            </a:r>
          </a:p>
        </p:txBody>
      </p:sp>
      <p:sp>
        <p:nvSpPr>
          <p:cNvPr id="2" name="عنصر نائب للتذييل 1">
            <a:extLst>
              <a:ext uri="{FF2B5EF4-FFF2-40B4-BE49-F238E27FC236}">
                <a16:creationId xmlns:a16="http://schemas.microsoft.com/office/drawing/2014/main" id="{8666DC25-08D3-28ED-7D75-7299E11E332F}"/>
              </a:ext>
            </a:extLst>
          </p:cNvPr>
          <p:cNvSpPr>
            <a:spLocks noGrp="1"/>
          </p:cNvSpPr>
          <p:nvPr>
            <p:ph type="ftr" sz="quarter" idx="11"/>
          </p:nvPr>
        </p:nvSpPr>
        <p:spPr/>
        <p:txBody>
          <a:bodyPr/>
          <a:lstStyle/>
          <a:p>
            <a:r>
              <a:rPr lang="ar-SY"/>
              <a:t>الدكتور عماد الحريري-تقرير حالة</a:t>
            </a:r>
          </a:p>
        </p:txBody>
      </p:sp>
      <p:sp>
        <p:nvSpPr>
          <p:cNvPr id="4" name="عنصر نائب لرقم الشريحة 3">
            <a:extLst>
              <a:ext uri="{FF2B5EF4-FFF2-40B4-BE49-F238E27FC236}">
                <a16:creationId xmlns:a16="http://schemas.microsoft.com/office/drawing/2014/main" id="{AC22DDA7-BCA6-49D5-5834-8E92BF4999C7}"/>
              </a:ext>
            </a:extLst>
          </p:cNvPr>
          <p:cNvSpPr>
            <a:spLocks noGrp="1"/>
          </p:cNvSpPr>
          <p:nvPr>
            <p:ph type="sldNum" sz="quarter" idx="12"/>
          </p:nvPr>
        </p:nvSpPr>
        <p:spPr/>
        <p:txBody>
          <a:bodyPr/>
          <a:lstStyle/>
          <a:p>
            <a:fld id="{5634E967-E299-497B-9872-BC495F7C57D9}" type="slidenum">
              <a:rPr lang="ar-SY" smtClean="0"/>
              <a:t>64</a:t>
            </a:fld>
            <a:endParaRPr lang="ar-SY"/>
          </a:p>
        </p:txBody>
      </p:sp>
    </p:spTree>
    <p:extLst>
      <p:ext uri="{BB962C8B-B14F-4D97-AF65-F5344CB8AC3E}">
        <p14:creationId xmlns:p14="http://schemas.microsoft.com/office/powerpoint/2010/main" val="27339040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3B856EC-3F7B-5AFD-8616-C9FD8F8AFE14}"/>
              </a:ext>
            </a:extLst>
          </p:cNvPr>
          <p:cNvSpPr txBox="1"/>
          <p:nvPr/>
        </p:nvSpPr>
        <p:spPr>
          <a:xfrm>
            <a:off x="0" y="379827"/>
            <a:ext cx="11812172" cy="6683689"/>
          </a:xfrm>
          <a:prstGeom prst="rect">
            <a:avLst/>
          </a:prstGeom>
          <a:noFill/>
        </p:spPr>
        <p:txBody>
          <a:bodyPr wrap="square">
            <a:spAutoFit/>
          </a:bodyPr>
          <a:lstStyle/>
          <a:p>
            <a:pPr algn="r" rtl="1">
              <a:lnSpc>
                <a:spcPct val="107000"/>
              </a:lnSpc>
              <a:spcAft>
                <a:spcPts val="800"/>
              </a:spcAft>
            </a:pPr>
            <a:r>
              <a:rPr lang="ar-SA" sz="1600" b="1" u="sng" dirty="0">
                <a:effectLst/>
                <a:latin typeface="Calibri" panose="020F0502020204030204" pitchFamily="34" charset="0"/>
                <a:ea typeface="Calibri" panose="020F0502020204030204" pitchFamily="34" charset="0"/>
                <a:cs typeface="Times New Roman" panose="02020603050405020304" pitchFamily="18" charset="0"/>
              </a:rPr>
              <a:t>المناقشة</a:t>
            </a:r>
            <a:r>
              <a:rPr lang="ar-SA" sz="1600" b="1" u="sng" dirty="0">
                <a:effectLst/>
                <a:latin typeface="Calibri" panose="020F0502020204030204" pitchFamily="34" charset="0"/>
                <a:ea typeface="Calibri" panose="020F0502020204030204" pitchFamily="34" charset="0"/>
                <a:cs typeface="Calibri" panose="020F0502020204030204" pitchFamily="34" charset="0"/>
              </a:rPr>
              <a:t>:</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أ</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نقاط القوة والقيود في النهج المتبع في هذه الحالة ب</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مناقشة الأدبيات الطبية ذات الصلة </a:t>
            </a:r>
            <a:r>
              <a:rPr lang="ar-SA" sz="1600" dirty="0">
                <a:effectLst/>
                <a:latin typeface="Calibri" panose="020F0502020204030204" pitchFamily="34" charset="0"/>
                <a:ea typeface="Calibri" panose="020F0502020204030204" pitchFamily="34" charset="0"/>
                <a:cs typeface="Calibri" panose="020F0502020204030204" pitchFamily="34" charset="0"/>
              </a:rPr>
              <a:t>(</a:t>
            </a:r>
            <a:r>
              <a:rPr lang="ar-SA" sz="1600" dirty="0">
                <a:effectLst/>
                <a:latin typeface="Calibri" panose="020F0502020204030204" pitchFamily="34" charset="0"/>
                <a:ea typeface="Calibri" panose="020F0502020204030204" pitchFamily="34" charset="0"/>
                <a:cs typeface="Times New Roman" panose="02020603050405020304" pitchFamily="18" charset="0"/>
              </a:rPr>
              <a:t>المراجع</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ج</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الأساس المنطقي لاستنتاجاتك</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600" b="1" u="sng" dirty="0">
                <a:effectLst/>
                <a:latin typeface="Calibri" panose="020F0502020204030204" pitchFamily="34" charset="0"/>
                <a:ea typeface="Calibri" panose="020F0502020204030204" pitchFamily="34" charset="0"/>
                <a:cs typeface="Times New Roman" panose="02020603050405020304" pitchFamily="18" charset="0"/>
              </a:rPr>
              <a:t>الاستنتاج</a:t>
            </a:r>
            <a:r>
              <a:rPr lang="ar-SA" sz="1600" b="1" u="sng" dirty="0">
                <a:effectLst/>
                <a:latin typeface="Calibri" panose="020F0502020204030204" pitchFamily="34" charset="0"/>
                <a:ea typeface="Calibri" panose="020F0502020204030204" pitchFamily="34" charset="0"/>
                <a:cs typeface="Calibri" panose="020F0502020204030204" pitchFamily="34" charset="0"/>
              </a:rPr>
              <a:t>:</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أ</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الدرس الأساسي المستفاد من تقرير الحالة هذا، خاصة فيما يتعلق بالظروف الإنسانية ومحدودة الموارد ب</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أي اقتراحات لمزيد من البحث، وسياسة الصحة العامة، والسريرية</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600" dirty="0">
                <a:effectLst/>
                <a:latin typeface="Calibri" panose="020F0502020204030204" pitchFamily="34" charset="0"/>
                <a:ea typeface="Calibri" panose="020F0502020204030204" pitchFamily="34" charset="0"/>
                <a:cs typeface="Times New Roman" panose="02020603050405020304" pitchFamily="18" charset="0"/>
              </a:rPr>
              <a:t>البروتوكولات</a:t>
            </a:r>
            <a:r>
              <a:rPr lang="ar-SA" sz="16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600" b="1" u="sng" dirty="0">
                <a:effectLst/>
                <a:latin typeface="Calibri" panose="020F0502020204030204" pitchFamily="34" charset="0"/>
                <a:ea typeface="Calibri" panose="020F0502020204030204" pitchFamily="34" charset="0"/>
                <a:cs typeface="Times New Roman" panose="02020603050405020304" pitchFamily="18" charset="0"/>
              </a:rPr>
              <a:t>وجهة نظر المريض</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عندما يكون ذلك متاحًا</a:t>
            </a:r>
            <a:r>
              <a:rPr lang="ar-SA" sz="1600" dirty="0">
                <a:effectLst/>
                <a:latin typeface="Calibri" panose="020F0502020204030204" pitchFamily="34" charset="0"/>
                <a:ea typeface="Calibri" panose="020F0502020204030204" pitchFamily="34" charset="0"/>
                <a:cs typeface="Calibri" panose="020F0502020204030204" pitchFamily="34" charset="0"/>
              </a:rPr>
              <a:t>/</a:t>
            </a:r>
            <a:r>
              <a:rPr lang="ar-SA" sz="1600" dirty="0">
                <a:effectLst/>
                <a:latin typeface="Calibri" panose="020F0502020204030204" pitchFamily="34" charset="0"/>
                <a:ea typeface="Calibri" panose="020F0502020204030204" pitchFamily="34" charset="0"/>
                <a:cs typeface="Times New Roman" panose="02020603050405020304" pitchFamily="18" charset="0"/>
              </a:rPr>
              <a:t>ذو صلة، قد يكون من المفيد إضافة وجهة نظر المريض</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يمكن أن يشمل ذلك، متى وحيثما كان ذلك مناسبًا</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تجربة شخصية للأعراض </a:t>
            </a:r>
            <a:r>
              <a:rPr lang="ar-SA" sz="1600" dirty="0">
                <a:effectLst/>
                <a:latin typeface="Calibri" panose="020F0502020204030204" pitchFamily="34" charset="0"/>
                <a:ea typeface="Calibri" panose="020F0502020204030204" pitchFamily="34" charset="0"/>
                <a:cs typeface="Calibri" panose="020F0502020204030204" pitchFamily="34" charset="0"/>
              </a:rPr>
              <a:t>(</a:t>
            </a:r>
            <a:r>
              <a:rPr lang="ar-SA" sz="1600" dirty="0">
                <a:effectLst/>
                <a:latin typeface="Calibri" panose="020F0502020204030204" pitchFamily="34" charset="0"/>
                <a:ea typeface="Calibri" panose="020F0502020204030204" pitchFamily="34" charset="0"/>
                <a:cs typeface="Times New Roman" panose="02020603050405020304" pitchFamily="18" charset="0"/>
              </a:rPr>
              <a:t>الألم وعدم الراحة</a:t>
            </a:r>
            <a:r>
              <a:rPr lang="ar-SA" sz="1600" dirty="0">
                <a:effectLst/>
                <a:latin typeface="Calibri" panose="020F0502020204030204" pitchFamily="34" charset="0"/>
                <a:ea typeface="Calibri" panose="020F0502020204030204" pitchFamily="34" charset="0"/>
                <a:cs typeface="Calibri" panose="020F0502020204030204" pitchFamily="34" charset="0"/>
              </a:rPr>
              <a:t>)</a:t>
            </a:r>
            <a:r>
              <a:rPr lang="ar-SA"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600" dirty="0">
                <a:effectLst/>
                <a:latin typeface="Calibri" panose="020F0502020204030204" pitchFamily="34" charset="0"/>
                <a:ea typeface="Calibri" panose="020F0502020204030204" pitchFamily="34" charset="0"/>
                <a:cs typeface="Times New Roman" panose="02020603050405020304" pitchFamily="18" charset="0"/>
              </a:rPr>
              <a:t>العلاجات السابقة </a:t>
            </a:r>
            <a:r>
              <a:rPr lang="ar-SA" sz="1600" dirty="0">
                <a:effectLst/>
                <a:latin typeface="Calibri" panose="020F0502020204030204" pitchFamily="34" charset="0"/>
                <a:ea typeface="Calibri" panose="020F0502020204030204" pitchFamily="34" charset="0"/>
                <a:cs typeface="Calibri" panose="020F0502020204030204" pitchFamily="34" charset="0"/>
              </a:rPr>
              <a:t>(</a:t>
            </a:r>
            <a:r>
              <a:rPr lang="ar-SA" sz="1600" dirty="0">
                <a:effectLst/>
                <a:latin typeface="Calibri" panose="020F0502020204030204" pitchFamily="34" charset="0"/>
                <a:ea typeface="Calibri" panose="020F0502020204030204" pitchFamily="34" charset="0"/>
                <a:cs typeface="Times New Roman" panose="02020603050405020304" pitchFamily="18" charset="0"/>
              </a:rPr>
              <a:t>التقليدية أو غيرها</a:t>
            </a:r>
            <a:r>
              <a:rPr lang="ar-SA" sz="1600" dirty="0">
                <a:effectLst/>
                <a:latin typeface="Calibri" panose="020F0502020204030204" pitchFamily="34" charset="0"/>
                <a:ea typeface="Calibri" panose="020F0502020204030204" pitchFamily="34" charset="0"/>
                <a:cs typeface="Calibri" panose="020F0502020204030204" pitchFamily="34" charset="0"/>
              </a:rPr>
              <a:t>)</a:t>
            </a:r>
            <a:r>
              <a:rPr lang="ar-SA" sz="1600" dirty="0">
                <a:effectLst/>
                <a:latin typeface="Calibri" panose="020F0502020204030204" pitchFamily="34" charset="0"/>
                <a:ea typeface="Calibri" panose="020F0502020204030204" pitchFamily="34" charset="0"/>
                <a:cs typeface="Times New Roman" panose="02020603050405020304" pitchFamily="18" charset="0"/>
              </a:rPr>
              <a:t>، التطبيب الذاتي أو العلاجات المنزلية قبل التقديم إلى منظمة أطباء بلا حدود، أفكار حول سببية المرض، الالتزام وقضايا تثقيف المريض، التأقلم اليومي</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إلخ</a:t>
            </a:r>
            <a:r>
              <a:rPr lang="ar-SA" sz="16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600" b="1" u="sng" dirty="0">
                <a:effectLst/>
                <a:latin typeface="Calibri" panose="020F0502020204030204" pitchFamily="34" charset="0"/>
                <a:ea typeface="Calibri" panose="020F0502020204030204" pitchFamily="34" charset="0"/>
                <a:cs typeface="Times New Roman" panose="02020603050405020304" pitchFamily="18" charset="0"/>
              </a:rPr>
              <a:t>الجدول الزمني</a:t>
            </a:r>
            <a:r>
              <a:rPr lang="ar-SA" sz="1600" b="1" u="sng" dirty="0">
                <a:effectLst/>
                <a:latin typeface="Calibri" panose="020F0502020204030204" pitchFamily="34" charset="0"/>
                <a:ea typeface="Calibri" panose="020F0502020204030204" pitchFamily="34" charset="0"/>
                <a:cs typeface="Calibri" panose="020F0502020204030204" pitchFamily="34" charset="0"/>
              </a:rPr>
              <a:t>:</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قد ترغب في تضمين جدول زمني أو جدول يوضح تفاصيل إدارة الحالة</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وهذا يمكن أن يجعل تقريرك أكثر قابلية للفهم بالنسبة للقارئ ويقلل أيضًا من عدد الكلمات عن طريق تضمين التفاصيل</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600" dirty="0">
                <a:effectLst/>
                <a:latin typeface="Calibri" panose="020F0502020204030204" pitchFamily="34" charset="0"/>
                <a:ea typeface="Calibri" panose="020F0502020204030204" pitchFamily="34" charset="0"/>
                <a:cs typeface="Times New Roman" panose="02020603050405020304" pitchFamily="18" charset="0"/>
              </a:rPr>
              <a:t>مثل تحديد جرعات الدواء وتواريخ محددة في الجدول الزمني</a:t>
            </a:r>
            <a:r>
              <a:rPr lang="ar-SA" sz="1600" dirty="0">
                <a:effectLst/>
                <a:latin typeface="Calibri" panose="020F0502020204030204" pitchFamily="34" charset="0"/>
                <a:ea typeface="Calibri" panose="020F0502020204030204" pitchFamily="34" charset="0"/>
                <a:cs typeface="Calibri" panose="020F0502020204030204" pitchFamily="34" charset="0"/>
              </a:rPr>
              <a:t>/</a:t>
            </a:r>
            <a:r>
              <a:rPr lang="ar-SA" sz="1600" dirty="0">
                <a:effectLst/>
                <a:latin typeface="Calibri" panose="020F0502020204030204" pitchFamily="34" charset="0"/>
                <a:ea typeface="Calibri" panose="020F0502020204030204" pitchFamily="34" charset="0"/>
                <a:cs typeface="Times New Roman" panose="02020603050405020304" pitchFamily="18" charset="0"/>
              </a:rPr>
              <a:t>الرسم البياني</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وهذا بدوره سيمنحك إمكانية جعل مناقشتك أطول ويمكن أن تكون المناقشة الجزء الأكثر إثارة للاهتمام في تقرير الحالة الخاص بك</a:t>
            </a:r>
            <a:r>
              <a:rPr lang="ar-SA" sz="16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600" b="1" u="sng" dirty="0">
                <a:effectLst/>
                <a:latin typeface="Calibri" panose="020F0502020204030204" pitchFamily="34" charset="0"/>
                <a:ea typeface="Calibri" panose="020F0502020204030204" pitchFamily="34" charset="0"/>
                <a:cs typeface="Times New Roman" panose="02020603050405020304" pitchFamily="18" charset="0"/>
              </a:rPr>
              <a:t>الموافقة المستنيرة</a:t>
            </a:r>
            <a:r>
              <a:rPr lang="ar-SA" sz="1600" b="1" u="sng" dirty="0">
                <a:effectLst/>
                <a:latin typeface="Calibri" panose="020F0502020204030204" pitchFamily="34" charset="0"/>
                <a:ea typeface="Calibri" panose="020F0502020204030204" pitchFamily="34" charset="0"/>
                <a:cs typeface="Calibri" panose="020F0502020204030204" pitchFamily="34" charset="0"/>
              </a:rPr>
              <a:t>/</a:t>
            </a:r>
            <a:r>
              <a:rPr lang="ar-SA" sz="1600" b="1" u="sng" dirty="0">
                <a:effectLst/>
                <a:latin typeface="Calibri" panose="020F0502020204030204" pitchFamily="34" charset="0"/>
                <a:ea typeface="Calibri" panose="020F0502020204030204" pitchFamily="34" charset="0"/>
                <a:cs typeface="Times New Roman" panose="02020603050405020304" pitchFamily="18" charset="0"/>
              </a:rPr>
              <a:t>الموافقة الأخلاقية</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هنا يجب أن تذكر أنك حصلت على موافقة كتابية مستنيرة، أو موافقة شفهية مشهودة، أو موافقة أخلاقية لعدم وجود موافقة مستنيرة </a:t>
            </a:r>
            <a:r>
              <a:rPr lang="ar-SA" sz="1600" dirty="0">
                <a:effectLst/>
                <a:latin typeface="Calibri" panose="020F0502020204030204" pitchFamily="34" charset="0"/>
                <a:ea typeface="Calibri" panose="020F0502020204030204" pitchFamily="34" charset="0"/>
                <a:cs typeface="Calibri" panose="020F0502020204030204" pitchFamily="34" charset="0"/>
              </a:rPr>
              <a:t>(</a:t>
            </a:r>
            <a:r>
              <a:rPr lang="ar-SA" sz="1600" dirty="0">
                <a:effectLst/>
                <a:latin typeface="Calibri" panose="020F0502020204030204" pitchFamily="34" charset="0"/>
                <a:ea typeface="Calibri" panose="020F0502020204030204" pitchFamily="34" charset="0"/>
                <a:cs typeface="Times New Roman" panose="02020603050405020304" pitchFamily="18" charset="0"/>
              </a:rPr>
              <a:t>اذكر السبب</a:t>
            </a:r>
            <a:r>
              <a:rPr lang="ar-SA" sz="16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600" b="1" u="sng" dirty="0">
                <a:effectLst/>
                <a:latin typeface="Calibri" panose="020F0502020204030204" pitchFamily="34" charset="0"/>
                <a:ea typeface="Calibri" panose="020F0502020204030204" pitchFamily="34" charset="0"/>
                <a:cs typeface="Times New Roman" panose="02020603050405020304" pitchFamily="18" charset="0"/>
              </a:rPr>
              <a:t>بيان تضارب المصالح</a:t>
            </a:r>
            <a:r>
              <a:rPr lang="ar-SA" sz="1600" b="1" u="sng" dirty="0">
                <a:effectLst/>
                <a:latin typeface="Calibri" panose="020F0502020204030204" pitchFamily="34" charset="0"/>
                <a:ea typeface="Calibri" panose="020F0502020204030204" pitchFamily="34" charset="0"/>
                <a:cs typeface="Calibri" panose="020F0502020204030204" pitchFamily="34" charset="0"/>
              </a:rPr>
              <a:t>:</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من المعتاد في المجلات الطبية الإشارة إلى أي تضارب محتمل في المصالح قد يكون لديك</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على سبيل المثال، إذا كان تقريرك يتعلق بلدغات الثعابين وكنت تعمل في شركة أدوية تنتج مضادات السموم</a:t>
            </a:r>
            <a:r>
              <a:rPr lang="ar-SA" sz="16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600" b="1" u="sng" dirty="0">
                <a:effectLst/>
                <a:latin typeface="Calibri" panose="020F0502020204030204" pitchFamily="34" charset="0"/>
                <a:ea typeface="Calibri" panose="020F0502020204030204" pitchFamily="34" charset="0"/>
                <a:cs typeface="Times New Roman" panose="02020603050405020304" pitchFamily="18" charset="0"/>
              </a:rPr>
              <a:t>الشكر والتقدير</a:t>
            </a:r>
            <a:r>
              <a:rPr lang="ar-SA" sz="1600" b="1" u="sng" dirty="0">
                <a:effectLst/>
                <a:latin typeface="Calibri" panose="020F0502020204030204" pitchFamily="34" charset="0"/>
                <a:ea typeface="Calibri" panose="020F0502020204030204" pitchFamily="34" charset="0"/>
                <a:cs typeface="Calibri" panose="020F0502020204030204" pitchFamily="34" charset="0"/>
              </a:rPr>
              <a:t>:</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هنا يجب عليك أن تعترف </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بموافقتهم </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بأي شخص قدم لك المساعدة </a:t>
            </a:r>
            <a:r>
              <a:rPr lang="ar-SA" sz="1600" dirty="0">
                <a:effectLst/>
                <a:latin typeface="Calibri" panose="020F0502020204030204" pitchFamily="34" charset="0"/>
                <a:ea typeface="Calibri" panose="020F0502020204030204" pitchFamily="34" charset="0"/>
                <a:cs typeface="Calibri" panose="020F0502020204030204" pitchFamily="34" charset="0"/>
              </a:rPr>
              <a:t>(</a:t>
            </a:r>
            <a:r>
              <a:rPr lang="ar-SA" sz="1600" dirty="0">
                <a:effectLst/>
                <a:latin typeface="Calibri" panose="020F0502020204030204" pitchFamily="34" charset="0"/>
                <a:ea typeface="Calibri" panose="020F0502020204030204" pitchFamily="34" charset="0"/>
                <a:cs typeface="Times New Roman" panose="02020603050405020304" pitchFamily="18" charset="0"/>
              </a:rPr>
              <a:t>مراجعة، تحرير،</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وغير مؤهل ليكون مؤلفًا مشاركًا</a:t>
            </a:r>
            <a:r>
              <a:rPr lang="ar-SA" sz="16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600" b="1" u="sng" dirty="0">
                <a:effectLst/>
                <a:latin typeface="Calibri" panose="020F0502020204030204" pitchFamily="34" charset="0"/>
                <a:ea typeface="Calibri" panose="020F0502020204030204" pitchFamily="34" charset="0"/>
                <a:cs typeface="Times New Roman" panose="02020603050405020304" pitchFamily="18" charset="0"/>
              </a:rPr>
              <a:t>الضامن</a:t>
            </a:r>
            <a:r>
              <a:rPr lang="ar-SA" sz="1600" b="1" u="sng" dirty="0">
                <a:effectLst/>
                <a:latin typeface="Calibri" panose="020F0502020204030204" pitchFamily="34" charset="0"/>
                <a:ea typeface="Calibri" panose="020F0502020204030204" pitchFamily="34" charset="0"/>
                <a:cs typeface="Calibri" panose="020F0502020204030204" pitchFamily="34" charset="0"/>
              </a:rPr>
              <a:t>:</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أصبح من الشائع بشكل متزايد أن تطلب المجلات الطبية تسمية أحد المؤلفين باعتباره </a:t>
            </a:r>
            <a:r>
              <a:rPr lang="ar-SA" sz="1600" dirty="0">
                <a:effectLst/>
                <a:latin typeface="Calibri" panose="020F0502020204030204" pitchFamily="34" charset="0"/>
                <a:ea typeface="Calibri" panose="020F0502020204030204" pitchFamily="34" charset="0"/>
                <a:cs typeface="Calibri" panose="020F0502020204030204" pitchFamily="34" charset="0"/>
              </a:rPr>
              <a:t>"</a:t>
            </a:r>
            <a:r>
              <a:rPr lang="ar-SA" sz="1600" dirty="0">
                <a:effectLst/>
                <a:latin typeface="Calibri" panose="020F0502020204030204" pitchFamily="34" charset="0"/>
                <a:ea typeface="Calibri" panose="020F0502020204030204" pitchFamily="34" charset="0"/>
                <a:cs typeface="Times New Roman" panose="02020603050405020304" pitchFamily="18" charset="0"/>
              </a:rPr>
              <a:t>الضامن</a:t>
            </a:r>
            <a:r>
              <a:rPr lang="ar-SA" sz="1600" dirty="0">
                <a:effectLst/>
                <a:latin typeface="Calibri" panose="020F0502020204030204" pitchFamily="34" charset="0"/>
                <a:ea typeface="Calibri" panose="020F0502020204030204" pitchFamily="34" charset="0"/>
                <a:cs typeface="Calibri" panose="020F0502020204030204" pitchFamily="34" charset="0"/>
              </a:rPr>
              <a:t>"</a:t>
            </a:r>
            <a:r>
              <a:rPr lang="ar-SA" sz="1600" dirty="0">
                <a:effectLst/>
                <a:latin typeface="Calibri" panose="020F0502020204030204" pitchFamily="34" charset="0"/>
                <a:ea typeface="Calibri" panose="020F0502020204030204" pitchFamily="34" charset="0"/>
                <a:cs typeface="Times New Roman" panose="02020603050405020304" pitchFamily="18" charset="0"/>
              </a:rPr>
              <a:t>، كما هو الحال مع الشخص الذي يتحمل مسؤولية سلامة ودقة التقرير</a:t>
            </a:r>
            <a:r>
              <a:rPr lang="ar-SA" sz="16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latin typeface="Calibri" panose="020F0502020204030204" pitchFamily="34" charset="0"/>
                <a:ea typeface="Calibri" panose="020F0502020204030204" pitchFamily="34" charset="0"/>
                <a:cs typeface="Times New Roman" panose="02020603050405020304" pitchFamily="18" charset="0"/>
              </a:rPr>
              <a:t>المراجع</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تحقق من </a:t>
            </a:r>
            <a:r>
              <a:rPr lang="ar-SA" sz="1600" dirty="0">
                <a:effectLst/>
                <a:latin typeface="Calibri" panose="020F0502020204030204" pitchFamily="34" charset="0"/>
                <a:ea typeface="Calibri" panose="020F0502020204030204" pitchFamily="34" charset="0"/>
                <a:cs typeface="Calibri" panose="020F0502020204030204" pitchFamily="34" charset="0"/>
              </a:rPr>
              <a:t>"</a:t>
            </a:r>
            <a:r>
              <a:rPr lang="ar-SA" sz="1600" dirty="0">
                <a:effectLst/>
                <a:latin typeface="Calibri" panose="020F0502020204030204" pitchFamily="34" charset="0"/>
                <a:ea typeface="Calibri" panose="020F0502020204030204" pitchFamily="34" charset="0"/>
                <a:cs typeface="Times New Roman" panose="02020603050405020304" pitchFamily="18" charset="0"/>
              </a:rPr>
              <a:t>تعليمات للمؤلفين</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الخاصة بالمجلة التي ترسلها لمعرفة عدد المراجع المسموح بها لتقرير الحالة </a:t>
            </a:r>
            <a:r>
              <a:rPr lang="ar-SA" sz="1600" dirty="0">
                <a:effectLst/>
                <a:latin typeface="Calibri" panose="020F0502020204030204" pitchFamily="34" charset="0"/>
                <a:ea typeface="Calibri" panose="020F0502020204030204" pitchFamily="34" charset="0"/>
                <a:cs typeface="Calibri" panose="020F0502020204030204" pitchFamily="34" charset="0"/>
              </a:rPr>
              <a:t>(</a:t>
            </a:r>
            <a:r>
              <a:rPr lang="ar-SA" sz="1600" dirty="0">
                <a:effectLst/>
                <a:latin typeface="Calibri" panose="020F0502020204030204" pitchFamily="34" charset="0"/>
                <a:ea typeface="Calibri" panose="020F0502020204030204" pitchFamily="34" charset="0"/>
                <a:cs typeface="Times New Roman" panose="02020603050405020304" pitchFamily="18" charset="0"/>
              </a:rPr>
              <a:t>عادة ما يصل إلى </a:t>
            </a:r>
            <a:r>
              <a:rPr lang="en-US" sz="1600" dirty="0">
                <a:effectLst/>
                <a:latin typeface="Calibri" panose="020F0502020204030204" pitchFamily="34" charset="0"/>
                <a:ea typeface="Calibri" panose="020F0502020204030204" pitchFamily="34" charset="0"/>
                <a:cs typeface="Calibri" panose="020F0502020204030204" pitchFamily="34" charset="0"/>
              </a:rPr>
              <a:t>10</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وكيفية تنسيقها</a:t>
            </a:r>
            <a:r>
              <a:rPr lang="ar-SA" sz="16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600" b="1" dirty="0">
                <a:effectLst/>
                <a:latin typeface="Calibri" panose="020F0502020204030204" pitchFamily="34" charset="0"/>
                <a:ea typeface="Calibri" panose="020F0502020204030204" pitchFamily="34" charset="0"/>
                <a:cs typeface="Times New Roman" panose="02020603050405020304" pitchFamily="18" charset="0"/>
              </a:rPr>
              <a:t>الأشكال والجداول</a:t>
            </a:r>
            <a:r>
              <a:rPr lang="ar-SA" sz="1600" dirty="0">
                <a:effectLst/>
                <a:latin typeface="Calibri" panose="020F0502020204030204" pitchFamily="34" charset="0"/>
                <a:ea typeface="Calibri" panose="020F0502020204030204" pitchFamily="34" charset="0"/>
                <a:cs typeface="Calibri" panose="020F0502020204030204" pitchFamily="34" charset="0"/>
              </a:rPr>
              <a:t>: </a:t>
            </a:r>
            <a:r>
              <a:rPr lang="ar-SA" sz="1600" dirty="0">
                <a:effectLst/>
                <a:latin typeface="Calibri" panose="020F0502020204030204" pitchFamily="34" charset="0"/>
                <a:ea typeface="Calibri" panose="020F0502020204030204" pitchFamily="34" charset="0"/>
                <a:cs typeface="Times New Roman" panose="02020603050405020304" pitchFamily="18" charset="0"/>
              </a:rPr>
              <a:t>هنا يجب عليك إدراج الأشكال والجداول والتفسيرات الخاصة بها التي تتضمنها</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عنصر نائب للتذييل 1">
            <a:extLst>
              <a:ext uri="{FF2B5EF4-FFF2-40B4-BE49-F238E27FC236}">
                <a16:creationId xmlns:a16="http://schemas.microsoft.com/office/drawing/2014/main" id="{61A878CB-C1D5-E291-2197-1FD7A743B679}"/>
              </a:ext>
            </a:extLst>
          </p:cNvPr>
          <p:cNvSpPr>
            <a:spLocks noGrp="1"/>
          </p:cNvSpPr>
          <p:nvPr>
            <p:ph type="ftr" sz="quarter" idx="11"/>
          </p:nvPr>
        </p:nvSpPr>
        <p:spPr/>
        <p:txBody>
          <a:bodyPr/>
          <a:lstStyle/>
          <a:p>
            <a:r>
              <a:rPr lang="ar-SY"/>
              <a:t>الدكتور عماد الحريري-تقرير حالة</a:t>
            </a:r>
          </a:p>
        </p:txBody>
      </p:sp>
      <p:sp>
        <p:nvSpPr>
          <p:cNvPr id="4" name="عنصر نائب لرقم الشريحة 3">
            <a:extLst>
              <a:ext uri="{FF2B5EF4-FFF2-40B4-BE49-F238E27FC236}">
                <a16:creationId xmlns:a16="http://schemas.microsoft.com/office/drawing/2014/main" id="{BE793482-72E4-3EBB-3F4B-F97379B2EEC5}"/>
              </a:ext>
            </a:extLst>
          </p:cNvPr>
          <p:cNvSpPr>
            <a:spLocks noGrp="1"/>
          </p:cNvSpPr>
          <p:nvPr>
            <p:ph type="sldNum" sz="quarter" idx="12"/>
          </p:nvPr>
        </p:nvSpPr>
        <p:spPr/>
        <p:txBody>
          <a:bodyPr/>
          <a:lstStyle/>
          <a:p>
            <a:fld id="{5634E967-E299-497B-9872-BC495F7C57D9}" type="slidenum">
              <a:rPr lang="ar-SY" smtClean="0"/>
              <a:t>65</a:t>
            </a:fld>
            <a:endParaRPr lang="ar-SY"/>
          </a:p>
        </p:txBody>
      </p:sp>
    </p:spTree>
    <p:extLst>
      <p:ext uri="{BB962C8B-B14F-4D97-AF65-F5344CB8AC3E}">
        <p14:creationId xmlns:p14="http://schemas.microsoft.com/office/powerpoint/2010/main" val="19632082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B5B2C114-D0A6-B30C-B78A-3F541C53FF38}"/>
              </a:ext>
            </a:extLst>
          </p:cNvPr>
          <p:cNvPicPr>
            <a:picLocks noChangeAspect="1"/>
          </p:cNvPicPr>
          <p:nvPr/>
        </p:nvPicPr>
        <p:blipFill>
          <a:blip r:embed="rId2"/>
          <a:stretch>
            <a:fillRect/>
          </a:stretch>
        </p:blipFill>
        <p:spPr>
          <a:xfrm>
            <a:off x="806755" y="112541"/>
            <a:ext cx="7145972" cy="6858000"/>
          </a:xfrm>
          <a:prstGeom prst="rect">
            <a:avLst/>
          </a:prstGeom>
        </p:spPr>
      </p:pic>
      <p:sp>
        <p:nvSpPr>
          <p:cNvPr id="6" name="مربع نص 5">
            <a:extLst>
              <a:ext uri="{FF2B5EF4-FFF2-40B4-BE49-F238E27FC236}">
                <a16:creationId xmlns:a16="http://schemas.microsoft.com/office/drawing/2014/main" id="{E8CDFF15-A8DB-7CA4-54D7-8ED28CC78B3C}"/>
              </a:ext>
            </a:extLst>
          </p:cNvPr>
          <p:cNvSpPr txBox="1"/>
          <p:nvPr/>
        </p:nvSpPr>
        <p:spPr>
          <a:xfrm>
            <a:off x="8173329" y="928468"/>
            <a:ext cx="2194560" cy="369332"/>
          </a:xfrm>
          <a:prstGeom prst="rect">
            <a:avLst/>
          </a:prstGeom>
          <a:noFill/>
        </p:spPr>
        <p:txBody>
          <a:bodyPr wrap="square" rtlCol="1">
            <a:spAutoFit/>
          </a:bodyPr>
          <a:lstStyle/>
          <a:p>
            <a:r>
              <a:rPr lang="en-GB" dirty="0"/>
              <a:t>authors.bmj.com</a:t>
            </a:r>
            <a:endParaRPr lang="ar-SY" dirty="0"/>
          </a:p>
        </p:txBody>
      </p:sp>
      <p:sp>
        <p:nvSpPr>
          <p:cNvPr id="2" name="عنصر نائب للتذييل 1">
            <a:extLst>
              <a:ext uri="{FF2B5EF4-FFF2-40B4-BE49-F238E27FC236}">
                <a16:creationId xmlns:a16="http://schemas.microsoft.com/office/drawing/2014/main" id="{C6BA143D-935F-C5F3-22AA-65E259342602}"/>
              </a:ext>
            </a:extLst>
          </p:cNvPr>
          <p:cNvSpPr>
            <a:spLocks noGrp="1"/>
          </p:cNvSpPr>
          <p:nvPr>
            <p:ph type="ftr" sz="quarter" idx="11"/>
          </p:nvPr>
        </p:nvSpPr>
        <p:spPr/>
        <p:txBody>
          <a:bodyPr/>
          <a:lstStyle/>
          <a:p>
            <a:r>
              <a:rPr lang="ar-SY"/>
              <a:t>الدكتور عماد الحريري-تقرير حالة</a:t>
            </a:r>
          </a:p>
        </p:txBody>
      </p:sp>
      <p:sp>
        <p:nvSpPr>
          <p:cNvPr id="4" name="عنصر نائب لرقم الشريحة 3">
            <a:extLst>
              <a:ext uri="{FF2B5EF4-FFF2-40B4-BE49-F238E27FC236}">
                <a16:creationId xmlns:a16="http://schemas.microsoft.com/office/drawing/2014/main" id="{406CCF92-32E4-C9A5-1FA6-6A86283841F0}"/>
              </a:ext>
            </a:extLst>
          </p:cNvPr>
          <p:cNvSpPr>
            <a:spLocks noGrp="1"/>
          </p:cNvSpPr>
          <p:nvPr>
            <p:ph type="sldNum" sz="quarter" idx="12"/>
          </p:nvPr>
        </p:nvSpPr>
        <p:spPr/>
        <p:txBody>
          <a:bodyPr/>
          <a:lstStyle/>
          <a:p>
            <a:fld id="{5634E967-E299-497B-9872-BC495F7C57D9}" type="slidenum">
              <a:rPr lang="ar-SY" smtClean="0"/>
              <a:t>66</a:t>
            </a:fld>
            <a:endParaRPr lang="ar-SY"/>
          </a:p>
        </p:txBody>
      </p:sp>
    </p:spTree>
    <p:extLst>
      <p:ext uri="{BB962C8B-B14F-4D97-AF65-F5344CB8AC3E}">
        <p14:creationId xmlns:p14="http://schemas.microsoft.com/office/powerpoint/2010/main" val="38621378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hlinkClick r:id="rId2" action="ppaction://hlinkfile"/>
            <a:extLst>
              <a:ext uri="{FF2B5EF4-FFF2-40B4-BE49-F238E27FC236}">
                <a16:creationId xmlns:a16="http://schemas.microsoft.com/office/drawing/2014/main" id="{CE627292-E765-431B-2652-EA83EE9C3AC4}"/>
              </a:ext>
            </a:extLst>
          </p:cNvPr>
          <p:cNvPicPr>
            <a:picLocks noChangeAspect="1"/>
          </p:cNvPicPr>
          <p:nvPr/>
        </p:nvPicPr>
        <p:blipFill>
          <a:blip r:embed="rId3"/>
          <a:stretch>
            <a:fillRect/>
          </a:stretch>
        </p:blipFill>
        <p:spPr>
          <a:xfrm>
            <a:off x="0" y="22491"/>
            <a:ext cx="8117058" cy="8298549"/>
          </a:xfrm>
          <a:prstGeom prst="rect">
            <a:avLst/>
          </a:prstGeom>
        </p:spPr>
      </p:pic>
      <p:sp>
        <p:nvSpPr>
          <p:cNvPr id="2" name="عنصر نائب للتذييل 1">
            <a:extLst>
              <a:ext uri="{FF2B5EF4-FFF2-40B4-BE49-F238E27FC236}">
                <a16:creationId xmlns:a16="http://schemas.microsoft.com/office/drawing/2014/main" id="{74C8292D-0ECD-918B-E692-FA17637B5526}"/>
              </a:ext>
            </a:extLst>
          </p:cNvPr>
          <p:cNvSpPr>
            <a:spLocks noGrp="1"/>
          </p:cNvSpPr>
          <p:nvPr>
            <p:ph type="ftr" sz="quarter" idx="11"/>
          </p:nvPr>
        </p:nvSpPr>
        <p:spPr/>
        <p:txBody>
          <a:bodyPr/>
          <a:lstStyle/>
          <a:p>
            <a:r>
              <a:rPr lang="ar-SY"/>
              <a:t>الدكتور عماد الحريري-تقرير حالة</a:t>
            </a:r>
          </a:p>
        </p:txBody>
      </p:sp>
      <p:sp>
        <p:nvSpPr>
          <p:cNvPr id="3" name="عنصر نائب لرقم الشريحة 2">
            <a:extLst>
              <a:ext uri="{FF2B5EF4-FFF2-40B4-BE49-F238E27FC236}">
                <a16:creationId xmlns:a16="http://schemas.microsoft.com/office/drawing/2014/main" id="{193F16C6-C408-0588-C9AA-CBA01C3D8278}"/>
              </a:ext>
            </a:extLst>
          </p:cNvPr>
          <p:cNvSpPr>
            <a:spLocks noGrp="1"/>
          </p:cNvSpPr>
          <p:nvPr>
            <p:ph type="sldNum" sz="quarter" idx="12"/>
          </p:nvPr>
        </p:nvSpPr>
        <p:spPr/>
        <p:txBody>
          <a:bodyPr/>
          <a:lstStyle/>
          <a:p>
            <a:fld id="{5634E967-E299-497B-9872-BC495F7C57D9}" type="slidenum">
              <a:rPr lang="ar-SY" smtClean="0"/>
              <a:t>67</a:t>
            </a:fld>
            <a:endParaRPr lang="ar-SY"/>
          </a:p>
        </p:txBody>
      </p:sp>
    </p:spTree>
    <p:extLst>
      <p:ext uri="{BB962C8B-B14F-4D97-AF65-F5344CB8AC3E}">
        <p14:creationId xmlns:p14="http://schemas.microsoft.com/office/powerpoint/2010/main" val="15362169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AFF617FA-CCDA-2793-3902-2C7FF1CF9F9F}"/>
              </a:ext>
            </a:extLst>
          </p:cNvPr>
          <p:cNvPicPr>
            <a:picLocks noChangeAspect="1"/>
          </p:cNvPicPr>
          <p:nvPr/>
        </p:nvPicPr>
        <p:blipFill>
          <a:blip r:embed="rId2"/>
          <a:stretch>
            <a:fillRect/>
          </a:stretch>
        </p:blipFill>
        <p:spPr>
          <a:xfrm>
            <a:off x="145131" y="70576"/>
            <a:ext cx="8295483" cy="7195388"/>
          </a:xfrm>
          <a:prstGeom prst="rect">
            <a:avLst/>
          </a:prstGeom>
        </p:spPr>
      </p:pic>
      <p:sp>
        <p:nvSpPr>
          <p:cNvPr id="2" name="عنصر نائب للتذييل 1">
            <a:extLst>
              <a:ext uri="{FF2B5EF4-FFF2-40B4-BE49-F238E27FC236}">
                <a16:creationId xmlns:a16="http://schemas.microsoft.com/office/drawing/2014/main" id="{6D82ACAA-15DA-9861-10C4-625BE0FB19EC}"/>
              </a:ext>
            </a:extLst>
          </p:cNvPr>
          <p:cNvSpPr>
            <a:spLocks noGrp="1"/>
          </p:cNvSpPr>
          <p:nvPr>
            <p:ph type="ftr" sz="quarter" idx="11"/>
          </p:nvPr>
        </p:nvSpPr>
        <p:spPr/>
        <p:txBody>
          <a:bodyPr/>
          <a:lstStyle/>
          <a:p>
            <a:r>
              <a:rPr lang="ar-SY"/>
              <a:t>الدكتور عماد الحريري-تقرير حالة</a:t>
            </a:r>
          </a:p>
        </p:txBody>
      </p:sp>
      <p:sp>
        <p:nvSpPr>
          <p:cNvPr id="4" name="عنصر نائب لرقم الشريحة 3">
            <a:extLst>
              <a:ext uri="{FF2B5EF4-FFF2-40B4-BE49-F238E27FC236}">
                <a16:creationId xmlns:a16="http://schemas.microsoft.com/office/drawing/2014/main" id="{EF74C5A3-E845-2C65-00F7-EC0EA0B58324}"/>
              </a:ext>
            </a:extLst>
          </p:cNvPr>
          <p:cNvSpPr>
            <a:spLocks noGrp="1"/>
          </p:cNvSpPr>
          <p:nvPr>
            <p:ph type="sldNum" sz="quarter" idx="12"/>
          </p:nvPr>
        </p:nvSpPr>
        <p:spPr/>
        <p:txBody>
          <a:bodyPr/>
          <a:lstStyle/>
          <a:p>
            <a:fld id="{5634E967-E299-497B-9872-BC495F7C57D9}" type="slidenum">
              <a:rPr lang="ar-SY" smtClean="0"/>
              <a:t>68</a:t>
            </a:fld>
            <a:endParaRPr lang="ar-SY"/>
          </a:p>
        </p:txBody>
      </p:sp>
    </p:spTree>
    <p:extLst>
      <p:ext uri="{BB962C8B-B14F-4D97-AF65-F5344CB8AC3E}">
        <p14:creationId xmlns:p14="http://schemas.microsoft.com/office/powerpoint/2010/main" val="10621345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96F92BE8-A9DB-B7BA-7CCA-4C916546DCA0}"/>
              </a:ext>
            </a:extLst>
          </p:cNvPr>
          <p:cNvPicPr>
            <a:picLocks noChangeAspect="1"/>
          </p:cNvPicPr>
          <p:nvPr/>
        </p:nvPicPr>
        <p:blipFill>
          <a:blip r:embed="rId2"/>
          <a:stretch>
            <a:fillRect/>
          </a:stretch>
        </p:blipFill>
        <p:spPr>
          <a:xfrm>
            <a:off x="333947" y="67459"/>
            <a:ext cx="9569708" cy="7142234"/>
          </a:xfrm>
          <a:prstGeom prst="rect">
            <a:avLst/>
          </a:prstGeom>
        </p:spPr>
      </p:pic>
      <p:sp>
        <p:nvSpPr>
          <p:cNvPr id="2" name="عنصر نائب للتذييل 1">
            <a:extLst>
              <a:ext uri="{FF2B5EF4-FFF2-40B4-BE49-F238E27FC236}">
                <a16:creationId xmlns:a16="http://schemas.microsoft.com/office/drawing/2014/main" id="{85D5F4CB-56E1-C1F2-EB4B-71BE9BCEB23B}"/>
              </a:ext>
            </a:extLst>
          </p:cNvPr>
          <p:cNvSpPr>
            <a:spLocks noGrp="1"/>
          </p:cNvSpPr>
          <p:nvPr>
            <p:ph type="ftr" sz="quarter" idx="11"/>
          </p:nvPr>
        </p:nvSpPr>
        <p:spPr/>
        <p:txBody>
          <a:bodyPr/>
          <a:lstStyle/>
          <a:p>
            <a:r>
              <a:rPr lang="ar-SY"/>
              <a:t>الدكتور عماد الحريري-تقرير حالة</a:t>
            </a:r>
          </a:p>
        </p:txBody>
      </p:sp>
      <p:sp>
        <p:nvSpPr>
          <p:cNvPr id="3" name="عنصر نائب لرقم الشريحة 2">
            <a:extLst>
              <a:ext uri="{FF2B5EF4-FFF2-40B4-BE49-F238E27FC236}">
                <a16:creationId xmlns:a16="http://schemas.microsoft.com/office/drawing/2014/main" id="{A68F6CE3-B8CB-CA52-BD9D-56CC9B564E93}"/>
              </a:ext>
            </a:extLst>
          </p:cNvPr>
          <p:cNvSpPr>
            <a:spLocks noGrp="1"/>
          </p:cNvSpPr>
          <p:nvPr>
            <p:ph type="sldNum" sz="quarter" idx="12"/>
          </p:nvPr>
        </p:nvSpPr>
        <p:spPr/>
        <p:txBody>
          <a:bodyPr/>
          <a:lstStyle/>
          <a:p>
            <a:fld id="{5634E967-E299-497B-9872-BC495F7C57D9}" type="slidenum">
              <a:rPr lang="ar-SY" smtClean="0"/>
              <a:t>69</a:t>
            </a:fld>
            <a:endParaRPr lang="ar-SY"/>
          </a:p>
        </p:txBody>
      </p:sp>
    </p:spTree>
    <p:extLst>
      <p:ext uri="{BB962C8B-B14F-4D97-AF65-F5344CB8AC3E}">
        <p14:creationId xmlns:p14="http://schemas.microsoft.com/office/powerpoint/2010/main" val="2248025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591C422-6C9D-76A1-597E-20722D02CC78}"/>
              </a:ext>
            </a:extLst>
          </p:cNvPr>
          <p:cNvSpPr>
            <a:spLocks noGrp="1"/>
          </p:cNvSpPr>
          <p:nvPr>
            <p:ph sz="half" idx="1"/>
          </p:nvPr>
        </p:nvSpPr>
        <p:spPr>
          <a:ln>
            <a:solidFill>
              <a:schemeClr val="tx1"/>
            </a:solidFill>
          </a:ln>
        </p:spPr>
        <p:txBody>
          <a:bodyPr>
            <a:normAutofit/>
          </a:bodyPr>
          <a:lstStyle/>
          <a:p>
            <a:pPr algn="l" rtl="0">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Step 3: what did we find upon clinical examination</a:t>
            </a:r>
            <a:r>
              <a:rPr lang="ar-SA" sz="1800" kern="100" dirty="0">
                <a:effectLst/>
                <a:latin typeface="Calibri" panose="020F0502020204030204" pitchFamily="34" charset="0"/>
                <a:ea typeface="Calibri" panose="020F0502020204030204" pitchFamily="34" charset="0"/>
                <a:cs typeface="Arial" panose="020B0604020202020204" pitchFamily="34"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ar-SY" dirty="0"/>
          </a:p>
        </p:txBody>
      </p:sp>
      <p:sp>
        <p:nvSpPr>
          <p:cNvPr id="4" name="عنصر نائب للمحتوى 3">
            <a:extLst>
              <a:ext uri="{FF2B5EF4-FFF2-40B4-BE49-F238E27FC236}">
                <a16:creationId xmlns:a16="http://schemas.microsoft.com/office/drawing/2014/main" id="{A4782876-084B-9963-F897-F309D85EC66E}"/>
              </a:ext>
            </a:extLst>
          </p:cNvPr>
          <p:cNvSpPr>
            <a:spLocks noGrp="1"/>
          </p:cNvSpPr>
          <p:nvPr>
            <p:ph sz="half" idx="2"/>
          </p:nvPr>
        </p:nvSpPr>
        <p:spPr>
          <a:solidFill>
            <a:schemeClr val="accent2">
              <a:lumMod val="20000"/>
              <a:lumOff val="80000"/>
            </a:schemeClr>
          </a:solidFill>
          <a:ln>
            <a:solidFill>
              <a:schemeClr val="tx1"/>
            </a:solidFill>
          </a:ln>
        </p:spPr>
        <p:txBody>
          <a:bodyPr>
            <a:normAutofit/>
          </a:bodyPr>
          <a:lstStyle/>
          <a:p>
            <a:pPr algn="r" rtl="1">
              <a:lnSpc>
                <a:spcPct val="107000"/>
              </a:lnSpc>
              <a:spcAft>
                <a:spcPts val="800"/>
              </a:spcAft>
            </a:pPr>
            <a:r>
              <a:rPr lang="ar-SY" sz="2000" kern="100" dirty="0">
                <a:solidFill>
                  <a:srgbClr val="00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الخطوة 3: ماذا وجدنا عند الفحص السريري؟</a:t>
            </a:r>
            <a:endParaRPr lang="en-US" sz="20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endParaRPr lang="ar-SY" sz="3200" dirty="0">
              <a:latin typeface="Sakkal Majalla" panose="02000000000000000000" pitchFamily="2" charset="-78"/>
              <a:cs typeface="Sakkal Majalla" panose="02000000000000000000" pitchFamily="2" charset="-78"/>
            </a:endParaRPr>
          </a:p>
        </p:txBody>
      </p:sp>
      <p:sp>
        <p:nvSpPr>
          <p:cNvPr id="5" name="عنوان 1">
            <a:extLst>
              <a:ext uri="{FF2B5EF4-FFF2-40B4-BE49-F238E27FC236}">
                <a16:creationId xmlns:a16="http://schemas.microsoft.com/office/drawing/2014/main" id="{FC85FE23-261F-1410-4313-AF4D8F0D74EA}"/>
              </a:ext>
            </a:extLst>
          </p:cNvPr>
          <p:cNvSpPr>
            <a:spLocks noGrp="1"/>
          </p:cNvSpPr>
          <p:nvPr>
            <p:ph type="title"/>
          </p:nvPr>
        </p:nvSpPr>
        <p:spPr>
          <a:xfrm>
            <a:off x="838200" y="365125"/>
            <a:ext cx="10515600" cy="1325563"/>
          </a:xfrm>
          <a:solidFill>
            <a:srgbClr val="00B0F0"/>
          </a:solidFill>
        </p:spPr>
        <p:txBody>
          <a:bodyPr>
            <a:normAutofit/>
          </a:bodyPr>
          <a:lstStyle/>
          <a:p>
            <a:pPr algn="ctr"/>
            <a:r>
              <a:rPr lang="ar-SA" sz="3600" kern="100" dirty="0">
                <a:latin typeface="Sakkal Majalla" panose="02000000000000000000" pitchFamily="2" charset="-78"/>
                <a:ea typeface="Calibri" panose="020F0502020204030204" pitchFamily="34" charset="0"/>
                <a:cs typeface="Sakkal Majalla" panose="02000000000000000000" pitchFamily="2" charset="-78"/>
              </a:rPr>
              <a:t>الجزء الأول </a:t>
            </a:r>
            <a:br>
              <a:rPr lang="ar-SA" sz="3600" kern="100" dirty="0">
                <a:latin typeface="Sakkal Majalla" panose="02000000000000000000" pitchFamily="2" charset="-78"/>
                <a:ea typeface="Calibri" panose="020F0502020204030204" pitchFamily="34" charset="0"/>
                <a:cs typeface="Sakkal Majalla" panose="02000000000000000000" pitchFamily="2" charset="-78"/>
              </a:rPr>
            </a:br>
            <a:r>
              <a:rPr lang="ar-SA" sz="3600" kern="100" dirty="0">
                <a:latin typeface="Sakkal Majalla" panose="02000000000000000000" pitchFamily="2" charset="-78"/>
                <a:ea typeface="Calibri" panose="020F0502020204030204" pitchFamily="34" charset="0"/>
                <a:cs typeface="Sakkal Majalla" panose="02000000000000000000" pitchFamily="2" charset="-78"/>
              </a:rPr>
              <a:t>كيفية كتابة مسودتك الأولى</a:t>
            </a:r>
            <a:endParaRPr lang="ar-SY" sz="3600" dirty="0">
              <a:latin typeface="Sakkal Majalla" panose="02000000000000000000" pitchFamily="2" charset="-78"/>
              <a:cs typeface="Sakkal Majalla" panose="02000000000000000000" pitchFamily="2" charset="-78"/>
            </a:endParaRPr>
          </a:p>
        </p:txBody>
      </p:sp>
      <p:sp>
        <p:nvSpPr>
          <p:cNvPr id="2" name="عنصر نائب للتذييل 1">
            <a:extLst>
              <a:ext uri="{FF2B5EF4-FFF2-40B4-BE49-F238E27FC236}">
                <a16:creationId xmlns:a16="http://schemas.microsoft.com/office/drawing/2014/main" id="{B5386306-EE54-E7E0-0658-983773EA854A}"/>
              </a:ext>
            </a:extLst>
          </p:cNvPr>
          <p:cNvSpPr>
            <a:spLocks noGrp="1"/>
          </p:cNvSpPr>
          <p:nvPr>
            <p:ph type="ftr" sz="quarter" idx="11"/>
          </p:nvPr>
        </p:nvSpPr>
        <p:spPr/>
        <p:txBody>
          <a:bodyPr/>
          <a:lstStyle/>
          <a:p>
            <a:r>
              <a:rPr lang="ar-SY"/>
              <a:t>الدكتور عماد الحريري-تقرير حالة</a:t>
            </a:r>
          </a:p>
        </p:txBody>
      </p:sp>
      <p:sp>
        <p:nvSpPr>
          <p:cNvPr id="6" name="عنصر نائب لرقم الشريحة 5">
            <a:extLst>
              <a:ext uri="{FF2B5EF4-FFF2-40B4-BE49-F238E27FC236}">
                <a16:creationId xmlns:a16="http://schemas.microsoft.com/office/drawing/2014/main" id="{9A6185E2-4FEF-0097-4F76-66996BF97457}"/>
              </a:ext>
            </a:extLst>
          </p:cNvPr>
          <p:cNvSpPr>
            <a:spLocks noGrp="1"/>
          </p:cNvSpPr>
          <p:nvPr>
            <p:ph type="sldNum" sz="quarter" idx="12"/>
          </p:nvPr>
        </p:nvSpPr>
        <p:spPr/>
        <p:txBody>
          <a:bodyPr/>
          <a:lstStyle/>
          <a:p>
            <a:fld id="{5634E967-E299-497B-9872-BC495F7C57D9}" type="slidenum">
              <a:rPr lang="ar-SY" smtClean="0"/>
              <a:t>7</a:t>
            </a:fld>
            <a:endParaRPr lang="ar-SY"/>
          </a:p>
        </p:txBody>
      </p:sp>
    </p:spTree>
    <p:extLst>
      <p:ext uri="{BB962C8B-B14F-4D97-AF65-F5344CB8AC3E}">
        <p14:creationId xmlns:p14="http://schemas.microsoft.com/office/powerpoint/2010/main" val="12383454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AFF617FA-CCDA-2793-3902-2C7FF1CF9F9F}"/>
              </a:ext>
            </a:extLst>
          </p:cNvPr>
          <p:cNvPicPr>
            <a:picLocks noChangeAspect="1"/>
          </p:cNvPicPr>
          <p:nvPr/>
        </p:nvPicPr>
        <p:blipFill>
          <a:blip r:embed="rId2"/>
          <a:stretch>
            <a:fillRect/>
          </a:stretch>
        </p:blipFill>
        <p:spPr>
          <a:xfrm>
            <a:off x="145131" y="70576"/>
            <a:ext cx="8295483" cy="7195388"/>
          </a:xfrm>
          <a:prstGeom prst="rect">
            <a:avLst/>
          </a:prstGeom>
        </p:spPr>
      </p:pic>
      <p:sp>
        <p:nvSpPr>
          <p:cNvPr id="2" name="عنصر نائب للتذييل 1">
            <a:extLst>
              <a:ext uri="{FF2B5EF4-FFF2-40B4-BE49-F238E27FC236}">
                <a16:creationId xmlns:a16="http://schemas.microsoft.com/office/drawing/2014/main" id="{0B479A0E-5504-C846-BF26-37174767488E}"/>
              </a:ext>
            </a:extLst>
          </p:cNvPr>
          <p:cNvSpPr>
            <a:spLocks noGrp="1"/>
          </p:cNvSpPr>
          <p:nvPr>
            <p:ph type="ftr" sz="quarter" idx="11"/>
          </p:nvPr>
        </p:nvSpPr>
        <p:spPr/>
        <p:txBody>
          <a:bodyPr/>
          <a:lstStyle/>
          <a:p>
            <a:r>
              <a:rPr lang="ar-SY"/>
              <a:t>الدكتور عماد الحريري-تقرير حالة</a:t>
            </a:r>
          </a:p>
        </p:txBody>
      </p:sp>
      <p:sp>
        <p:nvSpPr>
          <p:cNvPr id="4" name="عنصر نائب لرقم الشريحة 3">
            <a:extLst>
              <a:ext uri="{FF2B5EF4-FFF2-40B4-BE49-F238E27FC236}">
                <a16:creationId xmlns:a16="http://schemas.microsoft.com/office/drawing/2014/main" id="{1D0D07BC-C823-084C-DC33-7849020660A8}"/>
              </a:ext>
            </a:extLst>
          </p:cNvPr>
          <p:cNvSpPr>
            <a:spLocks noGrp="1"/>
          </p:cNvSpPr>
          <p:nvPr>
            <p:ph type="sldNum" sz="quarter" idx="12"/>
          </p:nvPr>
        </p:nvSpPr>
        <p:spPr/>
        <p:txBody>
          <a:bodyPr/>
          <a:lstStyle/>
          <a:p>
            <a:fld id="{5634E967-E299-497B-9872-BC495F7C57D9}" type="slidenum">
              <a:rPr lang="ar-SY" smtClean="0"/>
              <a:t>70</a:t>
            </a:fld>
            <a:endParaRPr lang="ar-SY"/>
          </a:p>
        </p:txBody>
      </p:sp>
    </p:spTree>
    <p:extLst>
      <p:ext uri="{BB962C8B-B14F-4D97-AF65-F5344CB8AC3E}">
        <p14:creationId xmlns:p14="http://schemas.microsoft.com/office/powerpoint/2010/main" val="33779705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3FD8A2F8-0F57-EC1E-3321-F6F0254086AB}"/>
              </a:ext>
            </a:extLst>
          </p:cNvPr>
          <p:cNvPicPr>
            <a:picLocks noChangeAspect="1"/>
          </p:cNvPicPr>
          <p:nvPr/>
        </p:nvPicPr>
        <p:blipFill>
          <a:blip r:embed="rId2"/>
          <a:stretch>
            <a:fillRect/>
          </a:stretch>
        </p:blipFill>
        <p:spPr>
          <a:xfrm>
            <a:off x="1007469" y="98474"/>
            <a:ext cx="7701148" cy="6858000"/>
          </a:xfrm>
          <a:prstGeom prst="rect">
            <a:avLst/>
          </a:prstGeom>
        </p:spPr>
      </p:pic>
      <p:sp>
        <p:nvSpPr>
          <p:cNvPr id="2" name="عنصر نائب للتذييل 1">
            <a:extLst>
              <a:ext uri="{FF2B5EF4-FFF2-40B4-BE49-F238E27FC236}">
                <a16:creationId xmlns:a16="http://schemas.microsoft.com/office/drawing/2014/main" id="{F68E52B0-A6F0-4B8E-8A46-32E27085F608}"/>
              </a:ext>
            </a:extLst>
          </p:cNvPr>
          <p:cNvSpPr>
            <a:spLocks noGrp="1"/>
          </p:cNvSpPr>
          <p:nvPr>
            <p:ph type="ftr" sz="quarter" idx="11"/>
          </p:nvPr>
        </p:nvSpPr>
        <p:spPr/>
        <p:txBody>
          <a:bodyPr/>
          <a:lstStyle/>
          <a:p>
            <a:r>
              <a:rPr lang="ar-SY"/>
              <a:t>الدكتور عماد الحريري-تقرير حالة</a:t>
            </a:r>
          </a:p>
        </p:txBody>
      </p:sp>
      <p:sp>
        <p:nvSpPr>
          <p:cNvPr id="4" name="عنصر نائب لرقم الشريحة 3">
            <a:extLst>
              <a:ext uri="{FF2B5EF4-FFF2-40B4-BE49-F238E27FC236}">
                <a16:creationId xmlns:a16="http://schemas.microsoft.com/office/drawing/2014/main" id="{FDBFBED9-B902-4A9E-131C-CBEE466DA51C}"/>
              </a:ext>
            </a:extLst>
          </p:cNvPr>
          <p:cNvSpPr>
            <a:spLocks noGrp="1"/>
          </p:cNvSpPr>
          <p:nvPr>
            <p:ph type="sldNum" sz="quarter" idx="12"/>
          </p:nvPr>
        </p:nvSpPr>
        <p:spPr/>
        <p:txBody>
          <a:bodyPr/>
          <a:lstStyle/>
          <a:p>
            <a:fld id="{5634E967-E299-497B-9872-BC495F7C57D9}" type="slidenum">
              <a:rPr lang="ar-SY" smtClean="0"/>
              <a:t>71</a:t>
            </a:fld>
            <a:endParaRPr lang="ar-SY"/>
          </a:p>
        </p:txBody>
      </p:sp>
    </p:spTree>
    <p:extLst>
      <p:ext uri="{BB962C8B-B14F-4D97-AF65-F5344CB8AC3E}">
        <p14:creationId xmlns:p14="http://schemas.microsoft.com/office/powerpoint/2010/main" val="8467310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7911591B-BF68-D8E6-DCEE-E4F312A2B04E}"/>
              </a:ext>
            </a:extLst>
          </p:cNvPr>
          <p:cNvPicPr>
            <a:picLocks noChangeAspect="1"/>
          </p:cNvPicPr>
          <p:nvPr/>
        </p:nvPicPr>
        <p:blipFill>
          <a:blip r:embed="rId2"/>
          <a:stretch>
            <a:fillRect/>
          </a:stretch>
        </p:blipFill>
        <p:spPr>
          <a:xfrm>
            <a:off x="271241" y="146649"/>
            <a:ext cx="8197509" cy="6425601"/>
          </a:xfrm>
          <a:prstGeom prst="rect">
            <a:avLst/>
          </a:prstGeom>
        </p:spPr>
      </p:pic>
      <p:sp>
        <p:nvSpPr>
          <p:cNvPr id="5" name="مربع نص 4">
            <a:extLst>
              <a:ext uri="{FF2B5EF4-FFF2-40B4-BE49-F238E27FC236}">
                <a16:creationId xmlns:a16="http://schemas.microsoft.com/office/drawing/2014/main" id="{989F47FC-4E1B-DC55-51F0-888DC1BFDC96}"/>
              </a:ext>
            </a:extLst>
          </p:cNvPr>
          <p:cNvSpPr txBox="1"/>
          <p:nvPr/>
        </p:nvSpPr>
        <p:spPr>
          <a:xfrm>
            <a:off x="8468750" y="474345"/>
            <a:ext cx="3578617" cy="5909310"/>
          </a:xfrm>
          <a:prstGeom prst="rect">
            <a:avLst/>
          </a:prstGeom>
          <a:noFill/>
        </p:spPr>
        <p:txBody>
          <a:bodyPr wrap="square">
            <a:spAutoFit/>
          </a:bodyPr>
          <a:lstStyle/>
          <a:p>
            <a:r>
              <a:rPr lang="ar-SY" dirty="0">
                <a:latin typeface="Sakkal Majalla" panose="02000000000000000000" pitchFamily="2" charset="-78"/>
                <a:cs typeface="Sakkal Majalla" panose="02000000000000000000" pitchFamily="2" charset="-78"/>
              </a:rPr>
              <a:t>أتصل بك بخصوص تقديمك الأخير عبر الإنترنت إلى BMJ </a:t>
            </a:r>
            <a:r>
              <a:rPr lang="ar-SY" dirty="0" err="1">
                <a:latin typeface="Sakkal Majalla" panose="02000000000000000000" pitchFamily="2" charset="-78"/>
                <a:cs typeface="Sakkal Majalla" panose="02000000000000000000" pitchFamily="2" charset="-78"/>
              </a:rPr>
              <a:t>Case</a:t>
            </a:r>
            <a:r>
              <a:rPr lang="ar-SY" dirty="0">
                <a:latin typeface="Sakkal Majalla" panose="02000000000000000000" pitchFamily="2" charset="-78"/>
                <a:cs typeface="Sakkal Majalla" panose="02000000000000000000" pitchFamily="2" charset="-78"/>
              </a:rPr>
              <a:t> </a:t>
            </a:r>
            <a:r>
              <a:rPr lang="ar-SY" dirty="0" err="1">
                <a:latin typeface="Sakkal Majalla" panose="02000000000000000000" pitchFamily="2" charset="-78"/>
                <a:cs typeface="Sakkal Majalla" panose="02000000000000000000" pitchFamily="2" charset="-78"/>
              </a:rPr>
              <a:t>Reports</a:t>
            </a:r>
            <a:r>
              <a:rPr lang="ar-SY" dirty="0">
                <a:latin typeface="Sakkal Majalla" panose="02000000000000000000" pitchFamily="2" charset="-78"/>
                <a:cs typeface="Sakkal Majalla" panose="02000000000000000000" pitchFamily="2" charset="-78"/>
              </a:rPr>
              <a:t>. هناك مشاكل في المخطوطة من حيث أنك لم تكمل جميع الأجزاء اللازمة من التقديم:</a:t>
            </a:r>
          </a:p>
          <a:p>
            <a:endParaRPr lang="ar-SY" dirty="0">
              <a:latin typeface="Sakkal Majalla" panose="02000000000000000000" pitchFamily="2" charset="-78"/>
              <a:cs typeface="Sakkal Majalla" panose="02000000000000000000" pitchFamily="2" charset="-78"/>
            </a:endParaRPr>
          </a:p>
          <a:p>
            <a:r>
              <a:rPr lang="ar-SY" dirty="0">
                <a:latin typeface="Sakkal Majalla" panose="02000000000000000000" pitchFamily="2" charset="-78"/>
                <a:cs typeface="Sakkal Majalla" panose="02000000000000000000" pitchFamily="2" charset="-78"/>
              </a:rPr>
              <a:t>1. الزمالة</a:t>
            </a:r>
          </a:p>
          <a:p>
            <a:endParaRPr lang="ar-SY" dirty="0">
              <a:latin typeface="Sakkal Majalla" panose="02000000000000000000" pitchFamily="2" charset="-78"/>
              <a:cs typeface="Sakkal Majalla" panose="02000000000000000000" pitchFamily="2" charset="-78"/>
            </a:endParaRPr>
          </a:p>
          <a:p>
            <a:r>
              <a:rPr lang="ar-SY" dirty="0">
                <a:latin typeface="Sakkal Majalla" panose="02000000000000000000" pitchFamily="2" charset="-78"/>
                <a:cs typeface="Sakkal Majalla" panose="02000000000000000000" pitchFamily="2" charset="-78"/>
              </a:rPr>
              <a:t>تم توفير رمز زمالة غير صحيح (في سوريا لا يمكننا التسجيل كزمالة).</a:t>
            </a:r>
          </a:p>
          <a:p>
            <a:endParaRPr lang="ar-SY" dirty="0">
              <a:latin typeface="Sakkal Majalla" panose="02000000000000000000" pitchFamily="2" charset="-78"/>
              <a:cs typeface="Sakkal Majalla" panose="02000000000000000000" pitchFamily="2" charset="-78"/>
            </a:endParaRPr>
          </a:p>
          <a:p>
            <a:r>
              <a:rPr lang="ar-SY" dirty="0">
                <a:latin typeface="Sakkal Majalla" panose="02000000000000000000" pitchFamily="2" charset="-78"/>
                <a:cs typeface="Sakkal Majalla" panose="02000000000000000000" pitchFamily="2" charset="-78"/>
              </a:rPr>
              <a:t>عند التقديم، يجب أن توافق على الشروط والأحكام (https://casereports.bmj.com/pages/wp-content/uploads/sites/69/2018/08/BMJCaseReports_Author_Fellow_TandC.pdf) التي تشرح كيف يجب أن تكون أنت أو مؤسستك زميلًا في تقارير قضايا BMJ. يجب تقديم رقم زمالتك أثناء عملية التقديم.</a:t>
            </a:r>
          </a:p>
          <a:p>
            <a:endParaRPr lang="ar-SY" dirty="0">
              <a:latin typeface="Sakkal Majalla" panose="02000000000000000000" pitchFamily="2" charset="-78"/>
              <a:cs typeface="Sakkal Majalla" panose="02000000000000000000" pitchFamily="2" charset="-78"/>
            </a:endParaRPr>
          </a:p>
          <a:p>
            <a:r>
              <a:rPr lang="ar-SY" dirty="0">
                <a:latin typeface="Sakkal Majalla" panose="02000000000000000000" pitchFamily="2" charset="-78"/>
                <a:cs typeface="Sakkal Majalla" panose="02000000000000000000" pitchFamily="2" charset="-78"/>
              </a:rPr>
              <a:t>يمكن الحصول على مزيد من التفاصيل حول الزمالات، بما في ذلك الأسعار، عبر الإنترنت http://casereports.bmj.com/site/about/becomeafellow.xhtml</a:t>
            </a:r>
          </a:p>
        </p:txBody>
      </p:sp>
      <p:sp>
        <p:nvSpPr>
          <p:cNvPr id="2" name="عنصر نائب للتذييل 1">
            <a:extLst>
              <a:ext uri="{FF2B5EF4-FFF2-40B4-BE49-F238E27FC236}">
                <a16:creationId xmlns:a16="http://schemas.microsoft.com/office/drawing/2014/main" id="{6EA71F1F-5B1F-CA57-DAB0-8F575159DCB3}"/>
              </a:ext>
            </a:extLst>
          </p:cNvPr>
          <p:cNvSpPr>
            <a:spLocks noGrp="1"/>
          </p:cNvSpPr>
          <p:nvPr>
            <p:ph type="ftr" sz="quarter" idx="11"/>
          </p:nvPr>
        </p:nvSpPr>
        <p:spPr/>
        <p:txBody>
          <a:bodyPr/>
          <a:lstStyle/>
          <a:p>
            <a:r>
              <a:rPr lang="ar-SY"/>
              <a:t>الدكتور عماد الحريري-تقرير حالة</a:t>
            </a:r>
          </a:p>
        </p:txBody>
      </p:sp>
      <p:sp>
        <p:nvSpPr>
          <p:cNvPr id="4" name="عنصر نائب لرقم الشريحة 3">
            <a:extLst>
              <a:ext uri="{FF2B5EF4-FFF2-40B4-BE49-F238E27FC236}">
                <a16:creationId xmlns:a16="http://schemas.microsoft.com/office/drawing/2014/main" id="{E2822033-4C3C-7855-E1A2-A9EEFADACBFF}"/>
              </a:ext>
            </a:extLst>
          </p:cNvPr>
          <p:cNvSpPr>
            <a:spLocks noGrp="1"/>
          </p:cNvSpPr>
          <p:nvPr>
            <p:ph type="sldNum" sz="quarter" idx="12"/>
          </p:nvPr>
        </p:nvSpPr>
        <p:spPr/>
        <p:txBody>
          <a:bodyPr/>
          <a:lstStyle/>
          <a:p>
            <a:fld id="{5634E967-E299-497B-9872-BC495F7C57D9}" type="slidenum">
              <a:rPr lang="ar-SY" smtClean="0"/>
              <a:t>72</a:t>
            </a:fld>
            <a:endParaRPr lang="ar-SY"/>
          </a:p>
        </p:txBody>
      </p:sp>
    </p:spTree>
    <p:extLst>
      <p:ext uri="{BB962C8B-B14F-4D97-AF65-F5344CB8AC3E}">
        <p14:creationId xmlns:p14="http://schemas.microsoft.com/office/powerpoint/2010/main" val="23009198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DFAA76D0-DEB8-E188-048C-3B68D8503815}"/>
              </a:ext>
            </a:extLst>
          </p:cNvPr>
          <p:cNvPicPr>
            <a:picLocks noChangeAspect="1"/>
          </p:cNvPicPr>
          <p:nvPr/>
        </p:nvPicPr>
        <p:blipFill>
          <a:blip r:embed="rId2"/>
          <a:stretch>
            <a:fillRect/>
          </a:stretch>
        </p:blipFill>
        <p:spPr>
          <a:xfrm>
            <a:off x="-1" y="18422"/>
            <a:ext cx="4023361" cy="7500759"/>
          </a:xfrm>
          <a:prstGeom prst="rect">
            <a:avLst/>
          </a:prstGeom>
        </p:spPr>
      </p:pic>
      <p:sp>
        <p:nvSpPr>
          <p:cNvPr id="4" name="مربع نص 3">
            <a:extLst>
              <a:ext uri="{FF2B5EF4-FFF2-40B4-BE49-F238E27FC236}">
                <a16:creationId xmlns:a16="http://schemas.microsoft.com/office/drawing/2014/main" id="{0222DBA9-78D9-5B64-83B3-C436BB882065}"/>
              </a:ext>
            </a:extLst>
          </p:cNvPr>
          <p:cNvSpPr txBox="1"/>
          <p:nvPr/>
        </p:nvSpPr>
        <p:spPr>
          <a:xfrm>
            <a:off x="5373859" y="970671"/>
            <a:ext cx="1336431" cy="1754326"/>
          </a:xfrm>
          <a:prstGeom prst="rect">
            <a:avLst/>
          </a:prstGeom>
          <a:noFill/>
        </p:spPr>
        <p:txBody>
          <a:bodyPr wrap="square" rtlCol="1">
            <a:spAutoFit/>
          </a:bodyPr>
          <a:lstStyle/>
          <a:p>
            <a:pPr algn="l" rtl="0"/>
            <a:r>
              <a:rPr lang="en-US" dirty="0">
                <a:hlinkClick r:id="rId3" action="ppaction://hlinkfile"/>
              </a:rPr>
              <a:t>Step</a:t>
            </a:r>
            <a:r>
              <a:rPr lang="en-US" dirty="0"/>
              <a:t> 1</a:t>
            </a:r>
          </a:p>
          <a:p>
            <a:pPr algn="l" rtl="0"/>
            <a:r>
              <a:rPr lang="en-US" dirty="0">
                <a:hlinkClick r:id="rId4" action="ppaction://hlinkfile"/>
              </a:rPr>
              <a:t>Step 2</a:t>
            </a:r>
            <a:endParaRPr lang="en-US" dirty="0"/>
          </a:p>
          <a:p>
            <a:pPr algn="l" rtl="0"/>
            <a:r>
              <a:rPr lang="en-US" dirty="0">
                <a:hlinkClick r:id="rId5" action="ppaction://hlinkfile"/>
              </a:rPr>
              <a:t>Step 3</a:t>
            </a:r>
            <a:endParaRPr lang="en-US" dirty="0"/>
          </a:p>
          <a:p>
            <a:pPr algn="l" rtl="0"/>
            <a:r>
              <a:rPr lang="en-US" dirty="0">
                <a:hlinkClick r:id="rId6" action="ppaction://hlinkfile"/>
              </a:rPr>
              <a:t>Step 4</a:t>
            </a:r>
            <a:endParaRPr lang="en-US" dirty="0"/>
          </a:p>
          <a:p>
            <a:pPr algn="l" rtl="0"/>
            <a:r>
              <a:rPr lang="en-US" dirty="0">
                <a:hlinkClick r:id="rId7" action="ppaction://hlinkfile"/>
              </a:rPr>
              <a:t>Step 5</a:t>
            </a:r>
            <a:endParaRPr lang="en-US" dirty="0"/>
          </a:p>
          <a:p>
            <a:pPr algn="l" rtl="0"/>
            <a:r>
              <a:rPr lang="en-US" dirty="0">
                <a:hlinkClick r:id="rId8" action="ppaction://hlinkfile"/>
              </a:rPr>
              <a:t>Step 6</a:t>
            </a:r>
            <a:endParaRPr lang="ar-SY" dirty="0"/>
          </a:p>
        </p:txBody>
      </p:sp>
      <p:sp>
        <p:nvSpPr>
          <p:cNvPr id="2" name="عنصر نائب للتذييل 1">
            <a:extLst>
              <a:ext uri="{FF2B5EF4-FFF2-40B4-BE49-F238E27FC236}">
                <a16:creationId xmlns:a16="http://schemas.microsoft.com/office/drawing/2014/main" id="{AB560ECA-E6BC-C575-70D7-83A610490B25}"/>
              </a:ext>
            </a:extLst>
          </p:cNvPr>
          <p:cNvSpPr>
            <a:spLocks noGrp="1"/>
          </p:cNvSpPr>
          <p:nvPr>
            <p:ph type="ftr" sz="quarter" idx="11"/>
          </p:nvPr>
        </p:nvSpPr>
        <p:spPr/>
        <p:txBody>
          <a:bodyPr/>
          <a:lstStyle/>
          <a:p>
            <a:r>
              <a:rPr lang="ar-SY"/>
              <a:t>الدكتور عماد الحريري-تقرير حالة</a:t>
            </a:r>
          </a:p>
        </p:txBody>
      </p:sp>
      <p:sp>
        <p:nvSpPr>
          <p:cNvPr id="5" name="عنصر نائب لرقم الشريحة 4">
            <a:extLst>
              <a:ext uri="{FF2B5EF4-FFF2-40B4-BE49-F238E27FC236}">
                <a16:creationId xmlns:a16="http://schemas.microsoft.com/office/drawing/2014/main" id="{801709EF-3C6D-DB4D-9B20-BA6906DE87EF}"/>
              </a:ext>
            </a:extLst>
          </p:cNvPr>
          <p:cNvSpPr>
            <a:spLocks noGrp="1"/>
          </p:cNvSpPr>
          <p:nvPr>
            <p:ph type="sldNum" sz="quarter" idx="12"/>
          </p:nvPr>
        </p:nvSpPr>
        <p:spPr/>
        <p:txBody>
          <a:bodyPr/>
          <a:lstStyle/>
          <a:p>
            <a:fld id="{5634E967-E299-497B-9872-BC495F7C57D9}" type="slidenum">
              <a:rPr lang="ar-SY" smtClean="0"/>
              <a:t>73</a:t>
            </a:fld>
            <a:endParaRPr lang="ar-SY"/>
          </a:p>
        </p:txBody>
      </p:sp>
    </p:spTree>
    <p:extLst>
      <p:ext uri="{BB962C8B-B14F-4D97-AF65-F5344CB8AC3E}">
        <p14:creationId xmlns:p14="http://schemas.microsoft.com/office/powerpoint/2010/main" val="13580783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5839196-B890-E1F7-D13E-9437D23035D9}"/>
              </a:ext>
            </a:extLst>
          </p:cNvPr>
          <p:cNvPicPr>
            <a:picLocks noChangeAspect="1"/>
          </p:cNvPicPr>
          <p:nvPr/>
        </p:nvPicPr>
        <p:blipFill>
          <a:blip r:embed="rId2"/>
          <a:stretch>
            <a:fillRect/>
          </a:stretch>
        </p:blipFill>
        <p:spPr>
          <a:xfrm>
            <a:off x="121546" y="35288"/>
            <a:ext cx="8642626" cy="8609309"/>
          </a:xfrm>
          <a:prstGeom prst="rect">
            <a:avLst/>
          </a:prstGeom>
        </p:spPr>
      </p:pic>
      <p:sp>
        <p:nvSpPr>
          <p:cNvPr id="2" name="عنصر نائب للتذييل 1">
            <a:extLst>
              <a:ext uri="{FF2B5EF4-FFF2-40B4-BE49-F238E27FC236}">
                <a16:creationId xmlns:a16="http://schemas.microsoft.com/office/drawing/2014/main" id="{808FD09C-0D62-A685-874C-8F6155681E53}"/>
              </a:ext>
            </a:extLst>
          </p:cNvPr>
          <p:cNvSpPr>
            <a:spLocks noGrp="1"/>
          </p:cNvSpPr>
          <p:nvPr>
            <p:ph type="ftr" sz="quarter" idx="11"/>
          </p:nvPr>
        </p:nvSpPr>
        <p:spPr/>
        <p:txBody>
          <a:bodyPr/>
          <a:lstStyle/>
          <a:p>
            <a:r>
              <a:rPr lang="ar-SY"/>
              <a:t>الدكتور عماد الحريري-تقرير حالة</a:t>
            </a:r>
          </a:p>
        </p:txBody>
      </p:sp>
      <p:sp>
        <p:nvSpPr>
          <p:cNvPr id="4" name="عنصر نائب لرقم الشريحة 3">
            <a:extLst>
              <a:ext uri="{FF2B5EF4-FFF2-40B4-BE49-F238E27FC236}">
                <a16:creationId xmlns:a16="http://schemas.microsoft.com/office/drawing/2014/main" id="{16C78C96-BE4D-5765-2EDB-784B5C5E2DAD}"/>
              </a:ext>
            </a:extLst>
          </p:cNvPr>
          <p:cNvSpPr>
            <a:spLocks noGrp="1"/>
          </p:cNvSpPr>
          <p:nvPr>
            <p:ph type="sldNum" sz="quarter" idx="12"/>
          </p:nvPr>
        </p:nvSpPr>
        <p:spPr/>
        <p:txBody>
          <a:bodyPr/>
          <a:lstStyle/>
          <a:p>
            <a:fld id="{5634E967-E299-497B-9872-BC495F7C57D9}" type="slidenum">
              <a:rPr lang="ar-SY" smtClean="0"/>
              <a:t>74</a:t>
            </a:fld>
            <a:endParaRPr lang="ar-SY"/>
          </a:p>
        </p:txBody>
      </p:sp>
    </p:spTree>
    <p:extLst>
      <p:ext uri="{BB962C8B-B14F-4D97-AF65-F5344CB8AC3E}">
        <p14:creationId xmlns:p14="http://schemas.microsoft.com/office/powerpoint/2010/main" val="22382890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E2DD3008-3477-6BD4-C428-60ED544ED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830" y="0"/>
            <a:ext cx="8312727" cy="6858000"/>
          </a:xfrm>
          <a:prstGeom prst="rect">
            <a:avLst/>
          </a:prstGeom>
        </p:spPr>
      </p:pic>
      <p:sp>
        <p:nvSpPr>
          <p:cNvPr id="4" name="سهم: لليمين 3">
            <a:hlinkClick r:id="rId3" action="ppaction://hlinksldjump"/>
            <a:extLst>
              <a:ext uri="{FF2B5EF4-FFF2-40B4-BE49-F238E27FC236}">
                <a16:creationId xmlns:a16="http://schemas.microsoft.com/office/drawing/2014/main" id="{D6318289-8C43-D68E-ABB3-CCCFF079AD9A}"/>
              </a:ext>
            </a:extLst>
          </p:cNvPr>
          <p:cNvSpPr/>
          <p:nvPr/>
        </p:nvSpPr>
        <p:spPr>
          <a:xfrm>
            <a:off x="10635175" y="5303520"/>
            <a:ext cx="970671" cy="450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2" name="عنصر نائب للتذييل 1">
            <a:extLst>
              <a:ext uri="{FF2B5EF4-FFF2-40B4-BE49-F238E27FC236}">
                <a16:creationId xmlns:a16="http://schemas.microsoft.com/office/drawing/2014/main" id="{6F6EE3D6-4070-CB9D-D0B7-A7C83470A2A8}"/>
              </a:ext>
            </a:extLst>
          </p:cNvPr>
          <p:cNvSpPr>
            <a:spLocks noGrp="1"/>
          </p:cNvSpPr>
          <p:nvPr>
            <p:ph type="ftr" sz="quarter" idx="11"/>
          </p:nvPr>
        </p:nvSpPr>
        <p:spPr/>
        <p:txBody>
          <a:bodyPr/>
          <a:lstStyle/>
          <a:p>
            <a:r>
              <a:rPr lang="ar-SY"/>
              <a:t>الدكتور عماد الحريري-تقرير حالة</a:t>
            </a:r>
          </a:p>
        </p:txBody>
      </p:sp>
      <p:sp>
        <p:nvSpPr>
          <p:cNvPr id="5" name="عنصر نائب لرقم الشريحة 4">
            <a:extLst>
              <a:ext uri="{FF2B5EF4-FFF2-40B4-BE49-F238E27FC236}">
                <a16:creationId xmlns:a16="http://schemas.microsoft.com/office/drawing/2014/main" id="{2B55D87B-39EF-9788-1CF5-9E8A35985297}"/>
              </a:ext>
            </a:extLst>
          </p:cNvPr>
          <p:cNvSpPr>
            <a:spLocks noGrp="1"/>
          </p:cNvSpPr>
          <p:nvPr>
            <p:ph type="sldNum" sz="quarter" idx="12"/>
          </p:nvPr>
        </p:nvSpPr>
        <p:spPr/>
        <p:txBody>
          <a:bodyPr/>
          <a:lstStyle/>
          <a:p>
            <a:fld id="{5634E967-E299-497B-9872-BC495F7C57D9}" type="slidenum">
              <a:rPr lang="ar-SY" smtClean="0"/>
              <a:t>75</a:t>
            </a:fld>
            <a:endParaRPr lang="ar-SY"/>
          </a:p>
        </p:txBody>
      </p:sp>
    </p:spTree>
    <p:extLst>
      <p:ext uri="{BB962C8B-B14F-4D97-AF65-F5344CB8AC3E}">
        <p14:creationId xmlns:p14="http://schemas.microsoft.com/office/powerpoint/2010/main" val="23873562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4394256E-711A-9B79-E7CB-1D6012848BEE}"/>
              </a:ext>
            </a:extLst>
          </p:cNvPr>
          <p:cNvSpPr txBox="1"/>
          <p:nvPr/>
        </p:nvSpPr>
        <p:spPr>
          <a:xfrm>
            <a:off x="590843" y="609328"/>
            <a:ext cx="8556673" cy="3970318"/>
          </a:xfrm>
          <a:prstGeom prst="rect">
            <a:avLst/>
          </a:prstGeom>
          <a:noFill/>
        </p:spPr>
        <p:txBody>
          <a:bodyPr wrap="square">
            <a:spAutoFit/>
          </a:bodyPr>
          <a:lstStyle/>
          <a:p>
            <a:pPr algn="l" rtl="0"/>
            <a:r>
              <a:rPr lang="ar-SY" dirty="0"/>
              <a:t>a </a:t>
            </a:r>
            <a:r>
              <a:rPr lang="ar-SY" dirty="0" err="1"/>
              <a:t>young</a:t>
            </a:r>
            <a:r>
              <a:rPr lang="ar-SY" dirty="0"/>
              <a:t> </a:t>
            </a:r>
            <a:r>
              <a:rPr lang="ar-SY" dirty="0" err="1"/>
              <a:t>man</a:t>
            </a:r>
            <a:r>
              <a:rPr lang="ar-SY" dirty="0"/>
              <a:t> 23 y </a:t>
            </a:r>
            <a:r>
              <a:rPr lang="ar-SY" dirty="0" err="1"/>
              <a:t>old</a:t>
            </a:r>
            <a:r>
              <a:rPr lang="ar-SY" dirty="0"/>
              <a:t> </a:t>
            </a:r>
            <a:r>
              <a:rPr lang="ar-SY" dirty="0" err="1"/>
              <a:t>transferred</a:t>
            </a:r>
            <a:r>
              <a:rPr lang="ar-SY" dirty="0"/>
              <a:t> </a:t>
            </a:r>
            <a:r>
              <a:rPr lang="ar-SY" dirty="0" err="1"/>
              <a:t>to</a:t>
            </a:r>
            <a:r>
              <a:rPr lang="ar-SY" dirty="0"/>
              <a:t> </a:t>
            </a:r>
            <a:r>
              <a:rPr lang="ar-SY" dirty="0" err="1"/>
              <a:t>the</a:t>
            </a:r>
            <a:r>
              <a:rPr lang="ar-SY" dirty="0"/>
              <a:t> </a:t>
            </a:r>
            <a:r>
              <a:rPr lang="ar-SY" dirty="0" err="1"/>
              <a:t>orthopedic</a:t>
            </a:r>
            <a:r>
              <a:rPr lang="ar-SY" dirty="0"/>
              <a:t> </a:t>
            </a:r>
            <a:r>
              <a:rPr lang="ar-SY" dirty="0" err="1"/>
              <a:t>department</a:t>
            </a:r>
            <a:r>
              <a:rPr lang="ar-SY" dirty="0"/>
              <a:t> </a:t>
            </a:r>
            <a:r>
              <a:rPr lang="ar-SY" dirty="0" err="1"/>
              <a:t>for</a:t>
            </a:r>
            <a:r>
              <a:rPr lang="ar-SY" dirty="0"/>
              <a:t> </a:t>
            </a:r>
            <a:r>
              <a:rPr lang="ar-SY" dirty="0" err="1"/>
              <a:t>the</a:t>
            </a:r>
            <a:r>
              <a:rPr lang="ar-SY" dirty="0"/>
              <a:t> </a:t>
            </a:r>
            <a:r>
              <a:rPr lang="ar-SY" dirty="0" err="1"/>
              <a:t>treatment</a:t>
            </a:r>
            <a:r>
              <a:rPr lang="ar-SY" dirty="0"/>
              <a:t> </a:t>
            </a:r>
            <a:r>
              <a:rPr lang="ar-SY" dirty="0" err="1"/>
              <a:t>of</a:t>
            </a:r>
            <a:r>
              <a:rPr lang="ar-SY" dirty="0"/>
              <a:t> a </a:t>
            </a:r>
            <a:r>
              <a:rPr lang="ar-SY" dirty="0" err="1"/>
              <a:t>high</a:t>
            </a:r>
            <a:r>
              <a:rPr lang="ar-SY" dirty="0"/>
              <a:t> </a:t>
            </a:r>
            <a:r>
              <a:rPr lang="ar-SY" dirty="0" err="1"/>
              <a:t>grade</a:t>
            </a:r>
            <a:r>
              <a:rPr lang="ar-SY" dirty="0"/>
              <a:t> </a:t>
            </a:r>
            <a:r>
              <a:rPr lang="ar-SY" dirty="0" err="1"/>
              <a:t>fibroblatic</a:t>
            </a:r>
            <a:r>
              <a:rPr lang="ar-SY" dirty="0"/>
              <a:t> </a:t>
            </a:r>
            <a:r>
              <a:rPr lang="ar-SY" dirty="0" err="1"/>
              <a:t>osteosarcoma</a:t>
            </a:r>
            <a:r>
              <a:rPr lang="ar-SY" dirty="0"/>
              <a:t> </a:t>
            </a:r>
            <a:r>
              <a:rPr lang="ar-SY" dirty="0" err="1"/>
              <a:t>in</a:t>
            </a:r>
            <a:r>
              <a:rPr lang="ar-SY" dirty="0"/>
              <a:t> </a:t>
            </a:r>
            <a:r>
              <a:rPr lang="ar-SY" dirty="0" err="1"/>
              <a:t>his</a:t>
            </a:r>
            <a:r>
              <a:rPr lang="ar-SY" dirty="0"/>
              <a:t> </a:t>
            </a:r>
            <a:r>
              <a:rPr lang="ar-SY" dirty="0" err="1"/>
              <a:t>right</a:t>
            </a:r>
            <a:r>
              <a:rPr lang="ar-SY" dirty="0"/>
              <a:t> </a:t>
            </a:r>
            <a:r>
              <a:rPr lang="ar-SY" dirty="0" err="1"/>
              <a:t>femur</a:t>
            </a:r>
            <a:r>
              <a:rPr lang="ar-SY" dirty="0"/>
              <a:t>.  </a:t>
            </a:r>
            <a:r>
              <a:rPr lang="ar-SY" dirty="0" err="1"/>
              <a:t>when</a:t>
            </a:r>
            <a:r>
              <a:rPr lang="ar-SY" dirty="0"/>
              <a:t> </a:t>
            </a:r>
            <a:r>
              <a:rPr lang="ar-SY" dirty="0" err="1"/>
              <a:t>we</a:t>
            </a:r>
            <a:r>
              <a:rPr lang="ar-SY" dirty="0"/>
              <a:t> </a:t>
            </a:r>
            <a:r>
              <a:rPr lang="ar-SY" dirty="0" err="1"/>
              <a:t>participated</a:t>
            </a:r>
            <a:r>
              <a:rPr lang="ar-SY" dirty="0"/>
              <a:t> </a:t>
            </a:r>
            <a:r>
              <a:rPr lang="ar-SY" dirty="0" err="1"/>
              <a:t>in</a:t>
            </a:r>
            <a:r>
              <a:rPr lang="ar-SY" dirty="0"/>
              <a:t> </a:t>
            </a:r>
            <a:r>
              <a:rPr lang="ar-SY" dirty="0" err="1"/>
              <a:t>the</a:t>
            </a:r>
            <a:r>
              <a:rPr lang="ar-SY" dirty="0"/>
              <a:t> MDT </a:t>
            </a:r>
            <a:r>
              <a:rPr lang="ar-SY" dirty="0" err="1"/>
              <a:t>meeting</a:t>
            </a:r>
            <a:r>
              <a:rPr lang="ar-SY" dirty="0"/>
              <a:t> </a:t>
            </a:r>
            <a:r>
              <a:rPr lang="ar-SY" dirty="0" err="1"/>
              <a:t>for</a:t>
            </a:r>
            <a:r>
              <a:rPr lang="ar-SY" dirty="0"/>
              <a:t> </a:t>
            </a:r>
            <a:r>
              <a:rPr lang="ar-SY" dirty="0" err="1"/>
              <a:t>his</a:t>
            </a:r>
            <a:r>
              <a:rPr lang="ar-SY" dirty="0"/>
              <a:t> </a:t>
            </a:r>
            <a:r>
              <a:rPr lang="ar-SY" dirty="0" err="1"/>
              <a:t>condition</a:t>
            </a:r>
            <a:r>
              <a:rPr lang="ar-SY" dirty="0"/>
              <a:t>. </a:t>
            </a:r>
            <a:r>
              <a:rPr lang="ar-SY" dirty="0" err="1"/>
              <a:t>we</a:t>
            </a:r>
            <a:r>
              <a:rPr lang="ar-SY" dirty="0"/>
              <a:t> </a:t>
            </a:r>
            <a:r>
              <a:rPr lang="ar-SY" dirty="0" err="1"/>
              <a:t>decided</a:t>
            </a:r>
            <a:r>
              <a:rPr lang="ar-SY" dirty="0"/>
              <a:t> </a:t>
            </a:r>
            <a:r>
              <a:rPr lang="ar-SY" dirty="0" err="1"/>
              <a:t>to</a:t>
            </a:r>
            <a:r>
              <a:rPr lang="ar-SY" dirty="0"/>
              <a:t> </a:t>
            </a:r>
            <a:r>
              <a:rPr lang="ar-SY" dirty="0" err="1"/>
              <a:t>resect</a:t>
            </a:r>
            <a:r>
              <a:rPr lang="ar-SY" dirty="0"/>
              <a:t> </a:t>
            </a:r>
            <a:r>
              <a:rPr lang="ar-SY" dirty="0" err="1"/>
              <a:t>about</a:t>
            </a:r>
            <a:r>
              <a:rPr lang="ar-SY" dirty="0"/>
              <a:t> 20 cm </a:t>
            </a:r>
            <a:r>
              <a:rPr lang="ar-SY" dirty="0" err="1"/>
              <a:t>of</a:t>
            </a:r>
            <a:r>
              <a:rPr lang="ar-SY" dirty="0"/>
              <a:t> </a:t>
            </a:r>
            <a:r>
              <a:rPr lang="ar-SY" dirty="0" err="1"/>
              <a:t>the</a:t>
            </a:r>
            <a:r>
              <a:rPr lang="ar-SY" dirty="0"/>
              <a:t> </a:t>
            </a:r>
            <a:r>
              <a:rPr lang="ar-SY" dirty="0" err="1"/>
              <a:t>right</a:t>
            </a:r>
            <a:r>
              <a:rPr lang="ar-SY" dirty="0"/>
              <a:t> </a:t>
            </a:r>
            <a:r>
              <a:rPr lang="ar-SY" dirty="0" err="1"/>
              <a:t>femur</a:t>
            </a:r>
            <a:r>
              <a:rPr lang="ar-SY" dirty="0"/>
              <a:t> </a:t>
            </a:r>
            <a:r>
              <a:rPr lang="ar-SY" dirty="0" err="1"/>
              <a:t>bone</a:t>
            </a:r>
            <a:r>
              <a:rPr lang="ar-SY" dirty="0"/>
              <a:t> (</a:t>
            </a:r>
            <a:r>
              <a:rPr lang="ar-SY" dirty="0" err="1"/>
              <a:t>wide</a:t>
            </a:r>
            <a:r>
              <a:rPr lang="ar-SY" dirty="0"/>
              <a:t> </a:t>
            </a:r>
            <a:r>
              <a:rPr lang="ar-SY" dirty="0" err="1"/>
              <a:t>resecting</a:t>
            </a:r>
            <a:r>
              <a:rPr lang="ar-SY" dirty="0"/>
              <a:t> </a:t>
            </a:r>
            <a:r>
              <a:rPr lang="ar-SY" dirty="0" err="1"/>
              <a:t>of</a:t>
            </a:r>
            <a:r>
              <a:rPr lang="ar-SY" dirty="0"/>
              <a:t> </a:t>
            </a:r>
            <a:r>
              <a:rPr lang="ar-SY" dirty="0" err="1"/>
              <a:t>the</a:t>
            </a:r>
            <a:r>
              <a:rPr lang="ar-SY" dirty="0"/>
              <a:t> </a:t>
            </a:r>
            <a:r>
              <a:rPr lang="ar-SY" dirty="0" err="1"/>
              <a:t>bone</a:t>
            </a:r>
            <a:r>
              <a:rPr lang="ar-SY" dirty="0"/>
              <a:t> </a:t>
            </a:r>
            <a:r>
              <a:rPr lang="ar-SY" dirty="0" err="1"/>
              <a:t>tumor</a:t>
            </a:r>
            <a:r>
              <a:rPr lang="ar-SY" dirty="0"/>
              <a:t> </a:t>
            </a:r>
            <a:r>
              <a:rPr lang="ar-SY" dirty="0" err="1"/>
              <a:t>with</a:t>
            </a:r>
            <a:r>
              <a:rPr lang="ar-SY" dirty="0"/>
              <a:t> </a:t>
            </a:r>
            <a:r>
              <a:rPr lang="ar-SY" dirty="0" err="1"/>
              <a:t>its</a:t>
            </a:r>
            <a:r>
              <a:rPr lang="ar-SY" dirty="0"/>
              <a:t> </a:t>
            </a:r>
            <a:r>
              <a:rPr lang="ar-SY" dirty="0" err="1"/>
              <a:t>surrounding</a:t>
            </a:r>
            <a:r>
              <a:rPr lang="ar-SY" dirty="0"/>
              <a:t> </a:t>
            </a:r>
            <a:r>
              <a:rPr lang="ar-SY" dirty="0" err="1"/>
              <a:t>tissues</a:t>
            </a:r>
            <a:r>
              <a:rPr lang="ar-SY" dirty="0"/>
              <a:t>).</a:t>
            </a:r>
          </a:p>
          <a:p>
            <a:pPr algn="l" rtl="0"/>
            <a:r>
              <a:rPr lang="ar-SY" dirty="0" err="1"/>
              <a:t>the</a:t>
            </a:r>
            <a:r>
              <a:rPr lang="ar-SY" dirty="0"/>
              <a:t> </a:t>
            </a:r>
            <a:r>
              <a:rPr lang="ar-SY" dirty="0" err="1"/>
              <a:t>patient</a:t>
            </a:r>
            <a:r>
              <a:rPr lang="ar-SY" dirty="0"/>
              <a:t> </a:t>
            </a:r>
            <a:r>
              <a:rPr lang="ar-SY" dirty="0" err="1"/>
              <a:t>was</a:t>
            </a:r>
            <a:r>
              <a:rPr lang="ar-SY" dirty="0"/>
              <a:t> </a:t>
            </a:r>
            <a:r>
              <a:rPr lang="ar-SY" dirty="0" err="1"/>
              <a:t>treated</a:t>
            </a:r>
            <a:r>
              <a:rPr lang="ar-SY" dirty="0"/>
              <a:t> </a:t>
            </a:r>
            <a:r>
              <a:rPr lang="ar-SY" dirty="0" err="1"/>
              <a:t>with</a:t>
            </a:r>
            <a:r>
              <a:rPr lang="ar-SY" dirty="0"/>
              <a:t> </a:t>
            </a:r>
            <a:r>
              <a:rPr lang="ar-SY" dirty="0" err="1"/>
              <a:t>neoadjuvant</a:t>
            </a:r>
            <a:r>
              <a:rPr lang="ar-SY" dirty="0"/>
              <a:t> </a:t>
            </a:r>
            <a:r>
              <a:rPr lang="ar-SY" dirty="0" err="1"/>
              <a:t>in</a:t>
            </a:r>
            <a:r>
              <a:rPr lang="ar-SY" dirty="0"/>
              <a:t> </a:t>
            </a:r>
            <a:r>
              <a:rPr lang="ar-SY" dirty="0" err="1"/>
              <a:t>the</a:t>
            </a:r>
            <a:r>
              <a:rPr lang="ar-SY" dirty="0"/>
              <a:t> </a:t>
            </a:r>
            <a:r>
              <a:rPr lang="ar-SY" dirty="0" err="1"/>
              <a:t>oncology</a:t>
            </a:r>
            <a:r>
              <a:rPr lang="ar-SY" dirty="0"/>
              <a:t> </a:t>
            </a:r>
            <a:r>
              <a:rPr lang="ar-SY" dirty="0" err="1"/>
              <a:t>department</a:t>
            </a:r>
            <a:r>
              <a:rPr lang="ar-SY" dirty="0"/>
              <a:t>. </a:t>
            </a:r>
            <a:r>
              <a:rPr lang="ar-SY" dirty="0" err="1"/>
              <a:t>The</a:t>
            </a:r>
            <a:r>
              <a:rPr lang="ar-SY" dirty="0"/>
              <a:t> </a:t>
            </a:r>
            <a:r>
              <a:rPr lang="ar-SY" dirty="0" err="1"/>
              <a:t>biopsy</a:t>
            </a:r>
            <a:r>
              <a:rPr lang="ar-SY" dirty="0"/>
              <a:t> </a:t>
            </a:r>
            <a:r>
              <a:rPr lang="ar-SY" dirty="0" err="1"/>
              <a:t>was</a:t>
            </a:r>
            <a:r>
              <a:rPr lang="ar-SY" dirty="0"/>
              <a:t> </a:t>
            </a:r>
            <a:r>
              <a:rPr lang="ar-SY" dirty="0" err="1"/>
              <a:t>taken</a:t>
            </a:r>
            <a:r>
              <a:rPr lang="ar-SY" dirty="0"/>
              <a:t> </a:t>
            </a:r>
            <a:r>
              <a:rPr lang="ar-SY" dirty="0" err="1"/>
              <a:t>by</a:t>
            </a:r>
            <a:r>
              <a:rPr lang="ar-SY" dirty="0"/>
              <a:t> a </a:t>
            </a:r>
            <a:r>
              <a:rPr lang="ar-SY" dirty="0" err="1"/>
              <a:t>radiologist</a:t>
            </a:r>
            <a:r>
              <a:rPr lang="ar-SY" dirty="0"/>
              <a:t> </a:t>
            </a:r>
            <a:r>
              <a:rPr lang="ar-SY" dirty="0" err="1"/>
              <a:t>in</a:t>
            </a:r>
            <a:r>
              <a:rPr lang="ar-SY" dirty="0"/>
              <a:t> </a:t>
            </a:r>
            <a:r>
              <a:rPr lang="ar-SY" dirty="0" err="1"/>
              <a:t>trocar-guided</a:t>
            </a:r>
            <a:r>
              <a:rPr lang="ar-SY" dirty="0"/>
              <a:t>. </a:t>
            </a:r>
            <a:r>
              <a:rPr lang="ar-SY" dirty="0" err="1"/>
              <a:t>so</a:t>
            </a:r>
            <a:r>
              <a:rPr lang="ar-SY" dirty="0"/>
              <a:t> </a:t>
            </a:r>
            <a:r>
              <a:rPr lang="ar-SY" dirty="0" err="1"/>
              <a:t>that</a:t>
            </a:r>
            <a:r>
              <a:rPr lang="ar-SY" dirty="0"/>
              <a:t> </a:t>
            </a:r>
            <a:r>
              <a:rPr lang="ar-SY" dirty="0" err="1"/>
              <a:t>will</a:t>
            </a:r>
            <a:r>
              <a:rPr lang="ar-SY" dirty="0"/>
              <a:t> </a:t>
            </a:r>
            <a:r>
              <a:rPr lang="ar-SY" dirty="0" err="1"/>
              <a:t>be</a:t>
            </a:r>
            <a:r>
              <a:rPr lang="ar-SY" dirty="0"/>
              <a:t> </a:t>
            </a:r>
            <a:r>
              <a:rPr lang="ar-SY" dirty="0" err="1"/>
              <a:t>no</a:t>
            </a:r>
            <a:r>
              <a:rPr lang="ar-SY" dirty="0"/>
              <a:t> </a:t>
            </a:r>
            <a:r>
              <a:rPr lang="ar-SY" dirty="0" err="1"/>
              <a:t>change</a:t>
            </a:r>
            <a:r>
              <a:rPr lang="ar-SY" dirty="0"/>
              <a:t> </a:t>
            </a:r>
            <a:r>
              <a:rPr lang="ar-SY" dirty="0" err="1"/>
              <a:t>in</a:t>
            </a:r>
            <a:r>
              <a:rPr lang="ar-SY" dirty="0"/>
              <a:t> </a:t>
            </a:r>
            <a:r>
              <a:rPr lang="ar-SY" dirty="0" err="1"/>
              <a:t>the</a:t>
            </a:r>
            <a:r>
              <a:rPr lang="ar-SY" dirty="0"/>
              <a:t> </a:t>
            </a:r>
            <a:r>
              <a:rPr lang="ar-SY" dirty="0" err="1"/>
              <a:t>surgical</a:t>
            </a:r>
            <a:r>
              <a:rPr lang="ar-SY" dirty="0"/>
              <a:t> </a:t>
            </a:r>
            <a:r>
              <a:rPr lang="ar-SY" dirty="0" err="1"/>
              <a:t>approach</a:t>
            </a:r>
            <a:r>
              <a:rPr lang="ar-SY" dirty="0"/>
              <a:t>.</a:t>
            </a:r>
          </a:p>
          <a:p>
            <a:pPr algn="l" rtl="0"/>
            <a:r>
              <a:rPr lang="ar-SY" dirty="0"/>
              <a:t> </a:t>
            </a:r>
            <a:r>
              <a:rPr lang="en-US" dirty="0"/>
              <a:t>the bone after resection needs reconstruction. We lack the suitable financial resources for reconstructing bone loss with the use of artificial methods like endoprosthesis, tumor-custom-med prosthesis, or titanium mesh, etc. so we need to choose methods for reconstruction with lower costs. For that, we decided to use the technique of induced membrane of </a:t>
            </a:r>
            <a:r>
              <a:rPr lang="en-US" dirty="0" err="1"/>
              <a:t>Masculate</a:t>
            </a:r>
            <a:r>
              <a:rPr lang="en-US" dirty="0"/>
              <a:t> method. and fix the femur with an </a:t>
            </a:r>
            <a:r>
              <a:rPr lang="en-US" dirty="0" err="1"/>
              <a:t>intermedolary</a:t>
            </a:r>
            <a:r>
              <a:rPr lang="en-US" dirty="0"/>
              <a:t> retrograde Nail , in the first stage, then in the second stage adding an  external fixation locally modified to do the reconstruction by distracting the bone 1 mm daily.</a:t>
            </a:r>
            <a:endParaRPr lang="ar-SY" dirty="0"/>
          </a:p>
        </p:txBody>
      </p:sp>
      <p:sp>
        <p:nvSpPr>
          <p:cNvPr id="2" name="عنصر نائب للتذييل 1">
            <a:extLst>
              <a:ext uri="{FF2B5EF4-FFF2-40B4-BE49-F238E27FC236}">
                <a16:creationId xmlns:a16="http://schemas.microsoft.com/office/drawing/2014/main" id="{E8D20B82-E62F-B18D-A133-86C6947A21EB}"/>
              </a:ext>
            </a:extLst>
          </p:cNvPr>
          <p:cNvSpPr>
            <a:spLocks noGrp="1"/>
          </p:cNvSpPr>
          <p:nvPr>
            <p:ph type="ftr" sz="quarter" idx="11"/>
          </p:nvPr>
        </p:nvSpPr>
        <p:spPr/>
        <p:txBody>
          <a:bodyPr/>
          <a:lstStyle/>
          <a:p>
            <a:r>
              <a:rPr lang="ar-SY"/>
              <a:t>الدكتور عماد الحريري-تقرير حالة</a:t>
            </a:r>
          </a:p>
        </p:txBody>
      </p:sp>
      <p:sp>
        <p:nvSpPr>
          <p:cNvPr id="4" name="عنصر نائب لرقم الشريحة 3">
            <a:extLst>
              <a:ext uri="{FF2B5EF4-FFF2-40B4-BE49-F238E27FC236}">
                <a16:creationId xmlns:a16="http://schemas.microsoft.com/office/drawing/2014/main" id="{0F505631-5A99-EB19-7F14-A7F255C26093}"/>
              </a:ext>
            </a:extLst>
          </p:cNvPr>
          <p:cNvSpPr>
            <a:spLocks noGrp="1"/>
          </p:cNvSpPr>
          <p:nvPr>
            <p:ph type="sldNum" sz="quarter" idx="12"/>
          </p:nvPr>
        </p:nvSpPr>
        <p:spPr/>
        <p:txBody>
          <a:bodyPr/>
          <a:lstStyle/>
          <a:p>
            <a:fld id="{5634E967-E299-497B-9872-BC495F7C57D9}" type="slidenum">
              <a:rPr lang="ar-SY" smtClean="0"/>
              <a:t>76</a:t>
            </a:fld>
            <a:endParaRPr lang="ar-SY"/>
          </a:p>
        </p:txBody>
      </p:sp>
    </p:spTree>
    <p:extLst>
      <p:ext uri="{BB962C8B-B14F-4D97-AF65-F5344CB8AC3E}">
        <p14:creationId xmlns:p14="http://schemas.microsoft.com/office/powerpoint/2010/main" val="426951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CBE5A960-6AB0-E798-7432-E22FCB934753}"/>
              </a:ext>
            </a:extLst>
          </p:cNvPr>
          <p:cNvSpPr>
            <a:spLocks noGrp="1"/>
          </p:cNvSpPr>
          <p:nvPr>
            <p:ph sz="half" idx="1"/>
          </p:nvPr>
        </p:nvSpPr>
        <p:spPr>
          <a:xfrm>
            <a:off x="196756" y="1836098"/>
            <a:ext cx="4293358" cy="4351338"/>
          </a:xfrm>
          <a:ln>
            <a:solidFill>
              <a:schemeClr val="tx1"/>
            </a:solidFill>
          </a:ln>
        </p:spPr>
        <p:txBody>
          <a:bodyPr>
            <a:normAutofit lnSpcReduction="10000"/>
          </a:bodyPr>
          <a:lstStyle/>
          <a:p>
            <a:pPr algn="l" rtl="0">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on clinical examination,</a:t>
            </a:r>
          </a:p>
          <a:p>
            <a:pPr algn="l" rtl="0">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he did not have any swelling, redness, or warmth localized in the thigh, and he has only had tenderness upon deep palpation in the distal third of the right thigh.</a:t>
            </a:r>
          </a:p>
          <a:p>
            <a:pPr algn="l" rtl="0">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With limping while walking.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Without any limitation of movement in the hip or knee.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Neurovascular examination of the extremity was normal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rtl="0"/>
            <a:r>
              <a:rPr lang="en-US" sz="1800" dirty="0">
                <a:effectLst/>
                <a:latin typeface="Calibri" panose="020F0502020204030204" pitchFamily="34" charset="0"/>
                <a:ea typeface="Calibri" panose="020F0502020204030204" pitchFamily="34" charset="0"/>
              </a:rPr>
              <a:t>No nodular hyperplasia was palpated in the groin or popliteal fossa.</a:t>
            </a:r>
            <a:endParaRPr lang="ar-SY" dirty="0"/>
          </a:p>
        </p:txBody>
      </p:sp>
      <p:sp>
        <p:nvSpPr>
          <p:cNvPr id="4" name="عنصر نائب للمحتوى 3">
            <a:extLst>
              <a:ext uri="{FF2B5EF4-FFF2-40B4-BE49-F238E27FC236}">
                <a16:creationId xmlns:a16="http://schemas.microsoft.com/office/drawing/2014/main" id="{0ED36F2F-292D-DB2A-6355-945D47C31E66}"/>
              </a:ext>
            </a:extLst>
          </p:cNvPr>
          <p:cNvSpPr>
            <a:spLocks noGrp="1"/>
          </p:cNvSpPr>
          <p:nvPr>
            <p:ph sz="half" idx="2"/>
          </p:nvPr>
        </p:nvSpPr>
        <p:spPr>
          <a:xfrm>
            <a:off x="8993874" y="1825625"/>
            <a:ext cx="2991800" cy="4351338"/>
          </a:xfrm>
          <a:ln>
            <a:solidFill>
              <a:schemeClr val="tx1"/>
            </a:solidFill>
          </a:ln>
        </p:spPr>
        <p:txBody>
          <a:bodyPr>
            <a:normAutofit lnSpcReduction="10000"/>
          </a:bodyPr>
          <a:lstStyle/>
          <a:p>
            <a:pPr algn="r" rtl="1">
              <a:lnSpc>
                <a:spcPct val="107000"/>
              </a:lnSpc>
              <a:spcAft>
                <a:spcPts val="800"/>
              </a:spcAft>
            </a:pPr>
            <a:r>
              <a:rPr lang="ar-SY" sz="2400" kern="100" dirty="0">
                <a:solidFill>
                  <a:srgbClr val="000000"/>
                </a:solidFill>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الخطوة 3: ماذا وجدنا عند الفحص السريري؟</a:t>
            </a:r>
            <a:endParaRPr lang="en-US" sz="2400" kern="100" dirty="0">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endParaRPr>
          </a:p>
          <a:p>
            <a:pPr marL="0" indent="0">
              <a:buNone/>
            </a:pPr>
            <a:endParaRPr lang="ar-SY" sz="3600" dirty="0">
              <a:latin typeface="Sakkal Majalla" panose="02000000000000000000" pitchFamily="2" charset="-78"/>
              <a:cs typeface="Sakkal Majalla" panose="02000000000000000000" pitchFamily="2" charset="-78"/>
            </a:endParaRPr>
          </a:p>
        </p:txBody>
      </p:sp>
      <p:sp>
        <p:nvSpPr>
          <p:cNvPr id="6" name="عنصر نائب للمحتوى 2">
            <a:extLst>
              <a:ext uri="{FF2B5EF4-FFF2-40B4-BE49-F238E27FC236}">
                <a16:creationId xmlns:a16="http://schemas.microsoft.com/office/drawing/2014/main" id="{25A3A86D-3300-1E11-9376-6978A6EDA2EC}"/>
              </a:ext>
            </a:extLst>
          </p:cNvPr>
          <p:cNvSpPr txBox="1">
            <a:spLocks/>
          </p:cNvSpPr>
          <p:nvPr/>
        </p:nvSpPr>
        <p:spPr>
          <a:xfrm>
            <a:off x="4626591" y="1825625"/>
            <a:ext cx="4230806" cy="4351338"/>
          </a:xfrm>
          <a:prstGeom prst="rect">
            <a:avLst/>
          </a:prstGeom>
          <a:solidFill>
            <a:schemeClr val="accent2">
              <a:lumMod val="20000"/>
              <a:lumOff val="80000"/>
            </a:schemeClr>
          </a:solidFill>
          <a:ln>
            <a:solidFill>
              <a:schemeClr val="tx1"/>
            </a:solidFill>
          </a:ln>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lnSpc>
                <a:spcPct val="107000"/>
              </a:lnSpc>
              <a:spcAft>
                <a:spcPts val="800"/>
              </a:spcAft>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وبالفحص السريري لم يكن لديه أي تورم او احمرار او سخونة موضعة في الفخذ وكان لديه فقط مضض بالجس العميق في الثلث البعيد </a:t>
            </a:r>
            <a:r>
              <a:rPr lang="ar-SA" sz="2000" dirty="0" err="1">
                <a:effectLst/>
                <a:latin typeface="Sakkal Majalla" panose="02000000000000000000" pitchFamily="2" charset="-78"/>
                <a:ea typeface="Calibri" panose="020F0502020204030204" pitchFamily="34" charset="0"/>
                <a:cs typeface="Sakkal Majalla" panose="02000000000000000000" pitchFamily="2" charset="-78"/>
              </a:rPr>
              <a:t>للفحذ</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الأيمن .</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مع عرج المي اثناء المشي.</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دون وجود تحدد في الحركة في الورك او الركبة. </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الفحص العصبي الوعائي للطرف كان طبيعيا</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SA" sz="2000" dirty="0">
                <a:effectLst/>
                <a:latin typeface="Sakkal Majalla" panose="02000000000000000000" pitchFamily="2" charset="-78"/>
                <a:ea typeface="Calibri" panose="020F0502020204030204" pitchFamily="34" charset="0"/>
                <a:cs typeface="Sakkal Majalla" panose="02000000000000000000" pitchFamily="2" charset="-78"/>
              </a:rPr>
              <a:t>لم يجس </a:t>
            </a:r>
            <a:r>
              <a:rPr lang="ar-SA" sz="2000" dirty="0" err="1">
                <a:effectLst/>
                <a:latin typeface="Sakkal Majalla" panose="02000000000000000000" pitchFamily="2" charset="-78"/>
                <a:ea typeface="Calibri" panose="020F0502020204030204" pitchFamily="34" charset="0"/>
                <a:cs typeface="Sakkal Majalla" panose="02000000000000000000" pitchFamily="2" charset="-78"/>
              </a:rPr>
              <a:t>ضخامات</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 عقدية في المغبن او في الحفرة </a:t>
            </a:r>
            <a:r>
              <a:rPr lang="ar-SA" sz="2000" dirty="0" err="1">
                <a:effectLst/>
                <a:latin typeface="Sakkal Majalla" panose="02000000000000000000" pitchFamily="2" charset="-78"/>
                <a:ea typeface="Calibri" panose="020F0502020204030204" pitchFamily="34" charset="0"/>
                <a:cs typeface="Sakkal Majalla" panose="02000000000000000000" pitchFamily="2" charset="-78"/>
              </a:rPr>
              <a:t>المابضية</a:t>
            </a:r>
            <a:r>
              <a:rPr lang="ar-SA" sz="2000" dirty="0">
                <a:effectLst/>
                <a:latin typeface="Sakkal Majalla" panose="02000000000000000000" pitchFamily="2" charset="-78"/>
                <a:ea typeface="Calibri" panose="020F0502020204030204" pitchFamily="34" charset="0"/>
                <a:cs typeface="Sakkal Majalla" panose="02000000000000000000" pitchFamily="2" charset="-78"/>
              </a:rPr>
              <a:t>.</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p>
            <a:pPr algn="l" rtl="0"/>
            <a:endParaRPr lang="ar-SY" sz="3200" dirty="0">
              <a:latin typeface="Sakkal Majalla" panose="02000000000000000000" pitchFamily="2" charset="-78"/>
              <a:cs typeface="Sakkal Majalla" panose="02000000000000000000" pitchFamily="2" charset="-78"/>
            </a:endParaRPr>
          </a:p>
        </p:txBody>
      </p:sp>
      <p:sp>
        <p:nvSpPr>
          <p:cNvPr id="2" name="عنوان 1">
            <a:extLst>
              <a:ext uri="{FF2B5EF4-FFF2-40B4-BE49-F238E27FC236}">
                <a16:creationId xmlns:a16="http://schemas.microsoft.com/office/drawing/2014/main" id="{A84F12C6-1C1C-4DD2-171C-74DF4AA5C8E9}"/>
              </a:ext>
            </a:extLst>
          </p:cNvPr>
          <p:cNvSpPr>
            <a:spLocks noGrp="1"/>
          </p:cNvSpPr>
          <p:nvPr>
            <p:ph type="title"/>
          </p:nvPr>
        </p:nvSpPr>
        <p:spPr>
          <a:xfrm>
            <a:off x="978877" y="196508"/>
            <a:ext cx="10515600" cy="1325563"/>
          </a:xfrm>
          <a:solidFill>
            <a:schemeClr val="accent4">
              <a:lumMod val="20000"/>
              <a:lumOff val="80000"/>
            </a:schemeClr>
          </a:solidFill>
        </p:spPr>
        <p:txBody>
          <a:bodyPr>
            <a:normAutofit/>
          </a:bodyPr>
          <a:lstStyle/>
          <a:p>
            <a:pPr algn="ctr"/>
            <a:r>
              <a:rPr lang="ar-SA" sz="2800" dirty="0">
                <a:latin typeface="Sakkal Majalla" panose="02000000000000000000" pitchFamily="2" charset="-78"/>
                <a:ea typeface="Calibri" panose="020F0502020204030204" pitchFamily="34" charset="0"/>
                <a:cs typeface="Sakkal Majalla" panose="02000000000000000000" pitchFamily="2" charset="-78"/>
              </a:rPr>
              <a:t>للتعويض العظمي الكتلي بمشاركة بين طريقة الغشاء المحرض </a:t>
            </a:r>
            <a:r>
              <a:rPr lang="ar-SA" sz="2800" dirty="0" err="1">
                <a:latin typeface="Sakkal Majalla" panose="02000000000000000000" pitchFamily="2" charset="-78"/>
                <a:ea typeface="Calibri" panose="020F0502020204030204" pitchFamily="34" charset="0"/>
                <a:cs typeface="Sakkal Majalla" panose="02000000000000000000" pitchFamily="2" charset="-78"/>
              </a:rPr>
              <a:t>بالاسمت</a:t>
            </a:r>
            <a:r>
              <a:rPr lang="ar-SA" sz="2800" dirty="0">
                <a:latin typeface="Sakkal Majalla" panose="02000000000000000000" pitchFamily="2" charset="-78"/>
                <a:ea typeface="Calibri" panose="020F0502020204030204" pitchFamily="34" charset="0"/>
                <a:cs typeface="Sakkal Majalla" panose="02000000000000000000" pitchFamily="2" charset="-78"/>
              </a:rPr>
              <a:t> مع السفود داخل النقي مع جهاز تزليق عظمي معدل محليا</a:t>
            </a:r>
            <a:br>
              <a:rPr lang="ar-SA" sz="2800" dirty="0">
                <a:latin typeface="Sakkal Majalla" panose="02000000000000000000" pitchFamily="2" charset="-78"/>
                <a:ea typeface="Calibri" panose="020F0502020204030204" pitchFamily="34" charset="0"/>
                <a:cs typeface="Sakkal Majalla" panose="02000000000000000000" pitchFamily="2" charset="-78"/>
              </a:rPr>
            </a:br>
            <a:r>
              <a:rPr lang="ar-SA" sz="2800" dirty="0">
                <a:latin typeface="Sakkal Majalla" panose="02000000000000000000" pitchFamily="2" charset="-78"/>
                <a:ea typeface="Calibri" panose="020F0502020204030204" pitchFamily="34" charset="0"/>
                <a:cs typeface="Sakkal Majalla" panose="02000000000000000000" pitchFamily="2" charset="-78"/>
              </a:rPr>
              <a:t>تقديم حالة سريرية </a:t>
            </a:r>
            <a:r>
              <a:rPr lang="en-GB" sz="2800" dirty="0">
                <a:latin typeface="Sakkal Majalla" panose="02000000000000000000" pitchFamily="2" charset="-78"/>
                <a:ea typeface="Calibri" panose="020F0502020204030204" pitchFamily="34" charset="0"/>
                <a:cs typeface="Sakkal Majalla" panose="02000000000000000000" pitchFamily="2" charset="-78"/>
              </a:rPr>
              <a:t>case report</a:t>
            </a:r>
            <a:r>
              <a:rPr lang="ar-SA" sz="2800" dirty="0">
                <a:latin typeface="Sakkal Majalla" panose="02000000000000000000" pitchFamily="2" charset="-78"/>
                <a:ea typeface="Calibri" panose="020F0502020204030204" pitchFamily="34" charset="0"/>
                <a:cs typeface="Sakkal Majalla" panose="02000000000000000000" pitchFamily="2" charset="-78"/>
              </a:rPr>
              <a:t> </a:t>
            </a:r>
            <a:endParaRPr lang="ar-SY" sz="2800" dirty="0"/>
          </a:p>
        </p:txBody>
      </p:sp>
      <p:sp>
        <p:nvSpPr>
          <p:cNvPr id="5" name="عنصر نائب للتذييل 4">
            <a:extLst>
              <a:ext uri="{FF2B5EF4-FFF2-40B4-BE49-F238E27FC236}">
                <a16:creationId xmlns:a16="http://schemas.microsoft.com/office/drawing/2014/main" id="{92AFC574-B484-1D07-560C-B9B186A50526}"/>
              </a:ext>
            </a:extLst>
          </p:cNvPr>
          <p:cNvSpPr>
            <a:spLocks noGrp="1"/>
          </p:cNvSpPr>
          <p:nvPr>
            <p:ph type="ftr" sz="quarter" idx="11"/>
          </p:nvPr>
        </p:nvSpPr>
        <p:spPr/>
        <p:txBody>
          <a:bodyPr/>
          <a:lstStyle/>
          <a:p>
            <a:r>
              <a:rPr lang="ar-SY"/>
              <a:t>الدكتور عماد الحريري-تقرير حالة</a:t>
            </a:r>
          </a:p>
        </p:txBody>
      </p:sp>
      <p:sp>
        <p:nvSpPr>
          <p:cNvPr id="7" name="عنصر نائب لرقم الشريحة 6">
            <a:extLst>
              <a:ext uri="{FF2B5EF4-FFF2-40B4-BE49-F238E27FC236}">
                <a16:creationId xmlns:a16="http://schemas.microsoft.com/office/drawing/2014/main" id="{790B7FC2-2FA7-DA58-703B-A8ECD5649803}"/>
              </a:ext>
            </a:extLst>
          </p:cNvPr>
          <p:cNvSpPr>
            <a:spLocks noGrp="1"/>
          </p:cNvSpPr>
          <p:nvPr>
            <p:ph type="sldNum" sz="quarter" idx="12"/>
          </p:nvPr>
        </p:nvSpPr>
        <p:spPr/>
        <p:txBody>
          <a:bodyPr/>
          <a:lstStyle/>
          <a:p>
            <a:fld id="{5634E967-E299-497B-9872-BC495F7C57D9}" type="slidenum">
              <a:rPr lang="ar-SY" smtClean="0"/>
              <a:t>8</a:t>
            </a:fld>
            <a:endParaRPr lang="ar-SY"/>
          </a:p>
        </p:txBody>
      </p:sp>
    </p:spTree>
    <p:extLst>
      <p:ext uri="{BB962C8B-B14F-4D97-AF65-F5344CB8AC3E}">
        <p14:creationId xmlns:p14="http://schemas.microsoft.com/office/powerpoint/2010/main" val="2564249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EA1D62A-BDB3-43ED-C246-55AE6822A16D}"/>
              </a:ext>
            </a:extLst>
          </p:cNvPr>
          <p:cNvSpPr>
            <a:spLocks noGrp="1"/>
          </p:cNvSpPr>
          <p:nvPr>
            <p:ph sz="half" idx="1"/>
          </p:nvPr>
        </p:nvSpPr>
        <p:spPr>
          <a:ln>
            <a:solidFill>
              <a:schemeClr val="tx1"/>
            </a:solidFill>
          </a:ln>
        </p:spPr>
        <p:txBody>
          <a:bodyPr/>
          <a:lstStyle/>
          <a:p>
            <a:pPr algn="l" rtl="0">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Step 4: what tests did we carry out? What did they show?
</a:t>
            </a:r>
            <a:endParaRPr lang="ar-SY" dirty="0"/>
          </a:p>
        </p:txBody>
      </p:sp>
      <p:sp>
        <p:nvSpPr>
          <p:cNvPr id="4" name="عنصر نائب للمحتوى 3">
            <a:extLst>
              <a:ext uri="{FF2B5EF4-FFF2-40B4-BE49-F238E27FC236}">
                <a16:creationId xmlns:a16="http://schemas.microsoft.com/office/drawing/2014/main" id="{42CB1595-08D4-AD04-FBD5-F7D6E2492EF7}"/>
              </a:ext>
            </a:extLst>
          </p:cNvPr>
          <p:cNvSpPr>
            <a:spLocks noGrp="1"/>
          </p:cNvSpPr>
          <p:nvPr>
            <p:ph sz="half" idx="2"/>
          </p:nvPr>
        </p:nvSpPr>
        <p:spPr>
          <a:solidFill>
            <a:schemeClr val="accent2">
              <a:lumMod val="20000"/>
              <a:lumOff val="80000"/>
            </a:schemeClr>
          </a:solidFill>
          <a:ln>
            <a:solidFill>
              <a:schemeClr val="tx1"/>
            </a:solidFill>
          </a:ln>
        </p:spPr>
        <p:txBody>
          <a:bodyPr>
            <a:normAutofit/>
          </a:bodyPr>
          <a:lstStyle/>
          <a:p>
            <a:pPr algn="r" rtl="1">
              <a:lnSpc>
                <a:spcPct val="107000"/>
              </a:lnSpc>
              <a:spcAft>
                <a:spcPts val="800"/>
              </a:spcAft>
            </a:pPr>
            <a:r>
              <a:rPr lang="ar-SY" sz="2000" kern="100" dirty="0">
                <a:solidFill>
                  <a:srgbClr val="00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الخطوة 4: ما هي الاختبارات التي أجريناها؟ ماذا أظهروا؟</a:t>
            </a:r>
            <a:endParaRPr lang="en-US" sz="20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0" indent="0">
              <a:buNone/>
            </a:pPr>
            <a:endParaRPr lang="ar-SY" sz="3200" dirty="0">
              <a:highlight>
                <a:srgbClr val="FFFF00"/>
              </a:highlight>
            </a:endParaRPr>
          </a:p>
        </p:txBody>
      </p:sp>
      <p:sp>
        <p:nvSpPr>
          <p:cNvPr id="5" name="عنوان 1">
            <a:extLst>
              <a:ext uri="{FF2B5EF4-FFF2-40B4-BE49-F238E27FC236}">
                <a16:creationId xmlns:a16="http://schemas.microsoft.com/office/drawing/2014/main" id="{90879FBF-9B06-0AC4-8C22-B8C3B2DD4AF8}"/>
              </a:ext>
            </a:extLst>
          </p:cNvPr>
          <p:cNvSpPr>
            <a:spLocks noGrp="1"/>
          </p:cNvSpPr>
          <p:nvPr>
            <p:ph type="title"/>
          </p:nvPr>
        </p:nvSpPr>
        <p:spPr>
          <a:xfrm>
            <a:off x="914400" y="350838"/>
            <a:ext cx="10515600" cy="1325562"/>
          </a:xfrm>
          <a:solidFill>
            <a:srgbClr val="00B0F0"/>
          </a:solidFill>
        </p:spPr>
        <p:txBody>
          <a:bodyPr>
            <a:normAutofit/>
          </a:bodyPr>
          <a:lstStyle/>
          <a:p>
            <a:pPr algn="ctr"/>
            <a:r>
              <a:rPr lang="ar-SA" sz="3600" kern="100" dirty="0">
                <a:latin typeface="Sakkal Majalla" panose="02000000000000000000" pitchFamily="2" charset="-78"/>
                <a:ea typeface="Calibri" panose="020F0502020204030204" pitchFamily="34" charset="0"/>
                <a:cs typeface="Sakkal Majalla" panose="02000000000000000000" pitchFamily="2" charset="-78"/>
              </a:rPr>
              <a:t>الجزء الأول </a:t>
            </a:r>
            <a:br>
              <a:rPr lang="ar-SA" sz="3600" kern="100" dirty="0">
                <a:latin typeface="Sakkal Majalla" panose="02000000000000000000" pitchFamily="2" charset="-78"/>
                <a:ea typeface="Calibri" panose="020F0502020204030204" pitchFamily="34" charset="0"/>
                <a:cs typeface="Sakkal Majalla" panose="02000000000000000000" pitchFamily="2" charset="-78"/>
              </a:rPr>
            </a:br>
            <a:r>
              <a:rPr lang="ar-SA" sz="3600" kern="100" dirty="0">
                <a:latin typeface="Sakkal Majalla" panose="02000000000000000000" pitchFamily="2" charset="-78"/>
                <a:ea typeface="Calibri" panose="020F0502020204030204" pitchFamily="34" charset="0"/>
                <a:cs typeface="Sakkal Majalla" panose="02000000000000000000" pitchFamily="2" charset="-78"/>
              </a:rPr>
              <a:t>كيفية كتابة مسودتك الأولى</a:t>
            </a:r>
            <a:endParaRPr lang="ar-SY" sz="3600" dirty="0">
              <a:latin typeface="Sakkal Majalla" panose="02000000000000000000" pitchFamily="2" charset="-78"/>
              <a:cs typeface="Sakkal Majalla" panose="02000000000000000000" pitchFamily="2" charset="-78"/>
            </a:endParaRPr>
          </a:p>
        </p:txBody>
      </p:sp>
      <p:sp>
        <p:nvSpPr>
          <p:cNvPr id="2" name="عنصر نائب للتذييل 1">
            <a:extLst>
              <a:ext uri="{FF2B5EF4-FFF2-40B4-BE49-F238E27FC236}">
                <a16:creationId xmlns:a16="http://schemas.microsoft.com/office/drawing/2014/main" id="{460362EA-B6BD-C689-B992-FCA263D97CFD}"/>
              </a:ext>
            </a:extLst>
          </p:cNvPr>
          <p:cNvSpPr>
            <a:spLocks noGrp="1"/>
          </p:cNvSpPr>
          <p:nvPr>
            <p:ph type="ftr" sz="quarter" idx="11"/>
          </p:nvPr>
        </p:nvSpPr>
        <p:spPr/>
        <p:txBody>
          <a:bodyPr/>
          <a:lstStyle/>
          <a:p>
            <a:r>
              <a:rPr lang="ar-SY"/>
              <a:t>الدكتور عماد الحريري-تقرير حالة</a:t>
            </a:r>
          </a:p>
        </p:txBody>
      </p:sp>
      <p:sp>
        <p:nvSpPr>
          <p:cNvPr id="6" name="عنصر نائب لرقم الشريحة 5">
            <a:extLst>
              <a:ext uri="{FF2B5EF4-FFF2-40B4-BE49-F238E27FC236}">
                <a16:creationId xmlns:a16="http://schemas.microsoft.com/office/drawing/2014/main" id="{137A8DDF-A78C-B565-C022-29C52BE12BE7}"/>
              </a:ext>
            </a:extLst>
          </p:cNvPr>
          <p:cNvSpPr>
            <a:spLocks noGrp="1"/>
          </p:cNvSpPr>
          <p:nvPr>
            <p:ph type="sldNum" sz="quarter" idx="12"/>
          </p:nvPr>
        </p:nvSpPr>
        <p:spPr/>
        <p:txBody>
          <a:bodyPr/>
          <a:lstStyle/>
          <a:p>
            <a:fld id="{5634E967-E299-497B-9872-BC495F7C57D9}" type="slidenum">
              <a:rPr lang="ar-SY" smtClean="0"/>
              <a:t>9</a:t>
            </a:fld>
            <a:endParaRPr lang="ar-SY"/>
          </a:p>
        </p:txBody>
      </p:sp>
    </p:spTree>
    <p:extLst>
      <p:ext uri="{BB962C8B-B14F-4D97-AF65-F5344CB8AC3E}">
        <p14:creationId xmlns:p14="http://schemas.microsoft.com/office/powerpoint/2010/main" val="31050702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6657</TotalTime>
  <Words>9341</Words>
  <Application>Microsoft Office PowerPoint</Application>
  <PresentationFormat>شاشة عريضة</PresentationFormat>
  <Paragraphs>647</Paragraphs>
  <Slides>76</Slides>
  <Notes>0</Notes>
  <HiddenSlides>0</HiddenSlides>
  <MMClips>0</MMClips>
  <ScaleCrop>false</ScaleCrop>
  <HeadingPairs>
    <vt:vector size="8" baseType="variant">
      <vt:variant>
        <vt:lpstr>الخطوط المستخدمة</vt:lpstr>
      </vt:variant>
      <vt:variant>
        <vt:i4>8</vt:i4>
      </vt:variant>
      <vt:variant>
        <vt:lpstr>نسق</vt:lpstr>
      </vt:variant>
      <vt:variant>
        <vt:i4>1</vt:i4>
      </vt:variant>
      <vt:variant>
        <vt:lpstr>خوادم OLE مضمنة</vt:lpstr>
      </vt:variant>
      <vt:variant>
        <vt:i4>1</vt:i4>
      </vt:variant>
      <vt:variant>
        <vt:lpstr>عناوين الشرائح</vt:lpstr>
      </vt:variant>
      <vt:variant>
        <vt:i4>76</vt:i4>
      </vt:variant>
    </vt:vector>
  </HeadingPairs>
  <TitlesOfParts>
    <vt:vector size="86" baseType="lpstr">
      <vt:lpstr>Arial</vt:lpstr>
      <vt:lpstr>Calibri</vt:lpstr>
      <vt:lpstr>Calibri Light</vt:lpstr>
      <vt:lpstr>Roboto</vt:lpstr>
      <vt:lpstr>Sakkal Majalla</vt:lpstr>
      <vt:lpstr>Symbol</vt:lpstr>
      <vt:lpstr>Times New Roman</vt:lpstr>
      <vt:lpstr>Wingdings</vt:lpstr>
      <vt:lpstr>نسق Office</vt:lpstr>
      <vt:lpstr>Document</vt:lpstr>
      <vt:lpstr>Reconstruction of massive bone loss with the combination of Masquelet technique, and distraction osteogenesis method by using a locally modified AO tubular device, guided with an interlocking nail for reconstructing bone loss 20 cm due to a malignant bone tumor in the femur (case report)</vt:lpstr>
      <vt:lpstr>GUIDELINE AND TEMPLATE FOR WRITING A CASE REPORT/CASE SERIES </vt:lpstr>
      <vt:lpstr>الجزء الأول  كيفية كتابة مسودتك الأولى</vt:lpstr>
      <vt:lpstr>للتعويض العظمي الكتلي بمشاركة بين طريقة الغشاء المحرض بالاسمت مع السفود داخل النقي مع جهاز تزليق عظمي معدل محليا تقديم حالة سريرية case report </vt:lpstr>
      <vt:lpstr>الجزء الأول  كيفية كتابة مسودتك الأولى</vt:lpstr>
      <vt:lpstr>للتعويض العظمي الكتلي بمشاركة بين طريقة الغشاء المحرض بالاسمت مع السفود داخل النقي مع جهاز تزليق عظمي معدل محليا تقديم حالة سريرية case report </vt:lpstr>
      <vt:lpstr>الجزء الأول  كيفية كتابة مسودتك الأولى</vt:lpstr>
      <vt:lpstr>للتعويض العظمي الكتلي بمشاركة بين طريقة الغشاء المحرض بالاسمت مع السفود داخل النقي مع جهاز تزليق عظمي معدل محليا تقديم حالة سريرية case report </vt:lpstr>
      <vt:lpstr>الجزء الأول  كيفية كتابة مسودتك الأولى</vt:lpstr>
      <vt:lpstr>عرض تقديمي في PowerPoint</vt:lpstr>
      <vt:lpstr>Figure 1) XRy: of the right thigh showed a heterogeneous lesion with unclear borders at the junction of the middle and distal third of the thigh, without destruction of the external bony cortex, extending for a distance of more than 7 cm distally towards the femoral condyles..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الجزء الأول  كيفية كتابة مسودتك الأولى</vt:lpstr>
      <vt:lpstr>الجزء الأول  كيفية كتابة مسودتك الأولى</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Postoperative biopsy</vt:lpstr>
      <vt:lpstr>عرض تقديمي في PowerPoint</vt:lpstr>
      <vt:lpstr>عرض تقديمي في PowerPoint</vt:lpstr>
      <vt:lpstr>عرض تقديمي في PowerPoint</vt:lpstr>
      <vt:lpstr>عرض تقديمي في PowerPoint</vt:lpstr>
      <vt:lpstr>عرض تقديمي في PowerPoint</vt:lpstr>
      <vt:lpstr>الجزء الأول  كيفية كتابة مسودتك الأولى</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الجزء الأول  كيفية كتابة مسودتك الأولى</vt:lpstr>
      <vt:lpstr>عرض تقديمي في PowerPoint</vt:lpstr>
      <vt:lpstr>الجزء الأول  كيفية كتابة مسودتك الأولى</vt:lpstr>
      <vt:lpstr>عرض تقديمي في PowerPoint</vt:lpstr>
      <vt:lpstr>Reconstruction of massive bone loss with the combination between Masquelet technique, and distraction osteogenesis method by using a locally modified AO tubular device, guided with an interlocking nail for reconstructing bone loss about 20 cm due to a malignant bone tumor in the femur (case report)</vt:lpstr>
      <vt:lpstr>الجزء الأول  كيفية كتابة مسودتك الأولى</vt:lpstr>
      <vt:lpstr>باتباع هذه الخطوات العشر ،  لديك الآن مجموعة كاملة من الملاحظات والمراجع لتقرير حالتك السريرية.  ما عليك القيام به بعد ذلك هو تجميعها معا وتنسيقها كتقرير حالة case report.  هذه المرة سوف ترتب مخطوطتك بشكل مختلف</vt:lpstr>
      <vt:lpstr>الجزء الثاني: كتابة مسودتك الثانية Part Two: Writing your second draft </vt:lpstr>
      <vt:lpstr>الجزء الثاني: كتابة مسودتك الثانية Part Two: Writing your second draft </vt:lpstr>
      <vt:lpstr>الجزء الثاني: كتابة مسودتك الثانية Part Two: Writing your second draft </vt:lpstr>
      <vt:lpstr>الخطوة 12: اختر عنوانا. Choose a title</vt:lpstr>
      <vt:lpstr>الخطوة 13: اكتب ملخصك المكون من 350 كلمة كحد أقصى. Write your abstract of maximum 350 words</vt:lpstr>
      <vt:lpstr>الخطوة 14: اختر ما يصل إلى 6 كلمات رئيسية. Choose up to 6 keywords</vt:lpstr>
      <vt:lpstr>الخطوة 15: تحقق من "تعليمات المؤلفين" للمجلة التي ترسل إليها واتبع شروط التنسيق المحددة الخاصة بهم</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Imad Hariri</dc:creator>
  <cp:lastModifiedBy>user</cp:lastModifiedBy>
  <cp:revision>56</cp:revision>
  <dcterms:created xsi:type="dcterms:W3CDTF">2023-12-22T05:56:39Z</dcterms:created>
  <dcterms:modified xsi:type="dcterms:W3CDTF">2025-12-29T14:31:14Z</dcterms:modified>
</cp:coreProperties>
</file>