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1" r:id="rId1"/>
  </p:sldMasterIdLst>
  <p:notesMasterIdLst>
    <p:notesMasterId r:id="rId53"/>
  </p:notesMasterIdLst>
  <p:sldIdLst>
    <p:sldId id="256" r:id="rId2"/>
    <p:sldId id="277"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4" r:id="rId18"/>
    <p:sldId id="295" r:id="rId19"/>
    <p:sldId id="264" r:id="rId20"/>
    <p:sldId id="265" r:id="rId21"/>
    <p:sldId id="266" r:id="rId22"/>
    <p:sldId id="267" r:id="rId23"/>
    <p:sldId id="268" r:id="rId24"/>
    <p:sldId id="270" r:id="rId25"/>
    <p:sldId id="271" r:id="rId26"/>
    <p:sldId id="274" r:id="rId27"/>
    <p:sldId id="297" r:id="rId28"/>
    <p:sldId id="298" r:id="rId29"/>
    <p:sldId id="317" r:id="rId30"/>
    <p:sldId id="299" r:id="rId31"/>
    <p:sldId id="301" r:id="rId32"/>
    <p:sldId id="318" r:id="rId33"/>
    <p:sldId id="319" r:id="rId34"/>
    <p:sldId id="304" r:id="rId35"/>
    <p:sldId id="305" r:id="rId36"/>
    <p:sldId id="306" r:id="rId37"/>
    <p:sldId id="316" r:id="rId38"/>
    <p:sldId id="320" r:id="rId39"/>
    <p:sldId id="321" r:id="rId40"/>
    <p:sldId id="307" r:id="rId41"/>
    <p:sldId id="309" r:id="rId42"/>
    <p:sldId id="310" r:id="rId43"/>
    <p:sldId id="311" r:id="rId44"/>
    <p:sldId id="312" r:id="rId45"/>
    <p:sldId id="315" r:id="rId46"/>
    <p:sldId id="260" r:id="rId47"/>
    <p:sldId id="261" r:id="rId48"/>
    <p:sldId id="258" r:id="rId49"/>
    <p:sldId id="259" r:id="rId50"/>
    <p:sldId id="322" r:id="rId51"/>
    <p:sldId id="323"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Y"/>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615E61EE-1C6C-4783-84F7-7F67662FFEDE}" type="datetimeFigureOut">
              <a:rPr lang="ar-SY" smtClean="0"/>
              <a:t>16/06/1447</a:t>
            </a:fld>
            <a:endParaRPr lang="ar-SY"/>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Y"/>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SY"/>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Y"/>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4BB99B8-03C2-48FD-8A66-52DA559F00DD}" type="slidenum">
              <a:rPr lang="ar-SY" smtClean="0"/>
              <a:t>‹#›</a:t>
            </a:fld>
            <a:endParaRPr lang="ar-SY"/>
          </a:p>
        </p:txBody>
      </p:sp>
    </p:spTree>
    <p:extLst>
      <p:ext uri="{BB962C8B-B14F-4D97-AF65-F5344CB8AC3E}">
        <p14:creationId xmlns:p14="http://schemas.microsoft.com/office/powerpoint/2010/main" val="14767725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ar-SY"/>
              <a:t>PRESENTATION ONE</a:t>
            </a:r>
          </a:p>
        </p:txBody>
      </p:sp>
      <p:sp>
        <p:nvSpPr>
          <p:cNvPr id="522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BEE06AB-4695-4D3A-AD85-E34AB9AEDB2B}" type="datetime1">
              <a:rPr lang="en-AU" altLang="ar-SY" smtClean="0"/>
              <a:pPr eaLnBrk="1" hangingPunct="1"/>
              <a:t>6/12/2025</a:t>
            </a:fld>
            <a:endParaRPr lang="en-AU" altLang="ar-SY"/>
          </a:p>
        </p:txBody>
      </p:sp>
      <p:sp>
        <p:nvSpPr>
          <p:cNvPr id="522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ar-SY"/>
              <a:t>Introduction to Evidence-Based Practice</a:t>
            </a:r>
          </a:p>
        </p:txBody>
      </p:sp>
      <p:sp>
        <p:nvSpPr>
          <p:cNvPr id="522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52F14C4-78C2-4B32-8F0F-F2C2513194B1}" type="slidenum">
              <a:rPr lang="en-AU" altLang="ar-SY"/>
              <a:pPr eaLnBrk="1" hangingPunct="1"/>
              <a:t>6</a:t>
            </a:fld>
            <a:endParaRPr lang="en-AU" altLang="ar-SY"/>
          </a:p>
        </p:txBody>
      </p:sp>
      <p:sp>
        <p:nvSpPr>
          <p:cNvPr id="52230" name="Rectangle 2"/>
          <p:cNvSpPr>
            <a:spLocks noGrp="1" noRot="1" noChangeAspect="1" noChangeArrowheads="1" noTextEdit="1"/>
          </p:cNvSpPr>
          <p:nvPr>
            <p:ph type="sldImg"/>
          </p:nvPr>
        </p:nvSpPr>
        <p:spPr>
          <a:ln/>
        </p:spPr>
      </p:sp>
      <p:sp>
        <p:nvSpPr>
          <p:cNvPr id="522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ar-SY">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242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txBox="1">
            <a:spLocks noGrp="1" noChangeArrowheads="1"/>
          </p:cNvSpPr>
          <p:nvPr/>
        </p:nvSpPr>
        <p:spPr bwMode="auto">
          <a:xfrm>
            <a:off x="3887788" y="0"/>
            <a:ext cx="2970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68" tIns="44984" rIns="89968" bIns="44984"/>
          <a:lstStyle>
            <a:lvl1pPr defTabSz="900113" eaLnBrk="0" hangingPunct="0">
              <a:defRPr>
                <a:solidFill>
                  <a:schemeClr val="tx1"/>
                </a:solidFill>
                <a:latin typeface="Arial" panose="020B0604020202020204" pitchFamily="34" charset="0"/>
                <a:cs typeface="Arial" panose="020B0604020202020204" pitchFamily="34" charset="0"/>
              </a:defRPr>
            </a:lvl1pPr>
            <a:lvl2pPr marL="742950" indent="-285750" defTabSz="900113" eaLnBrk="0" hangingPunct="0">
              <a:defRPr>
                <a:solidFill>
                  <a:schemeClr val="tx1"/>
                </a:solidFill>
                <a:latin typeface="Arial" panose="020B0604020202020204" pitchFamily="34" charset="0"/>
                <a:cs typeface="Arial" panose="020B0604020202020204" pitchFamily="34" charset="0"/>
              </a:defRPr>
            </a:lvl2pPr>
            <a:lvl3pPr marL="1143000" indent="-228600" defTabSz="900113" eaLnBrk="0" hangingPunct="0">
              <a:defRPr>
                <a:solidFill>
                  <a:schemeClr val="tx1"/>
                </a:solidFill>
                <a:latin typeface="Arial" panose="020B0604020202020204" pitchFamily="34" charset="0"/>
                <a:cs typeface="Arial" panose="020B0604020202020204" pitchFamily="34" charset="0"/>
              </a:defRPr>
            </a:lvl3pPr>
            <a:lvl4pPr marL="1600200" indent="-228600" defTabSz="900113" eaLnBrk="0" hangingPunct="0">
              <a:defRPr>
                <a:solidFill>
                  <a:schemeClr val="tx1"/>
                </a:solidFill>
                <a:latin typeface="Arial" panose="020B0604020202020204" pitchFamily="34" charset="0"/>
                <a:cs typeface="Arial" panose="020B0604020202020204" pitchFamily="34" charset="0"/>
              </a:defRPr>
            </a:lvl4pPr>
            <a:lvl5pPr marL="2057400" indent="-228600" defTabSz="900113" eaLnBrk="0" hangingPunct="0">
              <a:defRPr>
                <a:solidFill>
                  <a:schemeClr val="tx1"/>
                </a:solidFill>
                <a:latin typeface="Arial" panose="020B0604020202020204" pitchFamily="34" charset="0"/>
                <a:cs typeface="Arial" panose="020B0604020202020204" pitchFamily="34" charset="0"/>
              </a:defRPr>
            </a:lvl5pPr>
            <a:lvl6pPr marL="25146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FB107DF7-F673-4982-858E-29A443CDCC36}" type="datetime1">
              <a:rPr lang="en-US" altLang="ar-SY" sz="1200">
                <a:latin typeface="Times New Roman" panose="02020603050405020304" pitchFamily="18" charset="0"/>
              </a:rPr>
              <a:pPr rtl="0"/>
              <a:t>12/6/2025</a:t>
            </a:fld>
            <a:endParaRPr lang="en-US" altLang="ar-SY" sz="1200">
              <a:latin typeface="Times New Roman" panose="02020603050405020304" pitchFamily="18" charset="0"/>
            </a:endParaRPr>
          </a:p>
        </p:txBody>
      </p:sp>
      <p:sp>
        <p:nvSpPr>
          <p:cNvPr id="53251" name="Rectangle 7"/>
          <p:cNvSpPr txBox="1">
            <a:spLocks noGrp="1" noChangeArrowheads="1"/>
          </p:cNvSpPr>
          <p:nvPr/>
        </p:nvSpPr>
        <p:spPr bwMode="auto">
          <a:xfrm>
            <a:off x="3887788" y="8686800"/>
            <a:ext cx="29702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68" tIns="44984" rIns="89968" bIns="44984" anchor="b"/>
          <a:lstStyle>
            <a:lvl1pPr defTabSz="900113" eaLnBrk="0" hangingPunct="0">
              <a:defRPr>
                <a:solidFill>
                  <a:schemeClr val="tx1"/>
                </a:solidFill>
                <a:latin typeface="Arial" panose="020B0604020202020204" pitchFamily="34" charset="0"/>
                <a:cs typeface="Arial" panose="020B0604020202020204" pitchFamily="34" charset="0"/>
              </a:defRPr>
            </a:lvl1pPr>
            <a:lvl2pPr marL="742950" indent="-285750" defTabSz="900113" eaLnBrk="0" hangingPunct="0">
              <a:defRPr>
                <a:solidFill>
                  <a:schemeClr val="tx1"/>
                </a:solidFill>
                <a:latin typeface="Arial" panose="020B0604020202020204" pitchFamily="34" charset="0"/>
                <a:cs typeface="Arial" panose="020B0604020202020204" pitchFamily="34" charset="0"/>
              </a:defRPr>
            </a:lvl2pPr>
            <a:lvl3pPr marL="1143000" indent="-228600" defTabSz="900113" eaLnBrk="0" hangingPunct="0">
              <a:defRPr>
                <a:solidFill>
                  <a:schemeClr val="tx1"/>
                </a:solidFill>
                <a:latin typeface="Arial" panose="020B0604020202020204" pitchFamily="34" charset="0"/>
                <a:cs typeface="Arial" panose="020B0604020202020204" pitchFamily="34" charset="0"/>
              </a:defRPr>
            </a:lvl3pPr>
            <a:lvl4pPr marL="1600200" indent="-228600" defTabSz="900113" eaLnBrk="0" hangingPunct="0">
              <a:defRPr>
                <a:solidFill>
                  <a:schemeClr val="tx1"/>
                </a:solidFill>
                <a:latin typeface="Arial" panose="020B0604020202020204" pitchFamily="34" charset="0"/>
                <a:cs typeface="Arial" panose="020B0604020202020204" pitchFamily="34" charset="0"/>
              </a:defRPr>
            </a:lvl4pPr>
            <a:lvl5pPr marL="2057400" indent="-228600" defTabSz="900113" eaLnBrk="0" hangingPunct="0">
              <a:defRPr>
                <a:solidFill>
                  <a:schemeClr val="tx1"/>
                </a:solidFill>
                <a:latin typeface="Arial" panose="020B0604020202020204" pitchFamily="34" charset="0"/>
                <a:cs typeface="Arial" panose="020B0604020202020204" pitchFamily="34" charset="0"/>
              </a:defRPr>
            </a:lvl5pPr>
            <a:lvl6pPr marL="25146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001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8D717038-7CD2-4964-9724-99C47C63BA02}" type="slidenum">
              <a:rPr lang="ar-SA" altLang="ar-SY" sz="1200">
                <a:latin typeface="Times New Roman" panose="02020603050405020304" pitchFamily="18" charset="0"/>
                <a:cs typeface="Times New Roman" panose="02020603050405020304" pitchFamily="18" charset="0"/>
              </a:rPr>
              <a:pPr rtl="0"/>
              <a:t>13</a:t>
            </a:fld>
            <a:endParaRPr lang="en-US" altLang="ar-SY" sz="1200">
              <a:latin typeface="Times New Roman" panose="02020603050405020304" pitchFamily="18" charset="0"/>
              <a:cs typeface="Times New Roman" panose="02020603050405020304" pitchFamily="18" charset="0"/>
            </a:endParaRPr>
          </a:p>
        </p:txBody>
      </p:sp>
      <p:sp>
        <p:nvSpPr>
          <p:cNvPr id="53252" name="Rectangle 2"/>
          <p:cNvSpPr>
            <a:spLocks noGrp="1" noRot="1" noChangeAspect="1" noChangeArrowheads="1" noTextEdit="1"/>
          </p:cNvSpPr>
          <p:nvPr>
            <p:ph type="sldImg"/>
          </p:nvPr>
        </p:nvSpPr>
        <p:spPr>
          <a:xfrm>
            <a:off x="381000" y="684213"/>
            <a:ext cx="6097588" cy="3430587"/>
          </a:xfrm>
          <a:ln/>
        </p:spPr>
      </p:sp>
      <p:sp>
        <p:nvSpPr>
          <p:cNvPr id="53253" name="Rectangle 3"/>
          <p:cNvSpPr>
            <a:spLocks noGrp="1" noChangeArrowheads="1"/>
          </p:cNvSpPr>
          <p:nvPr>
            <p:ph type="body" idx="1"/>
          </p:nvPr>
        </p:nvSpPr>
        <p:spPr>
          <a:xfrm>
            <a:off x="914400" y="4343400"/>
            <a:ext cx="5029200" cy="411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968" tIns="44984" rIns="89968" bIns="44984"/>
          <a:lstStyle/>
          <a:p>
            <a:pPr eaLnBrk="1" hangingPunct="1"/>
            <a:endParaRPr lang="ar-SY" altLang="ar-SY">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03114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C083B28-237F-4DB7-AA43-0D8C04B59806}" type="datetime1">
              <a:rPr lang="en-US" altLang="ar-SY"/>
              <a:pPr/>
              <a:t>12/6/2025</a:t>
            </a:fld>
            <a:endParaRPr lang="en-US" altLang="ar-SY"/>
          </a:p>
        </p:txBody>
      </p:sp>
      <p:sp>
        <p:nvSpPr>
          <p:cNvPr id="7" name="Rectangle 7"/>
          <p:cNvSpPr>
            <a:spLocks noGrp="1" noChangeArrowheads="1"/>
          </p:cNvSpPr>
          <p:nvPr>
            <p:ph type="sldNum" sz="quarter" idx="5"/>
          </p:nvPr>
        </p:nvSpPr>
        <p:spPr>
          <a:ln/>
        </p:spPr>
        <p:txBody>
          <a:bodyPr/>
          <a:lstStyle/>
          <a:p>
            <a:fld id="{EF4001DB-9926-4FE8-844D-9BCEC16BC683}" type="slidenum">
              <a:rPr lang="ar-SY" altLang="ar-SY"/>
              <a:pPr/>
              <a:t>50</a:t>
            </a:fld>
            <a:endParaRPr lang="en-US" altLang="ar-SY"/>
          </a:p>
        </p:txBody>
      </p:sp>
      <p:sp>
        <p:nvSpPr>
          <p:cNvPr id="528386" name="Rectangle 2"/>
          <p:cNvSpPr>
            <a:spLocks noGrp="1" noRot="1" noChangeAspect="1" noChangeArrowheads="1" noTextEdit="1"/>
          </p:cNvSpPr>
          <p:nvPr>
            <p:ph type="sldImg"/>
          </p:nvPr>
        </p:nvSpPr>
        <p:spPr>
          <a:ln/>
        </p:spPr>
      </p:sp>
      <p:sp>
        <p:nvSpPr>
          <p:cNvPr id="528387" name="Rectangle 3"/>
          <p:cNvSpPr>
            <a:spLocks noGrp="1" noChangeArrowheads="1"/>
          </p:cNvSpPr>
          <p:nvPr>
            <p:ph type="body" idx="1"/>
          </p:nvPr>
        </p:nvSpPr>
        <p:spPr/>
        <p:txBody>
          <a:bodyPr/>
          <a:lstStyle/>
          <a:p>
            <a:endParaRPr lang="ar-SY" altLang="ar-SY"/>
          </a:p>
        </p:txBody>
      </p:sp>
    </p:spTree>
    <p:extLst>
      <p:ext uri="{BB962C8B-B14F-4D97-AF65-F5344CB8AC3E}">
        <p14:creationId xmlns:p14="http://schemas.microsoft.com/office/powerpoint/2010/main" val="242306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lvl1pPr algn="l">
              <a:defRPr/>
            </a:lvl1pPr>
          </a:lstStyle>
          <a:p>
            <a:fld id="{20AE3E44-50D6-4FEE-B364-463D3455925E}" type="datetimeFigureOut">
              <a:rPr lang="ar-SY" smtClean="0"/>
              <a:t>16/06/1447</a:t>
            </a:fld>
            <a:endParaRPr lang="ar-SY"/>
          </a:p>
        </p:txBody>
      </p:sp>
      <p:sp>
        <p:nvSpPr>
          <p:cNvPr id="5" name="Footer Placeholder 4"/>
          <p:cNvSpPr>
            <a:spLocks noGrp="1"/>
          </p:cNvSpPr>
          <p:nvPr>
            <p:ph type="ftr" sz="quarter" idx="11"/>
          </p:nvPr>
        </p:nvSpPr>
        <p:spPr/>
        <p:txBody>
          <a:bodyPr/>
          <a:lstStyle/>
          <a:p>
            <a:endParaRPr lang="ar-SY"/>
          </a:p>
        </p:txBody>
      </p:sp>
      <p:sp>
        <p:nvSpPr>
          <p:cNvPr id="6" name="Slide Number Placeholder 5"/>
          <p:cNvSpPr>
            <a:spLocks noGrp="1"/>
          </p:cNvSpPr>
          <p:nvPr>
            <p:ph type="sldNum" sz="quarter" idx="12"/>
          </p:nvPr>
        </p:nvSpPr>
        <p:spPr/>
        <p:txBody>
          <a:bodyPr/>
          <a:lstStyle/>
          <a:p>
            <a:fld id="{B9F6DBDF-8634-47ED-9E1E-0ED6DD649603}" type="slidenum">
              <a:rPr lang="ar-SY" smtClean="0"/>
              <a:t>‹#›</a:t>
            </a:fld>
            <a:endParaRPr lang="ar-SY"/>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8743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20AE3E44-50D6-4FEE-B364-463D3455925E}" type="datetimeFigureOut">
              <a:rPr lang="ar-SY" smtClean="0"/>
              <a:t>16/06/1447</a:t>
            </a:fld>
            <a:endParaRPr lang="ar-SY"/>
          </a:p>
        </p:txBody>
      </p:sp>
      <p:sp>
        <p:nvSpPr>
          <p:cNvPr id="5" name="Footer Placeholder 4"/>
          <p:cNvSpPr>
            <a:spLocks noGrp="1"/>
          </p:cNvSpPr>
          <p:nvPr>
            <p:ph type="ftr" sz="quarter" idx="11"/>
          </p:nvPr>
        </p:nvSpPr>
        <p:spPr/>
        <p:txBody>
          <a:bodyPr/>
          <a:lstStyle/>
          <a:p>
            <a:endParaRPr lang="ar-SY"/>
          </a:p>
        </p:txBody>
      </p:sp>
      <p:sp>
        <p:nvSpPr>
          <p:cNvPr id="6" name="Slide Number Placeholder 5"/>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1903712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20AE3E44-50D6-4FEE-B364-463D3455925E}" type="datetimeFigureOut">
              <a:rPr lang="ar-SY" smtClean="0"/>
              <a:t>16/06/1447</a:t>
            </a:fld>
            <a:endParaRPr lang="ar-SY"/>
          </a:p>
        </p:txBody>
      </p:sp>
      <p:sp>
        <p:nvSpPr>
          <p:cNvPr id="5" name="Footer Placeholder 4"/>
          <p:cNvSpPr>
            <a:spLocks noGrp="1"/>
          </p:cNvSpPr>
          <p:nvPr>
            <p:ph type="ftr" sz="quarter" idx="11"/>
          </p:nvPr>
        </p:nvSpPr>
        <p:spPr/>
        <p:txBody>
          <a:bodyPr/>
          <a:lstStyle/>
          <a:p>
            <a:endParaRPr lang="ar-SY"/>
          </a:p>
        </p:txBody>
      </p:sp>
      <p:sp>
        <p:nvSpPr>
          <p:cNvPr id="6" name="Slide Number Placeholder 5"/>
          <p:cNvSpPr>
            <a:spLocks noGrp="1"/>
          </p:cNvSpPr>
          <p:nvPr>
            <p:ph type="sldNum" sz="quarter" idx="12"/>
          </p:nvPr>
        </p:nvSpPr>
        <p:spPr/>
        <p:txBody>
          <a:bodyPr/>
          <a:lstStyle/>
          <a:p>
            <a:fld id="{B9F6DBDF-8634-47ED-9E1E-0ED6DD649603}" type="slidenum">
              <a:rPr lang="ar-SY" smtClean="0"/>
              <a:t>‹#›</a:t>
            </a:fld>
            <a:endParaRPr lang="ar-SY"/>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0727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عنوان، ومحتوى، ونص">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609600"/>
            <a:ext cx="10363200" cy="1143000"/>
          </a:xfrm>
        </p:spPr>
        <p:txBody>
          <a:bodyPr/>
          <a:lstStyle/>
          <a:p>
            <a:r>
              <a:rPr lang="ar-SA"/>
              <a:t>انقر لتحرير نمط العنوان الرئيسي</a:t>
            </a:r>
            <a:endParaRPr lang="ar-SY"/>
          </a:p>
        </p:txBody>
      </p:sp>
      <p:sp>
        <p:nvSpPr>
          <p:cNvPr id="3" name="عنصر نائب للمحتوى 2"/>
          <p:cNvSpPr>
            <a:spLocks noGrp="1"/>
          </p:cNvSpPr>
          <p:nvPr>
            <p:ph sz="half" idx="1"/>
          </p:nvPr>
        </p:nvSpPr>
        <p:spPr>
          <a:xfrm>
            <a:off x="914400" y="1981200"/>
            <a:ext cx="5080000" cy="4114800"/>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SY"/>
          </a:p>
        </p:txBody>
      </p:sp>
      <p:sp>
        <p:nvSpPr>
          <p:cNvPr id="4" name="عنصر نائب للنص 3"/>
          <p:cNvSpPr>
            <a:spLocks noGrp="1"/>
          </p:cNvSpPr>
          <p:nvPr>
            <p:ph type="body" sz="half" idx="2"/>
          </p:nvPr>
        </p:nvSpPr>
        <p:spPr>
          <a:xfrm>
            <a:off x="6197600" y="1981200"/>
            <a:ext cx="5080000" cy="4114800"/>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SY"/>
          </a:p>
        </p:txBody>
      </p:sp>
      <p:sp>
        <p:nvSpPr>
          <p:cNvPr id="5" name="عنصر نائب للتاريخ 4"/>
          <p:cNvSpPr>
            <a:spLocks noGrp="1"/>
          </p:cNvSpPr>
          <p:nvPr>
            <p:ph type="dt" sz="half" idx="10"/>
          </p:nvPr>
        </p:nvSpPr>
        <p:spPr>
          <a:xfrm>
            <a:off x="914400" y="6248400"/>
            <a:ext cx="2540000" cy="457200"/>
          </a:xfrm>
        </p:spPr>
        <p:txBody>
          <a:bodyPr/>
          <a:lstStyle>
            <a:lvl1pPr>
              <a:defRPr/>
            </a:lvl1pPr>
          </a:lstStyle>
          <a:p>
            <a:endParaRPr lang="en-GB" altLang="ar-SY"/>
          </a:p>
        </p:txBody>
      </p:sp>
      <p:sp>
        <p:nvSpPr>
          <p:cNvPr id="6" name="عنصر نائب للتذييل 5"/>
          <p:cNvSpPr>
            <a:spLocks noGrp="1"/>
          </p:cNvSpPr>
          <p:nvPr>
            <p:ph type="ftr" sz="quarter" idx="11"/>
          </p:nvPr>
        </p:nvSpPr>
        <p:spPr>
          <a:xfrm>
            <a:off x="4165600" y="6248400"/>
            <a:ext cx="3860800" cy="457200"/>
          </a:xfrm>
        </p:spPr>
        <p:txBody>
          <a:bodyPr/>
          <a:lstStyle>
            <a:lvl1pPr>
              <a:defRPr/>
            </a:lvl1pPr>
          </a:lstStyle>
          <a:p>
            <a:r>
              <a:rPr lang="en-US" altLang="ar-SY"/>
              <a:t>ورشة العمل الأولى –14-16 /2006              د.محمد أديب العسالي </a:t>
            </a:r>
          </a:p>
        </p:txBody>
      </p:sp>
      <p:sp>
        <p:nvSpPr>
          <p:cNvPr id="7" name="عنصر نائب لرقم الشريحة 6"/>
          <p:cNvSpPr>
            <a:spLocks noGrp="1"/>
          </p:cNvSpPr>
          <p:nvPr>
            <p:ph type="sldNum" sz="quarter" idx="12"/>
          </p:nvPr>
        </p:nvSpPr>
        <p:spPr>
          <a:xfrm>
            <a:off x="8737600" y="6248400"/>
            <a:ext cx="2540000" cy="457200"/>
          </a:xfrm>
        </p:spPr>
        <p:txBody>
          <a:bodyPr/>
          <a:lstStyle>
            <a:lvl1pPr>
              <a:defRPr/>
            </a:lvl1pPr>
          </a:lstStyle>
          <a:p>
            <a:fld id="{61858A10-EF84-410A-A352-23AA149DB995}" type="slidenum">
              <a:rPr lang="ar-SY" altLang="ar-SY"/>
              <a:pPr/>
              <a:t>‹#›</a:t>
            </a:fld>
            <a:endParaRPr lang="en-GB" altLang="ar-SY">
              <a:cs typeface="+mn-cs"/>
            </a:endParaRPr>
          </a:p>
        </p:txBody>
      </p:sp>
    </p:spTree>
    <p:extLst>
      <p:ext uri="{BB962C8B-B14F-4D97-AF65-F5344CB8AC3E}">
        <p14:creationId xmlns:p14="http://schemas.microsoft.com/office/powerpoint/2010/main" val="2382047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20AE3E44-50D6-4FEE-B364-463D3455925E}" type="datetimeFigureOut">
              <a:rPr lang="ar-SY" smtClean="0"/>
              <a:t>16/06/1447</a:t>
            </a:fld>
            <a:endParaRPr lang="ar-SY"/>
          </a:p>
        </p:txBody>
      </p:sp>
      <p:sp>
        <p:nvSpPr>
          <p:cNvPr id="5" name="Footer Placeholder 4"/>
          <p:cNvSpPr>
            <a:spLocks noGrp="1"/>
          </p:cNvSpPr>
          <p:nvPr>
            <p:ph type="ftr" sz="quarter" idx="11"/>
          </p:nvPr>
        </p:nvSpPr>
        <p:spPr/>
        <p:txBody>
          <a:bodyPr/>
          <a:lstStyle/>
          <a:p>
            <a:endParaRPr lang="ar-SY"/>
          </a:p>
        </p:txBody>
      </p:sp>
      <p:sp>
        <p:nvSpPr>
          <p:cNvPr id="6" name="Slide Number Placeholder 5"/>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3547529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تحرير أنماط النص الرئيسي</a:t>
            </a:r>
          </a:p>
        </p:txBody>
      </p:sp>
      <p:sp>
        <p:nvSpPr>
          <p:cNvPr id="4" name="Date Placeholder 3"/>
          <p:cNvSpPr>
            <a:spLocks noGrp="1"/>
          </p:cNvSpPr>
          <p:nvPr>
            <p:ph type="dt" sz="half" idx="10"/>
          </p:nvPr>
        </p:nvSpPr>
        <p:spPr/>
        <p:txBody>
          <a:bodyPr/>
          <a:lstStyle/>
          <a:p>
            <a:fld id="{20AE3E44-50D6-4FEE-B364-463D3455925E}" type="datetimeFigureOut">
              <a:rPr lang="ar-SY" smtClean="0"/>
              <a:t>16/06/1447</a:t>
            </a:fld>
            <a:endParaRPr lang="ar-SY"/>
          </a:p>
        </p:txBody>
      </p:sp>
      <p:sp>
        <p:nvSpPr>
          <p:cNvPr id="5" name="Footer Placeholder 4"/>
          <p:cNvSpPr>
            <a:spLocks noGrp="1"/>
          </p:cNvSpPr>
          <p:nvPr>
            <p:ph type="ftr" sz="quarter" idx="11"/>
          </p:nvPr>
        </p:nvSpPr>
        <p:spPr/>
        <p:txBody>
          <a:bodyPr/>
          <a:lstStyle/>
          <a:p>
            <a:endParaRPr lang="ar-SY"/>
          </a:p>
        </p:txBody>
      </p:sp>
      <p:sp>
        <p:nvSpPr>
          <p:cNvPr id="6" name="Slide Number Placeholder 5"/>
          <p:cNvSpPr>
            <a:spLocks noGrp="1"/>
          </p:cNvSpPr>
          <p:nvPr>
            <p:ph type="sldNum" sz="quarter" idx="12"/>
          </p:nvPr>
        </p:nvSpPr>
        <p:spPr/>
        <p:txBody>
          <a:bodyPr/>
          <a:lstStyle/>
          <a:p>
            <a:fld id="{B9F6DBDF-8634-47ED-9E1E-0ED6DD649603}" type="slidenum">
              <a:rPr lang="ar-SY" smtClean="0"/>
              <a:t>‹#›</a:t>
            </a:fld>
            <a:endParaRPr lang="ar-SY"/>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3357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ar-SA"/>
              <a:t>انقر لتحرير نمط العنوان الرئيسي</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20AE3E44-50D6-4FEE-B364-463D3455925E}" type="datetimeFigureOut">
              <a:rPr lang="ar-SY" smtClean="0"/>
              <a:t>16/06/1447</a:t>
            </a:fld>
            <a:endParaRPr lang="ar-SY"/>
          </a:p>
        </p:txBody>
      </p:sp>
      <p:sp>
        <p:nvSpPr>
          <p:cNvPr id="6" name="Footer Placeholder 5"/>
          <p:cNvSpPr>
            <a:spLocks noGrp="1"/>
          </p:cNvSpPr>
          <p:nvPr>
            <p:ph type="ftr" sz="quarter" idx="11"/>
          </p:nvPr>
        </p:nvSpPr>
        <p:spPr/>
        <p:txBody>
          <a:bodyPr/>
          <a:lstStyle/>
          <a:p>
            <a:endParaRPr lang="ar-SY"/>
          </a:p>
        </p:txBody>
      </p:sp>
      <p:sp>
        <p:nvSpPr>
          <p:cNvPr id="7" name="Slide Number Placeholder 6"/>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3618716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Content Placeholder 3"/>
          <p:cNvSpPr>
            <a:spLocks noGrp="1"/>
          </p:cNvSpPr>
          <p:nvPr>
            <p:ph sz="half" idx="2"/>
          </p:nvPr>
        </p:nvSpPr>
        <p:spPr>
          <a:xfrm>
            <a:off x="1024128" y="2967788"/>
            <a:ext cx="4754880" cy="3341572"/>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ar-SA"/>
              <a:t>تحرير أنماط النص الرئيسي</a:t>
            </a:r>
          </a:p>
        </p:txBody>
      </p:sp>
      <p:sp>
        <p:nvSpPr>
          <p:cNvPr id="6" name="Content Placeholder 5"/>
          <p:cNvSpPr>
            <a:spLocks noGrp="1"/>
          </p:cNvSpPr>
          <p:nvPr>
            <p:ph sz="quarter" idx="4"/>
          </p:nvPr>
        </p:nvSpPr>
        <p:spPr>
          <a:xfrm>
            <a:off x="5990888" y="2967788"/>
            <a:ext cx="4754880" cy="3341572"/>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20AE3E44-50D6-4FEE-B364-463D3455925E}" type="datetimeFigureOut">
              <a:rPr lang="ar-SY" smtClean="0"/>
              <a:t>16/06/1447</a:t>
            </a:fld>
            <a:endParaRPr lang="ar-SY"/>
          </a:p>
        </p:txBody>
      </p:sp>
      <p:sp>
        <p:nvSpPr>
          <p:cNvPr id="8" name="Footer Placeholder 7"/>
          <p:cNvSpPr>
            <a:spLocks noGrp="1"/>
          </p:cNvSpPr>
          <p:nvPr>
            <p:ph type="ftr" sz="quarter" idx="11"/>
          </p:nvPr>
        </p:nvSpPr>
        <p:spPr/>
        <p:txBody>
          <a:bodyPr/>
          <a:lstStyle/>
          <a:p>
            <a:endParaRPr lang="ar-SY"/>
          </a:p>
        </p:txBody>
      </p:sp>
      <p:sp>
        <p:nvSpPr>
          <p:cNvPr id="9" name="Slide Number Placeholder 8"/>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1140487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dirty="0"/>
          </a:p>
        </p:txBody>
      </p:sp>
      <p:sp>
        <p:nvSpPr>
          <p:cNvPr id="3" name="Date Placeholder 2"/>
          <p:cNvSpPr>
            <a:spLocks noGrp="1"/>
          </p:cNvSpPr>
          <p:nvPr>
            <p:ph type="dt" sz="half" idx="10"/>
          </p:nvPr>
        </p:nvSpPr>
        <p:spPr/>
        <p:txBody>
          <a:bodyPr/>
          <a:lstStyle/>
          <a:p>
            <a:fld id="{20AE3E44-50D6-4FEE-B364-463D3455925E}" type="datetimeFigureOut">
              <a:rPr lang="ar-SY" smtClean="0"/>
              <a:t>16/06/1447</a:t>
            </a:fld>
            <a:endParaRPr lang="ar-SY"/>
          </a:p>
        </p:txBody>
      </p:sp>
      <p:sp>
        <p:nvSpPr>
          <p:cNvPr id="4" name="Footer Placeholder 3"/>
          <p:cNvSpPr>
            <a:spLocks noGrp="1"/>
          </p:cNvSpPr>
          <p:nvPr>
            <p:ph type="ftr" sz="quarter" idx="11"/>
          </p:nvPr>
        </p:nvSpPr>
        <p:spPr/>
        <p:txBody>
          <a:bodyPr/>
          <a:lstStyle/>
          <a:p>
            <a:endParaRPr lang="ar-SY"/>
          </a:p>
        </p:txBody>
      </p:sp>
      <p:sp>
        <p:nvSpPr>
          <p:cNvPr id="5" name="Slide Number Placeholder 4"/>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1883982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AE3E44-50D6-4FEE-B364-463D3455925E}" type="datetimeFigureOut">
              <a:rPr lang="ar-SY" smtClean="0"/>
              <a:t>16/06/1447</a:t>
            </a:fld>
            <a:endParaRPr lang="ar-SY"/>
          </a:p>
        </p:txBody>
      </p:sp>
      <p:sp>
        <p:nvSpPr>
          <p:cNvPr id="3" name="Footer Placeholder 2"/>
          <p:cNvSpPr>
            <a:spLocks noGrp="1"/>
          </p:cNvSpPr>
          <p:nvPr>
            <p:ph type="ftr" sz="quarter" idx="11"/>
          </p:nvPr>
        </p:nvSpPr>
        <p:spPr/>
        <p:txBody>
          <a:bodyPr/>
          <a:lstStyle/>
          <a:p>
            <a:endParaRPr lang="ar-SY"/>
          </a:p>
        </p:txBody>
      </p:sp>
      <p:sp>
        <p:nvSpPr>
          <p:cNvPr id="4" name="Slide Number Placeholder 3"/>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987357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ar-SA"/>
              <a:t>انقر لتحرير نمط العنوان الرئيسي</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20AE3E44-50D6-4FEE-B364-463D3455925E}" type="datetimeFigureOut">
              <a:rPr lang="ar-SY" smtClean="0"/>
              <a:t>16/06/1447</a:t>
            </a:fld>
            <a:endParaRPr lang="ar-SY"/>
          </a:p>
        </p:txBody>
      </p:sp>
      <p:sp>
        <p:nvSpPr>
          <p:cNvPr id="6" name="Footer Placeholder 5"/>
          <p:cNvSpPr>
            <a:spLocks noGrp="1"/>
          </p:cNvSpPr>
          <p:nvPr>
            <p:ph type="ftr" sz="quarter" idx="11"/>
          </p:nvPr>
        </p:nvSpPr>
        <p:spPr/>
        <p:txBody>
          <a:bodyPr/>
          <a:lstStyle/>
          <a:p>
            <a:endParaRPr lang="ar-SY"/>
          </a:p>
        </p:txBody>
      </p:sp>
      <p:sp>
        <p:nvSpPr>
          <p:cNvPr id="7" name="Slide Number Placeholder 6"/>
          <p:cNvSpPr>
            <a:spLocks noGrp="1"/>
          </p:cNvSpPr>
          <p:nvPr>
            <p:ph type="sldNum" sz="quarter" idx="12"/>
          </p:nvPr>
        </p:nvSpPr>
        <p:spPr/>
        <p:txBody>
          <a:bodyPr/>
          <a:lstStyle/>
          <a:p>
            <a:fld id="{B9F6DBDF-8634-47ED-9E1E-0ED6DD649603}" type="slidenum">
              <a:rPr lang="ar-SY" smtClean="0"/>
              <a:t>‹#›</a:t>
            </a:fld>
            <a:endParaRPr lang="ar-SY"/>
          </a:p>
        </p:txBody>
      </p:sp>
    </p:spTree>
    <p:extLst>
      <p:ext uri="{BB962C8B-B14F-4D97-AF65-F5344CB8AC3E}">
        <p14:creationId xmlns:p14="http://schemas.microsoft.com/office/powerpoint/2010/main" val="810618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ar-SA"/>
              <a:t>انقر لتحرير نمط العنوان الرئيسي</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Date Placeholder 4"/>
          <p:cNvSpPr>
            <a:spLocks noGrp="1"/>
          </p:cNvSpPr>
          <p:nvPr>
            <p:ph type="dt" sz="half" idx="10"/>
          </p:nvPr>
        </p:nvSpPr>
        <p:spPr/>
        <p:txBody>
          <a:bodyPr/>
          <a:lstStyle/>
          <a:p>
            <a:fld id="{20AE3E44-50D6-4FEE-B364-463D3455925E}" type="datetimeFigureOut">
              <a:rPr lang="ar-SY" smtClean="0"/>
              <a:t>16/06/1447</a:t>
            </a:fld>
            <a:endParaRPr lang="ar-SY"/>
          </a:p>
        </p:txBody>
      </p:sp>
      <p:sp>
        <p:nvSpPr>
          <p:cNvPr id="6" name="Footer Placeholder 5"/>
          <p:cNvSpPr>
            <a:spLocks noGrp="1"/>
          </p:cNvSpPr>
          <p:nvPr>
            <p:ph type="ftr" sz="quarter" idx="11"/>
          </p:nvPr>
        </p:nvSpPr>
        <p:spPr/>
        <p:txBody>
          <a:bodyPr/>
          <a:lstStyle/>
          <a:p>
            <a:endParaRPr lang="ar-SY"/>
          </a:p>
        </p:txBody>
      </p:sp>
      <p:sp>
        <p:nvSpPr>
          <p:cNvPr id="7" name="Slide Number Placeholder 6"/>
          <p:cNvSpPr>
            <a:spLocks noGrp="1"/>
          </p:cNvSpPr>
          <p:nvPr>
            <p:ph type="sldNum" sz="quarter" idx="12"/>
          </p:nvPr>
        </p:nvSpPr>
        <p:spPr/>
        <p:txBody>
          <a:bodyPr/>
          <a:lstStyle/>
          <a:p>
            <a:fld id="{B9F6DBDF-8634-47ED-9E1E-0ED6DD649603}" type="slidenum">
              <a:rPr lang="ar-SY" smtClean="0"/>
              <a:t>‹#›</a:t>
            </a:fld>
            <a:endParaRPr lang="ar-SY"/>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691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0AE3E44-50D6-4FEE-B364-463D3455925E}" type="datetimeFigureOut">
              <a:rPr lang="ar-SY" smtClean="0"/>
              <a:t>16/06/1447</a:t>
            </a:fld>
            <a:endParaRPr lang="ar-SY"/>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ar-SY"/>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9F6DBDF-8634-47ED-9E1E-0ED6DD649603}" type="slidenum">
              <a:rPr lang="ar-SY" smtClean="0"/>
              <a:t>‹#›</a:t>
            </a:fld>
            <a:endParaRPr lang="ar-SY"/>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63419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1"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r" defTabSz="914400" rtl="1"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r" defTabSz="914400" rtl="1"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1608;&#1589;&#1601;&#1577;%20&#1578;&#1593;&#1604;&#1610;&#1605;&#1610;&#1577;.doc" TargetMode="External"/><Relationship Id="rId2" Type="http://schemas.openxmlformats.org/officeDocument/2006/relationships/hyperlink" Target="../../educational+prescription_1.pdf"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poems.msu.edu/InfoMastery/Intro/References.htm#Sackett, Richardson, Rosenberg,&#160; and Haynes, Ed." TargetMode="Externa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ncbi.nlm.nih.gov/books/n/healthchoices/glossary.gl1/def-item/glossary.gl1-d43/" TargetMode="External"/><Relationship Id="rId2" Type="http://schemas.openxmlformats.org/officeDocument/2006/relationships/hyperlink" Target="https://www.ncbi.nlm.nih.gov/books/n/healthchoices/glossary.gl1/def-item/glossary.gl1-d22/" TargetMode="External"/><Relationship Id="rId1" Type="http://schemas.openxmlformats.org/officeDocument/2006/relationships/slideLayout" Target="../slideLayouts/slideLayout2.xml"/><Relationship Id="rId5" Type="http://schemas.openxmlformats.org/officeDocument/2006/relationships/hyperlink" Target="https://www.ncbi.nlm.nih.gov/books/n/healthchoices/glossary.gl1/def-item/glossary.gl1-d27/" TargetMode="External"/><Relationship Id="rId4" Type="http://schemas.openxmlformats.org/officeDocument/2006/relationships/hyperlink" Target="https://www.ncbi.nlm.nih.gov/books/n/healthchoices/glossary.gl1/def-item/glossary.gl1-d44/"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1583;&#1608;&#1585;&#1577;%20&#1578;&#1588;&#1585;&#1610;&#1606;/&#1571;&#1583;&#1575;&#1577;%20&#1578;&#1602;&#1610;&#1610;&#1605;%20&#1575;&#1604;&#1593;&#1604;&#1575;&#1580;.do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ar.wikipedia.org/wiki/%D8%A5%D8%AD%D8%B5%D8%A7%D8%A1"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s://researchaid.org/p-value-2/p-value-%d8%a8%d8%a7%d9%84%d8%b9%d8%b1%d8%a8%d9%8a%d8%a9-%d8%b9%d8%b1%d8%a8%d9%8a/" TargetMode="External"/><Relationship Id="rId2" Type="http://schemas.openxmlformats.org/officeDocument/2006/relationships/hyperlink" Target="https://researchaid.org/%d9%87%d8%af%d9%81-%d8%a7%d9%84%d8%a8%d8%ad%d8%ab/"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solidFill>
            <a:schemeClr val="accent2"/>
          </a:solidFill>
        </p:spPr>
        <p:txBody>
          <a:bodyPr/>
          <a:lstStyle/>
          <a:p>
            <a:r>
              <a:rPr lang="ar-SY" b="1" dirty="0"/>
              <a:t>الطب المسند</a:t>
            </a:r>
            <a:br>
              <a:rPr lang="ar-SY" b="1" dirty="0"/>
            </a:br>
            <a:endParaRPr lang="ar-SY" b="1" dirty="0"/>
          </a:p>
        </p:txBody>
      </p:sp>
      <p:sp>
        <p:nvSpPr>
          <p:cNvPr id="3" name="عنوان فرعي 2"/>
          <p:cNvSpPr>
            <a:spLocks noGrp="1"/>
          </p:cNvSpPr>
          <p:nvPr>
            <p:ph type="subTitle" idx="1"/>
          </p:nvPr>
        </p:nvSpPr>
        <p:spPr/>
        <p:txBody>
          <a:bodyPr>
            <a:normAutofit/>
          </a:bodyPr>
          <a:lstStyle/>
          <a:p>
            <a:pPr algn="ctr"/>
            <a:r>
              <a:rPr lang="ar-SY" sz="2400" b="1" dirty="0"/>
              <a:t>الدكتور عماد الحريري</a:t>
            </a:r>
          </a:p>
          <a:p>
            <a:pPr algn="ctr"/>
            <a:r>
              <a:rPr lang="ar-SY" sz="2400" b="1" dirty="0"/>
              <a:t>17/6/2020</a:t>
            </a:r>
          </a:p>
        </p:txBody>
      </p:sp>
    </p:spTree>
    <p:extLst>
      <p:ext uri="{BB962C8B-B14F-4D97-AF65-F5344CB8AC3E}">
        <p14:creationId xmlns:p14="http://schemas.microsoft.com/office/powerpoint/2010/main" val="449506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5829299" y="228600"/>
            <a:ext cx="4460875" cy="990600"/>
          </a:xfrm>
          <a:solidFill>
            <a:schemeClr val="accent1"/>
          </a:solidFill>
        </p:spPr>
        <p:txBody>
          <a:bodyPr>
            <a:normAutofit fontScale="90000"/>
          </a:bodyPr>
          <a:lstStyle/>
          <a:p>
            <a:pPr algn="r"/>
            <a:r>
              <a:rPr lang="ar-SA" altLang="ar-SY" sz="4000" dirty="0"/>
              <a:t>الطب المسند بالبرهان</a:t>
            </a:r>
            <a:br>
              <a:rPr lang="ar-SA" altLang="ar-SY" sz="4000" dirty="0"/>
            </a:br>
            <a:r>
              <a:rPr lang="ar-SA" altLang="ar-SY" sz="4000" dirty="0"/>
              <a:t>كيف؟</a:t>
            </a:r>
            <a:endParaRPr lang="en-US" altLang="ar-SY" sz="4000" dirty="0"/>
          </a:p>
        </p:txBody>
      </p:sp>
      <p:sp>
        <p:nvSpPr>
          <p:cNvPr id="178179" name="Rectangle 3"/>
          <p:cNvSpPr>
            <a:spLocks noChangeArrowheads="1"/>
          </p:cNvSpPr>
          <p:nvPr/>
        </p:nvSpPr>
        <p:spPr bwMode="auto">
          <a:xfrm>
            <a:off x="2640013" y="1700214"/>
            <a:ext cx="1871662" cy="72072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a:t>صياغة السؤال السريري</a:t>
            </a:r>
            <a:endParaRPr lang="en-US" altLang="ar-SY"/>
          </a:p>
        </p:txBody>
      </p:sp>
      <p:sp>
        <p:nvSpPr>
          <p:cNvPr id="178180" name="AutoShape 4"/>
          <p:cNvSpPr>
            <a:spLocks noChangeArrowheads="1"/>
          </p:cNvSpPr>
          <p:nvPr/>
        </p:nvSpPr>
        <p:spPr bwMode="auto">
          <a:xfrm rot="20169336">
            <a:off x="3143251" y="2492375"/>
            <a:ext cx="722313" cy="1549400"/>
          </a:xfrm>
          <a:prstGeom prst="curvedRightArrow">
            <a:avLst>
              <a:gd name="adj1" fmla="val 23933"/>
              <a:gd name="adj2" fmla="val 85802"/>
              <a:gd name="adj3" fmla="val 39917"/>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ar-SY"/>
          </a:p>
        </p:txBody>
      </p:sp>
      <p:sp>
        <p:nvSpPr>
          <p:cNvPr id="178181" name="Rectangle 5"/>
          <p:cNvSpPr>
            <a:spLocks noChangeArrowheads="1"/>
          </p:cNvSpPr>
          <p:nvPr/>
        </p:nvSpPr>
        <p:spPr bwMode="auto">
          <a:xfrm>
            <a:off x="4008438" y="3141664"/>
            <a:ext cx="1943100" cy="72072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sz="1600"/>
              <a:t>الحصول على افضل البراهين</a:t>
            </a:r>
            <a:endParaRPr lang="en-US" altLang="ar-SY" sz="1600"/>
          </a:p>
        </p:txBody>
      </p:sp>
      <p:sp>
        <p:nvSpPr>
          <p:cNvPr id="178182" name="AutoShape 6"/>
          <p:cNvSpPr>
            <a:spLocks noChangeArrowheads="1"/>
          </p:cNvSpPr>
          <p:nvPr/>
        </p:nvSpPr>
        <p:spPr bwMode="auto">
          <a:xfrm>
            <a:off x="6024563" y="3284538"/>
            <a:ext cx="863600" cy="4318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ar-SY"/>
          </a:p>
        </p:txBody>
      </p:sp>
      <p:sp>
        <p:nvSpPr>
          <p:cNvPr id="178183" name="Rectangle 7"/>
          <p:cNvSpPr>
            <a:spLocks noChangeArrowheads="1"/>
          </p:cNvSpPr>
          <p:nvPr/>
        </p:nvSpPr>
        <p:spPr bwMode="auto">
          <a:xfrm>
            <a:off x="6959601" y="2997201"/>
            <a:ext cx="1871663" cy="72072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a:t>تقييم البراهين</a:t>
            </a:r>
            <a:endParaRPr lang="en-US" altLang="ar-SY"/>
          </a:p>
        </p:txBody>
      </p:sp>
      <p:sp>
        <p:nvSpPr>
          <p:cNvPr id="178184" name="AutoShape 8"/>
          <p:cNvSpPr>
            <a:spLocks noChangeArrowheads="1"/>
          </p:cNvSpPr>
          <p:nvPr/>
        </p:nvSpPr>
        <p:spPr bwMode="auto">
          <a:xfrm>
            <a:off x="7608888" y="3789363"/>
            <a:ext cx="647700" cy="792162"/>
          </a:xfrm>
          <a:prstGeom prst="downArrow">
            <a:avLst>
              <a:gd name="adj1" fmla="val 50000"/>
              <a:gd name="adj2" fmla="val 30576"/>
            </a:avLst>
          </a:prstGeom>
          <a:solidFill>
            <a:schemeClr val="accent1"/>
          </a:solidFill>
          <a:ln w="9525">
            <a:solidFill>
              <a:schemeClr val="tx1"/>
            </a:solidFill>
            <a:miter lim="800000"/>
            <a:headEnd/>
            <a:tailEnd/>
          </a:ln>
        </p:spPr>
        <p:txBody>
          <a:bodyPr vert="eaVert"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ar-SY"/>
          </a:p>
        </p:txBody>
      </p:sp>
      <p:sp>
        <p:nvSpPr>
          <p:cNvPr id="178185" name="Rectangle 9"/>
          <p:cNvSpPr>
            <a:spLocks noChangeArrowheads="1"/>
          </p:cNvSpPr>
          <p:nvPr/>
        </p:nvSpPr>
        <p:spPr bwMode="auto">
          <a:xfrm>
            <a:off x="7175501" y="4581526"/>
            <a:ext cx="1871663" cy="72072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sz="1600"/>
              <a:t>تطبيق البرهان على المريض</a:t>
            </a:r>
            <a:endParaRPr lang="en-US" altLang="ar-SY" sz="1600"/>
          </a:p>
        </p:txBody>
      </p:sp>
      <p:sp>
        <p:nvSpPr>
          <p:cNvPr id="178186" name="Rectangle 10"/>
          <p:cNvSpPr>
            <a:spLocks noChangeArrowheads="1"/>
          </p:cNvSpPr>
          <p:nvPr/>
        </p:nvSpPr>
        <p:spPr bwMode="auto">
          <a:xfrm>
            <a:off x="4151313" y="4508501"/>
            <a:ext cx="1871662" cy="720725"/>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a:t>تقييم النتائج</a:t>
            </a:r>
            <a:endParaRPr lang="en-US" altLang="ar-SY"/>
          </a:p>
        </p:txBody>
      </p:sp>
      <p:sp>
        <p:nvSpPr>
          <p:cNvPr id="178187" name="AutoShape 11"/>
          <p:cNvSpPr>
            <a:spLocks noChangeArrowheads="1"/>
          </p:cNvSpPr>
          <p:nvPr/>
        </p:nvSpPr>
        <p:spPr bwMode="auto">
          <a:xfrm rot="5400000">
            <a:off x="6168232" y="4509294"/>
            <a:ext cx="647700" cy="792163"/>
          </a:xfrm>
          <a:prstGeom prst="downArrow">
            <a:avLst>
              <a:gd name="adj1" fmla="val 50000"/>
              <a:gd name="adj2" fmla="val 30576"/>
            </a:avLst>
          </a:prstGeom>
          <a:solidFill>
            <a:schemeClr val="accent1"/>
          </a:solidFill>
          <a:ln w="9525">
            <a:solidFill>
              <a:schemeClr val="tx1"/>
            </a:solidFill>
            <a:miter lim="800000"/>
            <a:headEnd/>
            <a:tailEnd/>
          </a:ln>
        </p:spPr>
        <p:txBody>
          <a:bodyPr vert="eaVert"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ar-SY"/>
          </a:p>
        </p:txBody>
      </p:sp>
    </p:spTree>
    <p:extLst>
      <p:ext uri="{BB962C8B-B14F-4D97-AF65-F5344CB8AC3E}">
        <p14:creationId xmlns:p14="http://schemas.microsoft.com/office/powerpoint/2010/main" val="42286555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78179"/>
                                        </p:tgtEl>
                                        <p:attrNameLst>
                                          <p:attrName>style.visibility</p:attrName>
                                        </p:attrNameLst>
                                      </p:cBhvr>
                                      <p:to>
                                        <p:strVal val="visible"/>
                                      </p:to>
                                    </p:set>
                                    <p:anim calcmode="lin" valueType="num">
                                      <p:cBhvr additive="base">
                                        <p:cTn id="7" dur="500" fill="hold"/>
                                        <p:tgtEl>
                                          <p:spTgt spid="178179"/>
                                        </p:tgtEl>
                                        <p:attrNameLst>
                                          <p:attrName>ppt_x</p:attrName>
                                        </p:attrNameLst>
                                      </p:cBhvr>
                                      <p:tavLst>
                                        <p:tav tm="0">
                                          <p:val>
                                            <p:strVal val="0-#ppt_w/2"/>
                                          </p:val>
                                        </p:tav>
                                        <p:tav tm="100000">
                                          <p:val>
                                            <p:strVal val="#ppt_x"/>
                                          </p:val>
                                        </p:tav>
                                      </p:tavLst>
                                    </p:anim>
                                    <p:anim calcmode="lin" valueType="num">
                                      <p:cBhvr additive="base">
                                        <p:cTn id="8" dur="500" fill="hold"/>
                                        <p:tgtEl>
                                          <p:spTgt spid="178179"/>
                                        </p:tgtEl>
                                        <p:attrNameLst>
                                          <p:attrName>ppt_y</p:attrName>
                                        </p:attrNameLst>
                                      </p:cBhvr>
                                      <p:tavLst>
                                        <p:tav tm="0">
                                          <p:val>
                                            <p:strVal val="#ppt_y"/>
                                          </p:val>
                                        </p:tav>
                                        <p:tav tm="100000">
                                          <p:val>
                                            <p:strVal val="#ppt_y"/>
                                          </p:val>
                                        </p:tav>
                                      </p:tavLst>
                                    </p:anim>
                                  </p:childTnLst>
                                </p:cTn>
                              </p:par>
                            </p:childTnLst>
                          </p:cTn>
                        </p:par>
                        <p:par>
                          <p:cTn id="9" fill="hold" nodeType="with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78180"/>
                                        </p:tgtEl>
                                        <p:attrNameLst>
                                          <p:attrName>style.visibility</p:attrName>
                                        </p:attrNameLst>
                                      </p:cBhvr>
                                      <p:to>
                                        <p:strVal val="visible"/>
                                      </p:to>
                                    </p:set>
                                    <p:anim calcmode="lin" valueType="num">
                                      <p:cBhvr additive="base">
                                        <p:cTn id="12" dur="500" fill="hold"/>
                                        <p:tgtEl>
                                          <p:spTgt spid="178180"/>
                                        </p:tgtEl>
                                        <p:attrNameLst>
                                          <p:attrName>ppt_x</p:attrName>
                                        </p:attrNameLst>
                                      </p:cBhvr>
                                      <p:tavLst>
                                        <p:tav tm="0">
                                          <p:val>
                                            <p:strVal val="0-#ppt_w/2"/>
                                          </p:val>
                                        </p:tav>
                                        <p:tav tm="100000">
                                          <p:val>
                                            <p:strVal val="#ppt_x"/>
                                          </p:val>
                                        </p:tav>
                                      </p:tavLst>
                                    </p:anim>
                                    <p:anim calcmode="lin" valueType="num">
                                      <p:cBhvr additive="base">
                                        <p:cTn id="13" dur="500" fill="hold"/>
                                        <p:tgtEl>
                                          <p:spTgt spid="178180"/>
                                        </p:tgtEl>
                                        <p:attrNameLst>
                                          <p:attrName>ppt_y</p:attrName>
                                        </p:attrNameLst>
                                      </p:cBhvr>
                                      <p:tavLst>
                                        <p:tav tm="0">
                                          <p:val>
                                            <p:strVal val="#ppt_y"/>
                                          </p:val>
                                        </p:tav>
                                        <p:tav tm="100000">
                                          <p:val>
                                            <p:strVal val="#ppt_y"/>
                                          </p:val>
                                        </p:tav>
                                      </p:tavLst>
                                    </p:anim>
                                  </p:childTnLst>
                                </p:cTn>
                              </p:par>
                            </p:childTnLst>
                          </p:cTn>
                        </p:par>
                        <p:par>
                          <p:cTn id="14" fill="hold" nodeType="with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178181"/>
                                        </p:tgtEl>
                                        <p:attrNameLst>
                                          <p:attrName>style.visibility</p:attrName>
                                        </p:attrNameLst>
                                      </p:cBhvr>
                                      <p:to>
                                        <p:strVal val="visible"/>
                                      </p:to>
                                    </p:set>
                                    <p:anim calcmode="lin" valueType="num">
                                      <p:cBhvr additive="base">
                                        <p:cTn id="17" dur="500" fill="hold"/>
                                        <p:tgtEl>
                                          <p:spTgt spid="178181"/>
                                        </p:tgtEl>
                                        <p:attrNameLst>
                                          <p:attrName>ppt_x</p:attrName>
                                        </p:attrNameLst>
                                      </p:cBhvr>
                                      <p:tavLst>
                                        <p:tav tm="0">
                                          <p:val>
                                            <p:strVal val="0-#ppt_w/2"/>
                                          </p:val>
                                        </p:tav>
                                        <p:tav tm="100000">
                                          <p:val>
                                            <p:strVal val="#ppt_x"/>
                                          </p:val>
                                        </p:tav>
                                      </p:tavLst>
                                    </p:anim>
                                    <p:anim calcmode="lin" valueType="num">
                                      <p:cBhvr additive="base">
                                        <p:cTn id="18" dur="500" fill="hold"/>
                                        <p:tgtEl>
                                          <p:spTgt spid="178181"/>
                                        </p:tgtEl>
                                        <p:attrNameLst>
                                          <p:attrName>ppt_y</p:attrName>
                                        </p:attrNameLst>
                                      </p:cBhvr>
                                      <p:tavLst>
                                        <p:tav tm="0">
                                          <p:val>
                                            <p:strVal val="#ppt_y"/>
                                          </p:val>
                                        </p:tav>
                                        <p:tav tm="100000">
                                          <p:val>
                                            <p:strVal val="#ppt_y"/>
                                          </p:val>
                                        </p:tav>
                                      </p:tavLst>
                                    </p:anim>
                                  </p:childTnLst>
                                </p:cTn>
                              </p:par>
                            </p:childTnLst>
                          </p:cTn>
                        </p:par>
                        <p:par>
                          <p:cTn id="19" fill="hold" nodeType="with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178182"/>
                                        </p:tgtEl>
                                        <p:attrNameLst>
                                          <p:attrName>style.visibility</p:attrName>
                                        </p:attrNameLst>
                                      </p:cBhvr>
                                      <p:to>
                                        <p:strVal val="visible"/>
                                      </p:to>
                                    </p:set>
                                    <p:anim calcmode="lin" valueType="num">
                                      <p:cBhvr additive="base">
                                        <p:cTn id="22" dur="500" fill="hold"/>
                                        <p:tgtEl>
                                          <p:spTgt spid="178182"/>
                                        </p:tgtEl>
                                        <p:attrNameLst>
                                          <p:attrName>ppt_x</p:attrName>
                                        </p:attrNameLst>
                                      </p:cBhvr>
                                      <p:tavLst>
                                        <p:tav tm="0">
                                          <p:val>
                                            <p:strVal val="0-#ppt_w/2"/>
                                          </p:val>
                                        </p:tav>
                                        <p:tav tm="100000">
                                          <p:val>
                                            <p:strVal val="#ppt_x"/>
                                          </p:val>
                                        </p:tav>
                                      </p:tavLst>
                                    </p:anim>
                                    <p:anim calcmode="lin" valueType="num">
                                      <p:cBhvr additive="base">
                                        <p:cTn id="23" dur="500" fill="hold"/>
                                        <p:tgtEl>
                                          <p:spTgt spid="178182"/>
                                        </p:tgtEl>
                                        <p:attrNameLst>
                                          <p:attrName>ppt_y</p:attrName>
                                        </p:attrNameLst>
                                      </p:cBhvr>
                                      <p:tavLst>
                                        <p:tav tm="0">
                                          <p:val>
                                            <p:strVal val="#ppt_y"/>
                                          </p:val>
                                        </p:tav>
                                        <p:tav tm="100000">
                                          <p:val>
                                            <p:strVal val="#ppt_y"/>
                                          </p:val>
                                        </p:tav>
                                      </p:tavLst>
                                    </p:anim>
                                  </p:childTnLst>
                                </p:cTn>
                              </p:par>
                            </p:childTnLst>
                          </p:cTn>
                        </p:par>
                        <p:par>
                          <p:cTn id="24" fill="hold" nodeType="withGroup">
                            <p:stCondLst>
                              <p:cond delay="2000"/>
                            </p:stCondLst>
                            <p:childTnLst>
                              <p:par>
                                <p:cTn id="25" presetID="2" presetClass="entr" presetSubtype="2" fill="hold" grpId="0" nodeType="afterEffect">
                                  <p:stCondLst>
                                    <p:cond delay="0"/>
                                  </p:stCondLst>
                                  <p:childTnLst>
                                    <p:set>
                                      <p:cBhvr>
                                        <p:cTn id="26" dur="1" fill="hold">
                                          <p:stCondLst>
                                            <p:cond delay="0"/>
                                          </p:stCondLst>
                                        </p:cTn>
                                        <p:tgtEl>
                                          <p:spTgt spid="178183"/>
                                        </p:tgtEl>
                                        <p:attrNameLst>
                                          <p:attrName>style.visibility</p:attrName>
                                        </p:attrNameLst>
                                      </p:cBhvr>
                                      <p:to>
                                        <p:strVal val="visible"/>
                                      </p:to>
                                    </p:set>
                                    <p:anim calcmode="lin" valueType="num">
                                      <p:cBhvr additive="base">
                                        <p:cTn id="27" dur="500" fill="hold"/>
                                        <p:tgtEl>
                                          <p:spTgt spid="178183"/>
                                        </p:tgtEl>
                                        <p:attrNameLst>
                                          <p:attrName>ppt_x</p:attrName>
                                        </p:attrNameLst>
                                      </p:cBhvr>
                                      <p:tavLst>
                                        <p:tav tm="0">
                                          <p:val>
                                            <p:strVal val="1+#ppt_w/2"/>
                                          </p:val>
                                        </p:tav>
                                        <p:tav tm="100000">
                                          <p:val>
                                            <p:strVal val="#ppt_x"/>
                                          </p:val>
                                        </p:tav>
                                      </p:tavLst>
                                    </p:anim>
                                    <p:anim calcmode="lin" valueType="num">
                                      <p:cBhvr additive="base">
                                        <p:cTn id="28" dur="500" fill="hold"/>
                                        <p:tgtEl>
                                          <p:spTgt spid="178183"/>
                                        </p:tgtEl>
                                        <p:attrNameLst>
                                          <p:attrName>ppt_y</p:attrName>
                                        </p:attrNameLst>
                                      </p:cBhvr>
                                      <p:tavLst>
                                        <p:tav tm="0">
                                          <p:val>
                                            <p:strVal val="#ppt_y"/>
                                          </p:val>
                                        </p:tav>
                                        <p:tav tm="100000">
                                          <p:val>
                                            <p:strVal val="#ppt_y"/>
                                          </p:val>
                                        </p:tav>
                                      </p:tavLst>
                                    </p:anim>
                                  </p:childTnLst>
                                </p:cTn>
                              </p:par>
                            </p:childTnLst>
                          </p:cTn>
                        </p:par>
                        <p:par>
                          <p:cTn id="29" fill="hold" nodeType="withGroup">
                            <p:stCondLst>
                              <p:cond delay="2500"/>
                            </p:stCondLst>
                            <p:childTnLst>
                              <p:par>
                                <p:cTn id="30" presetID="2" presetClass="entr" presetSubtype="1" fill="hold" grpId="0" nodeType="afterEffect">
                                  <p:stCondLst>
                                    <p:cond delay="0"/>
                                  </p:stCondLst>
                                  <p:childTnLst>
                                    <p:set>
                                      <p:cBhvr>
                                        <p:cTn id="31" dur="1" fill="hold">
                                          <p:stCondLst>
                                            <p:cond delay="0"/>
                                          </p:stCondLst>
                                        </p:cTn>
                                        <p:tgtEl>
                                          <p:spTgt spid="178184"/>
                                        </p:tgtEl>
                                        <p:attrNameLst>
                                          <p:attrName>style.visibility</p:attrName>
                                        </p:attrNameLst>
                                      </p:cBhvr>
                                      <p:to>
                                        <p:strVal val="visible"/>
                                      </p:to>
                                    </p:set>
                                    <p:anim calcmode="lin" valueType="num">
                                      <p:cBhvr additive="base">
                                        <p:cTn id="32" dur="500" fill="hold"/>
                                        <p:tgtEl>
                                          <p:spTgt spid="178184"/>
                                        </p:tgtEl>
                                        <p:attrNameLst>
                                          <p:attrName>ppt_x</p:attrName>
                                        </p:attrNameLst>
                                      </p:cBhvr>
                                      <p:tavLst>
                                        <p:tav tm="0">
                                          <p:val>
                                            <p:strVal val="#ppt_x"/>
                                          </p:val>
                                        </p:tav>
                                        <p:tav tm="100000">
                                          <p:val>
                                            <p:strVal val="#ppt_x"/>
                                          </p:val>
                                        </p:tav>
                                      </p:tavLst>
                                    </p:anim>
                                    <p:anim calcmode="lin" valueType="num">
                                      <p:cBhvr additive="base">
                                        <p:cTn id="33" dur="500" fill="hold"/>
                                        <p:tgtEl>
                                          <p:spTgt spid="178184"/>
                                        </p:tgtEl>
                                        <p:attrNameLst>
                                          <p:attrName>ppt_y</p:attrName>
                                        </p:attrNameLst>
                                      </p:cBhvr>
                                      <p:tavLst>
                                        <p:tav tm="0">
                                          <p:val>
                                            <p:strVal val="0-#ppt_h/2"/>
                                          </p:val>
                                        </p:tav>
                                        <p:tav tm="100000">
                                          <p:val>
                                            <p:strVal val="#ppt_y"/>
                                          </p:val>
                                        </p:tav>
                                      </p:tavLst>
                                    </p:anim>
                                  </p:childTnLst>
                                </p:cTn>
                              </p:par>
                            </p:childTnLst>
                          </p:cTn>
                        </p:par>
                        <p:par>
                          <p:cTn id="34" fill="hold" nodeType="withGroup">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178185"/>
                                        </p:tgtEl>
                                        <p:attrNameLst>
                                          <p:attrName>style.visibility</p:attrName>
                                        </p:attrNameLst>
                                      </p:cBhvr>
                                      <p:to>
                                        <p:strVal val="visible"/>
                                      </p:to>
                                    </p:set>
                                    <p:anim calcmode="lin" valueType="num">
                                      <p:cBhvr additive="base">
                                        <p:cTn id="37" dur="500" fill="hold"/>
                                        <p:tgtEl>
                                          <p:spTgt spid="178185"/>
                                        </p:tgtEl>
                                        <p:attrNameLst>
                                          <p:attrName>ppt_x</p:attrName>
                                        </p:attrNameLst>
                                      </p:cBhvr>
                                      <p:tavLst>
                                        <p:tav tm="0">
                                          <p:val>
                                            <p:strVal val="#ppt_x"/>
                                          </p:val>
                                        </p:tav>
                                        <p:tav tm="100000">
                                          <p:val>
                                            <p:strVal val="#ppt_x"/>
                                          </p:val>
                                        </p:tav>
                                      </p:tavLst>
                                    </p:anim>
                                    <p:anim calcmode="lin" valueType="num">
                                      <p:cBhvr additive="base">
                                        <p:cTn id="38" dur="500" fill="hold"/>
                                        <p:tgtEl>
                                          <p:spTgt spid="178185"/>
                                        </p:tgtEl>
                                        <p:attrNameLst>
                                          <p:attrName>ppt_y</p:attrName>
                                        </p:attrNameLst>
                                      </p:cBhvr>
                                      <p:tavLst>
                                        <p:tav tm="0">
                                          <p:val>
                                            <p:strVal val="1+#ppt_h/2"/>
                                          </p:val>
                                        </p:tav>
                                        <p:tav tm="100000">
                                          <p:val>
                                            <p:strVal val="#ppt_y"/>
                                          </p:val>
                                        </p:tav>
                                      </p:tavLst>
                                    </p:anim>
                                  </p:childTnLst>
                                </p:cTn>
                              </p:par>
                            </p:childTnLst>
                          </p:cTn>
                        </p:par>
                        <p:par>
                          <p:cTn id="39" fill="hold" nodeType="withGroup">
                            <p:stCondLst>
                              <p:cond delay="3500"/>
                            </p:stCondLst>
                            <p:childTnLst>
                              <p:par>
                                <p:cTn id="40" presetID="2" presetClass="entr" presetSubtype="2" fill="hold" grpId="0" nodeType="afterEffect">
                                  <p:stCondLst>
                                    <p:cond delay="0"/>
                                  </p:stCondLst>
                                  <p:childTnLst>
                                    <p:set>
                                      <p:cBhvr>
                                        <p:cTn id="41" dur="1" fill="hold">
                                          <p:stCondLst>
                                            <p:cond delay="0"/>
                                          </p:stCondLst>
                                        </p:cTn>
                                        <p:tgtEl>
                                          <p:spTgt spid="178187"/>
                                        </p:tgtEl>
                                        <p:attrNameLst>
                                          <p:attrName>style.visibility</p:attrName>
                                        </p:attrNameLst>
                                      </p:cBhvr>
                                      <p:to>
                                        <p:strVal val="visible"/>
                                      </p:to>
                                    </p:set>
                                    <p:anim calcmode="lin" valueType="num">
                                      <p:cBhvr additive="base">
                                        <p:cTn id="42" dur="500" fill="hold"/>
                                        <p:tgtEl>
                                          <p:spTgt spid="178187"/>
                                        </p:tgtEl>
                                        <p:attrNameLst>
                                          <p:attrName>ppt_x</p:attrName>
                                        </p:attrNameLst>
                                      </p:cBhvr>
                                      <p:tavLst>
                                        <p:tav tm="0">
                                          <p:val>
                                            <p:strVal val="1+#ppt_w/2"/>
                                          </p:val>
                                        </p:tav>
                                        <p:tav tm="100000">
                                          <p:val>
                                            <p:strVal val="#ppt_x"/>
                                          </p:val>
                                        </p:tav>
                                      </p:tavLst>
                                    </p:anim>
                                    <p:anim calcmode="lin" valueType="num">
                                      <p:cBhvr additive="base">
                                        <p:cTn id="43" dur="500" fill="hold"/>
                                        <p:tgtEl>
                                          <p:spTgt spid="178187"/>
                                        </p:tgtEl>
                                        <p:attrNameLst>
                                          <p:attrName>ppt_y</p:attrName>
                                        </p:attrNameLst>
                                      </p:cBhvr>
                                      <p:tavLst>
                                        <p:tav tm="0">
                                          <p:val>
                                            <p:strVal val="#ppt_y"/>
                                          </p:val>
                                        </p:tav>
                                        <p:tav tm="100000">
                                          <p:val>
                                            <p:strVal val="#ppt_y"/>
                                          </p:val>
                                        </p:tav>
                                      </p:tavLst>
                                    </p:anim>
                                  </p:childTnLst>
                                </p:cTn>
                              </p:par>
                            </p:childTnLst>
                          </p:cTn>
                        </p:par>
                        <p:par>
                          <p:cTn id="44" fill="hold" nodeType="withGroup">
                            <p:stCondLst>
                              <p:cond delay="4000"/>
                            </p:stCondLst>
                            <p:childTnLst>
                              <p:par>
                                <p:cTn id="45" presetID="2" presetClass="entr" presetSubtype="8" fill="hold" grpId="0" nodeType="afterEffect">
                                  <p:stCondLst>
                                    <p:cond delay="0"/>
                                  </p:stCondLst>
                                  <p:childTnLst>
                                    <p:set>
                                      <p:cBhvr>
                                        <p:cTn id="46" dur="1" fill="hold">
                                          <p:stCondLst>
                                            <p:cond delay="0"/>
                                          </p:stCondLst>
                                        </p:cTn>
                                        <p:tgtEl>
                                          <p:spTgt spid="178186"/>
                                        </p:tgtEl>
                                        <p:attrNameLst>
                                          <p:attrName>style.visibility</p:attrName>
                                        </p:attrNameLst>
                                      </p:cBhvr>
                                      <p:to>
                                        <p:strVal val="visible"/>
                                      </p:to>
                                    </p:set>
                                    <p:anim calcmode="lin" valueType="num">
                                      <p:cBhvr additive="base">
                                        <p:cTn id="47" dur="500" fill="hold"/>
                                        <p:tgtEl>
                                          <p:spTgt spid="178186"/>
                                        </p:tgtEl>
                                        <p:attrNameLst>
                                          <p:attrName>ppt_x</p:attrName>
                                        </p:attrNameLst>
                                      </p:cBhvr>
                                      <p:tavLst>
                                        <p:tav tm="0">
                                          <p:val>
                                            <p:strVal val="0-#ppt_w/2"/>
                                          </p:val>
                                        </p:tav>
                                        <p:tav tm="100000">
                                          <p:val>
                                            <p:strVal val="#ppt_x"/>
                                          </p:val>
                                        </p:tav>
                                      </p:tavLst>
                                    </p:anim>
                                    <p:anim calcmode="lin" valueType="num">
                                      <p:cBhvr additive="base">
                                        <p:cTn id="48" dur="500" fill="hold"/>
                                        <p:tgtEl>
                                          <p:spTgt spid="17818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79" grpId="0" animBg="1"/>
      <p:bldP spid="178180" grpId="0" animBg="1"/>
      <p:bldP spid="178181" grpId="0" animBg="1"/>
      <p:bldP spid="178182" grpId="0" animBg="1"/>
      <p:bldP spid="178183" grpId="0" animBg="1"/>
      <p:bldP spid="178184" grpId="0" animBg="1"/>
      <p:bldP spid="178185" grpId="0" animBg="1"/>
      <p:bldP spid="178186" grpId="0" animBg="1"/>
      <p:bldP spid="178187"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AutoShape 2"/>
          <p:cNvSpPr>
            <a:spLocks noGrp="1" noChangeArrowheads="1"/>
          </p:cNvSpPr>
          <p:nvPr>
            <p:ph type="title" idx="4294967295"/>
          </p:nvPr>
        </p:nvSpPr>
        <p:spPr>
          <a:xfrm>
            <a:off x="8353425" y="214313"/>
            <a:ext cx="3838575" cy="914400"/>
          </a:xfrm>
          <a:solidFill>
            <a:schemeClr val="accent2"/>
          </a:solidFill>
        </p:spPr>
        <p:txBody>
          <a:bodyPr/>
          <a:lstStyle/>
          <a:p>
            <a:pPr eaLnBrk="1" hangingPunct="1"/>
            <a:r>
              <a:rPr lang="ar-SA" altLang="ar-SY" dirty="0"/>
              <a:t>صياغة السؤال</a:t>
            </a:r>
            <a:endParaRPr lang="en-US" altLang="ar-SY" dirty="0"/>
          </a:p>
        </p:txBody>
      </p:sp>
      <p:sp>
        <p:nvSpPr>
          <p:cNvPr id="35843" name="Rectangle 3"/>
          <p:cNvSpPr>
            <a:spLocks noGrp="1" noChangeArrowheads="1"/>
          </p:cNvSpPr>
          <p:nvPr>
            <p:ph type="body" idx="4294967295"/>
          </p:nvPr>
        </p:nvSpPr>
        <p:spPr>
          <a:xfrm>
            <a:off x="3333750" y="1285875"/>
            <a:ext cx="8858250" cy="5572125"/>
          </a:xfrm>
        </p:spPr>
        <p:txBody>
          <a:bodyPr/>
          <a:lstStyle/>
          <a:p>
            <a:pPr lvl="1" eaLnBrk="1" hangingPunct="1">
              <a:lnSpc>
                <a:spcPct val="90000"/>
              </a:lnSpc>
            </a:pPr>
            <a:r>
              <a:rPr lang="ar-SA" altLang="ar-SY" sz="3600" b="1"/>
              <a:t>لدى </a:t>
            </a:r>
            <a:r>
              <a:rPr lang="ar-SA" altLang="ar-SY" sz="3600" b="1">
                <a:solidFill>
                  <a:srgbClr val="FF0000"/>
                </a:solidFill>
              </a:rPr>
              <a:t>مرضى الآفات الوعائية المحيطية المقبلين على عمل جراحي</a:t>
            </a:r>
            <a:r>
              <a:rPr lang="ar-SA" altLang="ar-SY" sz="3600" b="1"/>
              <a:t> هل </a:t>
            </a:r>
            <a:r>
              <a:rPr lang="ar-SA" altLang="ar-SY" sz="3600" b="1">
                <a:solidFill>
                  <a:schemeClr val="folHlink"/>
                </a:solidFill>
              </a:rPr>
              <a:t>إجراء القثطرة القلبية</a:t>
            </a:r>
            <a:r>
              <a:rPr lang="ar-SA" altLang="ar-SY" sz="3600" b="1"/>
              <a:t> لكل هؤلاء المرضى سوف يحسن نسب </a:t>
            </a:r>
            <a:r>
              <a:rPr lang="ar-SA" altLang="ar-SY" sz="3600" b="1">
                <a:solidFill>
                  <a:schemeClr val="accent2"/>
                </a:solidFill>
              </a:rPr>
              <a:t>الحياة و يقلل الإختلاطات</a:t>
            </a:r>
            <a:r>
              <a:rPr lang="ar-SA" altLang="ar-SY" sz="3600" b="1"/>
              <a:t>؟</a:t>
            </a:r>
          </a:p>
          <a:p>
            <a:pPr lvl="1" eaLnBrk="1" hangingPunct="1">
              <a:lnSpc>
                <a:spcPct val="90000"/>
              </a:lnSpc>
            </a:pPr>
            <a:r>
              <a:rPr lang="ar-SA" altLang="ar-SY" sz="3600" b="1"/>
              <a:t>واقع الحال في المشافي؟</a:t>
            </a:r>
          </a:p>
          <a:p>
            <a:pPr lvl="1" eaLnBrk="1" hangingPunct="1">
              <a:lnSpc>
                <a:spcPct val="90000"/>
              </a:lnSpc>
            </a:pPr>
            <a:r>
              <a:rPr lang="en-US" altLang="ar-SY" sz="3600" b="1">
                <a:hlinkClick r:id="rId2" action="ppaction://hlinkfile"/>
              </a:rPr>
              <a:t>PICO</a:t>
            </a:r>
            <a:r>
              <a:rPr lang="en-US" altLang="ar-SY" sz="3600" b="1">
                <a:hlinkClick r:id="rId3" action="ppaction://hlinkfile"/>
              </a:rPr>
              <a:t> </a:t>
            </a:r>
            <a:r>
              <a:rPr lang="ar-SA" altLang="ar-SY" sz="3600" b="1">
                <a:hlinkClick r:id="rId3" action="ppaction://hlinkfile"/>
              </a:rPr>
              <a:t>    </a:t>
            </a:r>
            <a:r>
              <a:rPr lang="en-US" altLang="ar-SY" sz="3600" b="1"/>
              <a:t>pateint</a:t>
            </a:r>
          </a:p>
          <a:p>
            <a:pPr lvl="1" eaLnBrk="1" hangingPunct="1">
              <a:lnSpc>
                <a:spcPct val="90000"/>
              </a:lnSpc>
            </a:pPr>
            <a:r>
              <a:rPr lang="en-US" altLang="ar-SY" sz="3600" b="1"/>
              <a:t>        </a:t>
            </a:r>
            <a:r>
              <a:rPr lang="ar-SA" altLang="ar-SY" sz="3600" b="1"/>
              <a:t>     </a:t>
            </a:r>
            <a:r>
              <a:rPr lang="en-US" altLang="ar-SY" sz="3600" b="1"/>
              <a:t>intervention</a:t>
            </a:r>
            <a:endParaRPr lang="ar-SA" altLang="ar-SY" sz="3600" b="1"/>
          </a:p>
          <a:p>
            <a:pPr lvl="1" eaLnBrk="1" hangingPunct="1">
              <a:lnSpc>
                <a:spcPct val="90000"/>
              </a:lnSpc>
            </a:pPr>
            <a:r>
              <a:rPr lang="ar-SA" altLang="ar-SY" sz="3600" b="1"/>
              <a:t>             </a:t>
            </a:r>
            <a:r>
              <a:rPr lang="en-US" altLang="ar-SY" sz="3600" b="1"/>
              <a:t>comparison</a:t>
            </a:r>
            <a:r>
              <a:rPr lang="ar-SA" altLang="ar-SY" sz="3600" b="1"/>
              <a:t> </a:t>
            </a:r>
          </a:p>
          <a:p>
            <a:pPr lvl="1" eaLnBrk="1" hangingPunct="1">
              <a:lnSpc>
                <a:spcPct val="90000"/>
              </a:lnSpc>
            </a:pPr>
            <a:r>
              <a:rPr lang="ar-SA" altLang="ar-SY" sz="3600" b="1"/>
              <a:t>             </a:t>
            </a:r>
            <a:r>
              <a:rPr lang="en-US" altLang="ar-SY" sz="3600" b="1"/>
              <a:t>outcome</a:t>
            </a:r>
          </a:p>
          <a:p>
            <a:pPr eaLnBrk="1" hangingPunct="1">
              <a:lnSpc>
                <a:spcPct val="90000"/>
              </a:lnSpc>
            </a:pPr>
            <a:endParaRPr lang="en-US" altLang="ar-SY"/>
          </a:p>
        </p:txBody>
      </p:sp>
    </p:spTree>
    <p:extLst>
      <p:ext uri="{BB962C8B-B14F-4D97-AF65-F5344CB8AC3E}">
        <p14:creationId xmlns:p14="http://schemas.microsoft.com/office/powerpoint/2010/main" val="2865227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1185863" y="128588"/>
            <a:ext cx="10144125" cy="1276350"/>
          </a:xfrm>
          <a:solidFill>
            <a:schemeClr val="accent2"/>
          </a:solidFill>
        </p:spPr>
        <p:txBody>
          <a:bodyPr>
            <a:normAutofit fontScale="90000"/>
          </a:bodyPr>
          <a:lstStyle/>
          <a:p>
            <a:pPr algn="r"/>
            <a:r>
              <a:rPr lang="ar-SY" altLang="ar-SY" b="1" dirty="0"/>
              <a:t>الاتجاهات الحديثة: التركيز على أهمية البرهان للمريض</a:t>
            </a:r>
            <a:endParaRPr lang="en-US" altLang="ar-SY" b="1" dirty="0"/>
          </a:p>
        </p:txBody>
      </p:sp>
      <p:sp>
        <p:nvSpPr>
          <p:cNvPr id="154627" name="Rectangle 3"/>
          <p:cNvSpPr>
            <a:spLocks noGrp="1" noChangeArrowheads="1"/>
          </p:cNvSpPr>
          <p:nvPr>
            <p:ph idx="1"/>
          </p:nvPr>
        </p:nvSpPr>
        <p:spPr>
          <a:xfrm>
            <a:off x="1085850" y="1824038"/>
            <a:ext cx="9772650" cy="4876800"/>
          </a:xfrm>
          <a:ln>
            <a:solidFill>
              <a:schemeClr val="accent1"/>
            </a:solidFill>
          </a:ln>
        </p:spPr>
        <p:txBody>
          <a:bodyPr>
            <a:normAutofit/>
          </a:bodyPr>
          <a:lstStyle/>
          <a:p>
            <a:pPr>
              <a:lnSpc>
                <a:spcPct val="80000"/>
              </a:lnSpc>
            </a:pPr>
            <a:r>
              <a:rPr lang="ar-SY" altLang="ar-SY" sz="2000" dirty="0">
                <a:solidFill>
                  <a:srgbClr val="FF0066"/>
                </a:solidFill>
              </a:rPr>
              <a:t>البرهان الموجه للمرض </a:t>
            </a:r>
            <a:r>
              <a:rPr lang="en-US" altLang="ar-SY" sz="2000" dirty="0">
                <a:solidFill>
                  <a:srgbClr val="FF0066"/>
                </a:solidFill>
              </a:rPr>
              <a:t>D</a:t>
            </a:r>
            <a:r>
              <a:rPr lang="en-US" altLang="ar-SY" sz="2000" dirty="0"/>
              <a:t>isease-</a:t>
            </a:r>
            <a:r>
              <a:rPr lang="en-US" altLang="ar-SY" sz="2000" dirty="0">
                <a:solidFill>
                  <a:srgbClr val="FF0066"/>
                </a:solidFill>
              </a:rPr>
              <a:t>O</a:t>
            </a:r>
            <a:r>
              <a:rPr lang="en-US" altLang="ar-SY" sz="2000" dirty="0"/>
              <a:t>riented </a:t>
            </a:r>
            <a:r>
              <a:rPr lang="en-US" altLang="ar-SY" sz="2000" dirty="0">
                <a:solidFill>
                  <a:srgbClr val="FF0066"/>
                </a:solidFill>
              </a:rPr>
              <a:t>E</a:t>
            </a:r>
            <a:r>
              <a:rPr lang="en-US" altLang="ar-SY" sz="2000" dirty="0"/>
              <a:t>vidence (</a:t>
            </a:r>
            <a:r>
              <a:rPr lang="en-US" altLang="ar-SY" sz="2000" dirty="0">
                <a:solidFill>
                  <a:srgbClr val="FF0066"/>
                </a:solidFill>
              </a:rPr>
              <a:t>DOE</a:t>
            </a:r>
            <a:r>
              <a:rPr lang="en-US" altLang="ar-SY" sz="2000" dirty="0"/>
              <a:t>)</a:t>
            </a:r>
          </a:p>
          <a:p>
            <a:pPr lvl="2">
              <a:lnSpc>
                <a:spcPct val="80000"/>
              </a:lnSpc>
            </a:pPr>
            <a:r>
              <a:rPr lang="ar-SY" altLang="ar-SY" dirty="0"/>
              <a:t>حاصل ميكانيكي (فيزيولوجي، نتائج اختبار)</a:t>
            </a:r>
          </a:p>
          <a:p>
            <a:pPr lvl="2">
              <a:lnSpc>
                <a:spcPct val="80000"/>
              </a:lnSpc>
            </a:pPr>
            <a:r>
              <a:rPr lang="ar-SY" altLang="ar-SY" dirty="0"/>
              <a:t>مبدئي</a:t>
            </a:r>
            <a:r>
              <a:rPr lang="en-US" altLang="ar-SY" dirty="0"/>
              <a:t> </a:t>
            </a:r>
          </a:p>
          <a:p>
            <a:pPr lvl="2">
              <a:lnSpc>
                <a:spcPct val="80000"/>
              </a:lnSpc>
            </a:pPr>
            <a:endParaRPr lang="en-US" altLang="ar-SY" dirty="0"/>
          </a:p>
          <a:p>
            <a:pPr>
              <a:lnSpc>
                <a:spcPct val="80000"/>
              </a:lnSpc>
            </a:pPr>
            <a:r>
              <a:rPr lang="ar-SY" altLang="ar-SY" sz="2000" dirty="0">
                <a:solidFill>
                  <a:srgbClr val="FF0066"/>
                </a:solidFill>
              </a:rPr>
              <a:t>البرهان الهام الموجه للمريض</a:t>
            </a:r>
          </a:p>
          <a:p>
            <a:pPr>
              <a:lnSpc>
                <a:spcPct val="80000"/>
              </a:lnSpc>
              <a:buFont typeface="Wingdings" panose="05000000000000000000" pitchFamily="2" charset="2"/>
              <a:buNone/>
            </a:pPr>
            <a:r>
              <a:rPr lang="ar-SY" altLang="ar-SY" sz="2000" dirty="0">
                <a:solidFill>
                  <a:srgbClr val="FF0066"/>
                </a:solidFill>
              </a:rPr>
              <a:t> </a:t>
            </a:r>
            <a:r>
              <a:rPr lang="en-US" altLang="ar-SY" sz="2000" dirty="0">
                <a:solidFill>
                  <a:srgbClr val="FF0066"/>
                </a:solidFill>
              </a:rPr>
              <a:t>P</a:t>
            </a:r>
            <a:r>
              <a:rPr lang="en-US" altLang="ar-SY" sz="2000" dirty="0"/>
              <a:t>atient-</a:t>
            </a:r>
            <a:r>
              <a:rPr lang="en-US" altLang="ar-SY" sz="2000" dirty="0">
                <a:solidFill>
                  <a:srgbClr val="FF0066"/>
                </a:solidFill>
              </a:rPr>
              <a:t>O</a:t>
            </a:r>
            <a:r>
              <a:rPr lang="en-US" altLang="ar-SY" sz="2000" dirty="0"/>
              <a:t>riented </a:t>
            </a:r>
            <a:r>
              <a:rPr lang="en-US" altLang="ar-SY" sz="2000" dirty="0">
                <a:solidFill>
                  <a:srgbClr val="FF0066"/>
                </a:solidFill>
              </a:rPr>
              <a:t>E</a:t>
            </a:r>
            <a:r>
              <a:rPr lang="en-US" altLang="ar-SY" sz="2000" dirty="0"/>
              <a:t>vidence that </a:t>
            </a:r>
            <a:r>
              <a:rPr lang="en-US" altLang="ar-SY" sz="2000" dirty="0">
                <a:solidFill>
                  <a:srgbClr val="FF0066"/>
                </a:solidFill>
              </a:rPr>
              <a:t>M</a:t>
            </a:r>
            <a:r>
              <a:rPr lang="en-US" altLang="ar-SY" sz="2000" dirty="0"/>
              <a:t>atters to the Patient (</a:t>
            </a:r>
            <a:r>
              <a:rPr lang="en-US" altLang="ar-SY" sz="2000" dirty="0">
                <a:solidFill>
                  <a:srgbClr val="FF0066"/>
                </a:solidFill>
              </a:rPr>
              <a:t>POEM</a:t>
            </a:r>
            <a:r>
              <a:rPr lang="en-US" altLang="ar-SY" sz="2000" dirty="0"/>
              <a:t>)</a:t>
            </a:r>
          </a:p>
          <a:p>
            <a:pPr lvl="2">
              <a:lnSpc>
                <a:spcPct val="80000"/>
              </a:lnSpc>
            </a:pPr>
            <a:r>
              <a:rPr lang="ar-SY" altLang="ar-SY" dirty="0"/>
              <a:t>هل سأموت؟ هل سأعاني؟ ماذا ستكون نوعية حياتي؟</a:t>
            </a:r>
          </a:p>
          <a:p>
            <a:pPr lvl="2">
              <a:lnSpc>
                <a:spcPct val="80000"/>
              </a:lnSpc>
            </a:pPr>
            <a:r>
              <a:rPr lang="ar-SY" altLang="ar-SY" dirty="0"/>
              <a:t>نهائي</a:t>
            </a:r>
            <a:endParaRPr lang="en-US" altLang="ar-SY" dirty="0"/>
          </a:p>
          <a:p>
            <a:pPr algn="l" rtl="0">
              <a:lnSpc>
                <a:spcPct val="80000"/>
              </a:lnSpc>
            </a:pPr>
            <a:r>
              <a:rPr lang="en-US" altLang="ar-SY" dirty="0"/>
              <a:t>.  EBM puts the patient at the center of care by emphasizing outcomes that matter to patients such as symptoms, morbidity, mortality, quality of life, and even cost.</a:t>
            </a:r>
          </a:p>
          <a:p>
            <a:pPr algn="r">
              <a:lnSpc>
                <a:spcPct val="80000"/>
              </a:lnSpc>
            </a:pPr>
            <a:r>
              <a:rPr lang="ar-SY" altLang="ar-SY" dirty="0"/>
              <a:t>تضع </a:t>
            </a:r>
            <a:r>
              <a:rPr lang="en-US" altLang="ar-SY" dirty="0"/>
              <a:t>EBM </a:t>
            </a:r>
            <a:r>
              <a:rPr lang="ar-SY" altLang="ar-SY" dirty="0"/>
              <a:t>المريض في مركز الرعاية من خلال التأكيد على النتائج التي تهم المرضى مثل الأعراض </a:t>
            </a:r>
            <a:r>
              <a:rPr lang="ar-SY" altLang="ar-SY" dirty="0" err="1"/>
              <a:t>والمراضة</a:t>
            </a:r>
            <a:r>
              <a:rPr lang="ar-SY" altLang="ar-SY" dirty="0"/>
              <a:t> والوفيات ونوعية الحياة وحتى التكلفة.</a:t>
            </a:r>
            <a:endParaRPr lang="en-US" altLang="ar-SY" dirty="0"/>
          </a:p>
        </p:txBody>
      </p:sp>
    </p:spTree>
    <p:extLst>
      <p:ext uri="{BB962C8B-B14F-4D97-AF65-F5344CB8AC3E}">
        <p14:creationId xmlns:p14="http://schemas.microsoft.com/office/powerpoint/2010/main" val="3550037702"/>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54626"/>
                                        </p:tgtEl>
                                        <p:attrNameLst>
                                          <p:attrName>style.visibility</p:attrName>
                                        </p:attrNameLst>
                                      </p:cBhvr>
                                      <p:to>
                                        <p:strVal val="visible"/>
                                      </p:to>
                                    </p:set>
                                    <p:animEffect transition="in" filter="fade">
                                      <p:cBhvr>
                                        <p:cTn id="7" dur="1000"/>
                                        <p:tgtEl>
                                          <p:spTgt spid="154626"/>
                                        </p:tgtEl>
                                      </p:cBhvr>
                                    </p:animEffect>
                                    <p:anim calcmode="lin" valueType="num">
                                      <p:cBhvr>
                                        <p:cTn id="8" dur="1000" fill="hold"/>
                                        <p:tgtEl>
                                          <p:spTgt spid="154626"/>
                                        </p:tgtEl>
                                        <p:attrNameLst>
                                          <p:attrName>ppt_x</p:attrName>
                                        </p:attrNameLst>
                                      </p:cBhvr>
                                      <p:tavLst>
                                        <p:tav tm="0">
                                          <p:val>
                                            <p:strVal val="#ppt_x"/>
                                          </p:val>
                                        </p:tav>
                                        <p:tav tm="100000">
                                          <p:val>
                                            <p:strVal val="#ppt_x"/>
                                          </p:val>
                                        </p:tav>
                                      </p:tavLst>
                                    </p:anim>
                                    <p:anim calcmode="lin" valueType="num">
                                      <p:cBhvr>
                                        <p:cTn id="9" dur="898" decel="100000" fill="hold"/>
                                        <p:tgtEl>
                                          <p:spTgt spid="154626"/>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54626"/>
                                        </p:tgtEl>
                                        <p:attrNameLst>
                                          <p:attrName>ppt_y</p:attrName>
                                        </p:attrNameLst>
                                      </p:cBhvr>
                                      <p:tavLst>
                                        <p:tav tm="0">
                                          <p:val>
                                            <p:strVal val="#ppt_y-.03"/>
                                          </p:val>
                                        </p:tav>
                                        <p:tav tm="100000">
                                          <p:val>
                                            <p:strVal val="#ppt_y"/>
                                          </p:val>
                                        </p:tav>
                                      </p:tavLst>
                                    </p:anim>
                                  </p:childTnLst>
                                </p:cTn>
                              </p:par>
                            </p:childTnLst>
                          </p:cTn>
                        </p:par>
                        <p:par>
                          <p:cTn id="11" fill="hold" nodeType="withGroup">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154627">
                                            <p:bg/>
                                          </p:spTgt>
                                        </p:tgtEl>
                                        <p:attrNameLst>
                                          <p:attrName>style.visibility</p:attrName>
                                        </p:attrNameLst>
                                      </p:cBhvr>
                                      <p:to>
                                        <p:strVal val="visible"/>
                                      </p:to>
                                    </p:set>
                                    <p:animEffect transition="in" filter="fade">
                                      <p:cBhvr>
                                        <p:cTn id="14" dur="1000"/>
                                        <p:tgtEl>
                                          <p:spTgt spid="154627">
                                            <p:bg/>
                                          </p:spTgt>
                                        </p:tgtEl>
                                      </p:cBhvr>
                                    </p:animEffect>
                                    <p:anim calcmode="lin" valueType="num">
                                      <p:cBhvr>
                                        <p:cTn id="15" dur="1000" fill="hold"/>
                                        <p:tgtEl>
                                          <p:spTgt spid="154627">
                                            <p:bg/>
                                          </p:spTgt>
                                        </p:tgtEl>
                                        <p:attrNameLst>
                                          <p:attrName>ppt_x</p:attrName>
                                        </p:attrNameLst>
                                      </p:cBhvr>
                                      <p:tavLst>
                                        <p:tav tm="0">
                                          <p:val>
                                            <p:strVal val="#ppt_x"/>
                                          </p:val>
                                        </p:tav>
                                        <p:tav tm="100000">
                                          <p:val>
                                            <p:strVal val="#ppt_x"/>
                                          </p:val>
                                        </p:tav>
                                      </p:tavLst>
                                    </p:anim>
                                    <p:anim calcmode="lin" valueType="num">
                                      <p:cBhvr>
                                        <p:cTn id="16" dur="898" decel="100000" fill="hold"/>
                                        <p:tgtEl>
                                          <p:spTgt spid="154627">
                                            <p:bg/>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898"/>
                                          </p:stCondLst>
                                        </p:cTn>
                                        <p:tgtEl>
                                          <p:spTgt spid="154627">
                                            <p:bg/>
                                          </p:spTgt>
                                        </p:tgtEl>
                                        <p:attrNameLst>
                                          <p:attrName>ppt_y</p:attrName>
                                        </p:attrNameLst>
                                      </p:cBhvr>
                                      <p:tavLst>
                                        <p:tav tm="0">
                                          <p:val>
                                            <p:strVal val="#ppt_y-.03"/>
                                          </p:val>
                                        </p:tav>
                                        <p:tav tm="100000">
                                          <p:val>
                                            <p:strVal val="#ppt_y"/>
                                          </p:val>
                                        </p:tav>
                                      </p:tavLst>
                                    </p:anim>
                                  </p:childTnLst>
                                </p:cTn>
                              </p:par>
                            </p:childTnLst>
                          </p:cTn>
                        </p:par>
                        <p:par>
                          <p:cTn id="18" fill="hold">
                            <p:stCondLst>
                              <p:cond delay="2000"/>
                            </p:stCondLst>
                            <p:childTnLst>
                              <p:par>
                                <p:cTn id="19" presetID="37" presetClass="entr" presetSubtype="0" fill="hold" grpId="0" nodeType="afterEffect">
                                  <p:stCondLst>
                                    <p:cond delay="0"/>
                                  </p:stCondLst>
                                  <p:childTnLst>
                                    <p:set>
                                      <p:cBhvr>
                                        <p:cTn id="20" dur="1" fill="hold">
                                          <p:stCondLst>
                                            <p:cond delay="0"/>
                                          </p:stCondLst>
                                        </p:cTn>
                                        <p:tgtEl>
                                          <p:spTgt spid="154627">
                                            <p:txEl>
                                              <p:pRg st="0" end="0"/>
                                            </p:txEl>
                                          </p:spTgt>
                                        </p:tgtEl>
                                        <p:attrNameLst>
                                          <p:attrName>style.visibility</p:attrName>
                                        </p:attrNameLst>
                                      </p:cBhvr>
                                      <p:to>
                                        <p:strVal val="visible"/>
                                      </p:to>
                                    </p:set>
                                    <p:animEffect transition="in" filter="fade">
                                      <p:cBhvr>
                                        <p:cTn id="21" dur="1000"/>
                                        <p:tgtEl>
                                          <p:spTgt spid="154627">
                                            <p:txEl>
                                              <p:pRg st="0" end="0"/>
                                            </p:txEl>
                                          </p:spTgt>
                                        </p:tgtEl>
                                      </p:cBhvr>
                                    </p:animEffect>
                                    <p:anim calcmode="lin" valueType="num">
                                      <p:cBhvr>
                                        <p:cTn id="22" dur="1000" fill="hold"/>
                                        <p:tgtEl>
                                          <p:spTgt spid="154627">
                                            <p:txEl>
                                              <p:pRg st="0" end="0"/>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154627">
                                            <p:txEl>
                                              <p:pRg st="0" end="0"/>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154627">
                                            <p:txEl>
                                              <p:pRg st="0" end="0"/>
                                            </p:txEl>
                                          </p:spTgt>
                                        </p:tgtEl>
                                        <p:attrNameLst>
                                          <p:attrName>ppt_y</p:attrName>
                                        </p:attrNameLst>
                                      </p:cBhvr>
                                      <p:tavLst>
                                        <p:tav tm="0">
                                          <p:val>
                                            <p:strVal val="#ppt_y-.03"/>
                                          </p:val>
                                        </p:tav>
                                        <p:tav tm="100000">
                                          <p:val>
                                            <p:strVal val="#ppt_y"/>
                                          </p:val>
                                        </p:tav>
                                      </p:tavLst>
                                    </p:anim>
                                  </p:childTnLst>
                                </p:cTn>
                              </p:par>
                            </p:childTnLst>
                          </p:cTn>
                        </p:par>
                        <p:par>
                          <p:cTn id="25" fill="hold">
                            <p:stCondLst>
                              <p:cond delay="3000"/>
                            </p:stCondLst>
                            <p:childTnLst>
                              <p:par>
                                <p:cTn id="26" presetID="37" presetClass="entr" presetSubtype="0" fill="hold" grpId="0" nodeType="afterEffect">
                                  <p:stCondLst>
                                    <p:cond delay="0"/>
                                  </p:stCondLst>
                                  <p:childTnLst>
                                    <p:set>
                                      <p:cBhvr>
                                        <p:cTn id="27" dur="1" fill="hold">
                                          <p:stCondLst>
                                            <p:cond delay="0"/>
                                          </p:stCondLst>
                                        </p:cTn>
                                        <p:tgtEl>
                                          <p:spTgt spid="154627">
                                            <p:txEl>
                                              <p:pRg st="1" end="1"/>
                                            </p:txEl>
                                          </p:spTgt>
                                        </p:tgtEl>
                                        <p:attrNameLst>
                                          <p:attrName>style.visibility</p:attrName>
                                        </p:attrNameLst>
                                      </p:cBhvr>
                                      <p:to>
                                        <p:strVal val="visible"/>
                                      </p:to>
                                    </p:set>
                                    <p:animEffect transition="in" filter="fade">
                                      <p:cBhvr>
                                        <p:cTn id="28" dur="1000"/>
                                        <p:tgtEl>
                                          <p:spTgt spid="154627">
                                            <p:txEl>
                                              <p:pRg st="1" end="1"/>
                                            </p:txEl>
                                          </p:spTgt>
                                        </p:tgtEl>
                                      </p:cBhvr>
                                    </p:animEffect>
                                    <p:anim calcmode="lin" valueType="num">
                                      <p:cBhvr>
                                        <p:cTn id="29" dur="1000" fill="hold"/>
                                        <p:tgtEl>
                                          <p:spTgt spid="154627">
                                            <p:txEl>
                                              <p:pRg st="1" end="1"/>
                                            </p:txEl>
                                          </p:spTgt>
                                        </p:tgtEl>
                                        <p:attrNameLst>
                                          <p:attrName>ppt_x</p:attrName>
                                        </p:attrNameLst>
                                      </p:cBhvr>
                                      <p:tavLst>
                                        <p:tav tm="0">
                                          <p:val>
                                            <p:strVal val="#ppt_x"/>
                                          </p:val>
                                        </p:tav>
                                        <p:tav tm="100000">
                                          <p:val>
                                            <p:strVal val="#ppt_x"/>
                                          </p:val>
                                        </p:tav>
                                      </p:tavLst>
                                    </p:anim>
                                    <p:anim calcmode="lin" valueType="num">
                                      <p:cBhvr>
                                        <p:cTn id="30" dur="898" decel="100000" fill="hold"/>
                                        <p:tgtEl>
                                          <p:spTgt spid="154627">
                                            <p:txEl>
                                              <p:pRg st="1" end="1"/>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898"/>
                                          </p:stCondLst>
                                        </p:cTn>
                                        <p:tgtEl>
                                          <p:spTgt spid="154627">
                                            <p:txEl>
                                              <p:pRg st="1" end="1"/>
                                            </p:txEl>
                                          </p:spTgt>
                                        </p:tgtEl>
                                        <p:attrNameLst>
                                          <p:attrName>ppt_y</p:attrName>
                                        </p:attrNameLst>
                                      </p:cBhvr>
                                      <p:tavLst>
                                        <p:tav tm="0">
                                          <p:val>
                                            <p:strVal val="#ppt_y-.03"/>
                                          </p:val>
                                        </p:tav>
                                        <p:tav tm="100000">
                                          <p:val>
                                            <p:strVal val="#ppt_y"/>
                                          </p:val>
                                        </p:tav>
                                      </p:tavLst>
                                    </p:anim>
                                  </p:childTnLst>
                                </p:cTn>
                              </p:par>
                            </p:childTnLst>
                          </p:cTn>
                        </p:par>
                        <p:par>
                          <p:cTn id="32" fill="hold">
                            <p:stCondLst>
                              <p:cond delay="4000"/>
                            </p:stCondLst>
                            <p:childTnLst>
                              <p:par>
                                <p:cTn id="33" presetID="37" presetClass="entr" presetSubtype="0" fill="hold" grpId="0" nodeType="afterEffect">
                                  <p:stCondLst>
                                    <p:cond delay="0"/>
                                  </p:stCondLst>
                                  <p:childTnLst>
                                    <p:set>
                                      <p:cBhvr>
                                        <p:cTn id="34" dur="1" fill="hold">
                                          <p:stCondLst>
                                            <p:cond delay="0"/>
                                          </p:stCondLst>
                                        </p:cTn>
                                        <p:tgtEl>
                                          <p:spTgt spid="154627">
                                            <p:txEl>
                                              <p:pRg st="2" end="2"/>
                                            </p:txEl>
                                          </p:spTgt>
                                        </p:tgtEl>
                                        <p:attrNameLst>
                                          <p:attrName>style.visibility</p:attrName>
                                        </p:attrNameLst>
                                      </p:cBhvr>
                                      <p:to>
                                        <p:strVal val="visible"/>
                                      </p:to>
                                    </p:set>
                                    <p:animEffect transition="in" filter="fade">
                                      <p:cBhvr>
                                        <p:cTn id="35" dur="1000"/>
                                        <p:tgtEl>
                                          <p:spTgt spid="154627">
                                            <p:txEl>
                                              <p:pRg st="2" end="2"/>
                                            </p:txEl>
                                          </p:spTgt>
                                        </p:tgtEl>
                                      </p:cBhvr>
                                    </p:animEffect>
                                    <p:anim calcmode="lin" valueType="num">
                                      <p:cBhvr>
                                        <p:cTn id="36" dur="1000" fill="hold"/>
                                        <p:tgtEl>
                                          <p:spTgt spid="154627">
                                            <p:txEl>
                                              <p:pRg st="2" end="2"/>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154627">
                                            <p:txEl>
                                              <p:pRg st="2" end="2"/>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154627">
                                            <p:txEl>
                                              <p:pRg st="2" end="2"/>
                                            </p:txEl>
                                          </p:spTgt>
                                        </p:tgtEl>
                                        <p:attrNameLst>
                                          <p:attrName>ppt_y</p:attrName>
                                        </p:attrNameLst>
                                      </p:cBhvr>
                                      <p:tavLst>
                                        <p:tav tm="0">
                                          <p:val>
                                            <p:strVal val="#ppt_y-.03"/>
                                          </p:val>
                                        </p:tav>
                                        <p:tav tm="100000">
                                          <p:val>
                                            <p:strVal val="#ppt_y"/>
                                          </p:val>
                                        </p:tav>
                                      </p:tavLst>
                                    </p:anim>
                                  </p:childTnLst>
                                </p:cTn>
                              </p:par>
                            </p:childTnLst>
                          </p:cTn>
                        </p:par>
                        <p:par>
                          <p:cTn id="39" fill="hold" nodeType="withGroup">
                            <p:stCondLst>
                              <p:cond delay="5000"/>
                            </p:stCondLst>
                            <p:childTnLst>
                              <p:par>
                                <p:cTn id="40" presetID="37" presetClass="entr" presetSubtype="0" fill="hold" grpId="0" nodeType="afterEffect">
                                  <p:stCondLst>
                                    <p:cond delay="0"/>
                                  </p:stCondLst>
                                  <p:childTnLst>
                                    <p:set>
                                      <p:cBhvr>
                                        <p:cTn id="41" dur="1" fill="hold">
                                          <p:stCondLst>
                                            <p:cond delay="0"/>
                                          </p:stCondLst>
                                        </p:cTn>
                                        <p:tgtEl>
                                          <p:spTgt spid="154627">
                                            <p:txEl>
                                              <p:pRg st="4" end="4"/>
                                            </p:txEl>
                                          </p:spTgt>
                                        </p:tgtEl>
                                        <p:attrNameLst>
                                          <p:attrName>style.visibility</p:attrName>
                                        </p:attrNameLst>
                                      </p:cBhvr>
                                      <p:to>
                                        <p:strVal val="visible"/>
                                      </p:to>
                                    </p:set>
                                    <p:animEffect transition="in" filter="fade">
                                      <p:cBhvr>
                                        <p:cTn id="42" dur="1000"/>
                                        <p:tgtEl>
                                          <p:spTgt spid="154627">
                                            <p:txEl>
                                              <p:pRg st="4" end="4"/>
                                            </p:txEl>
                                          </p:spTgt>
                                        </p:tgtEl>
                                      </p:cBhvr>
                                    </p:animEffect>
                                    <p:anim calcmode="lin" valueType="num">
                                      <p:cBhvr>
                                        <p:cTn id="43" dur="1000" fill="hold"/>
                                        <p:tgtEl>
                                          <p:spTgt spid="154627">
                                            <p:txEl>
                                              <p:pRg st="4" end="4"/>
                                            </p:txEl>
                                          </p:spTgt>
                                        </p:tgtEl>
                                        <p:attrNameLst>
                                          <p:attrName>ppt_x</p:attrName>
                                        </p:attrNameLst>
                                      </p:cBhvr>
                                      <p:tavLst>
                                        <p:tav tm="0">
                                          <p:val>
                                            <p:strVal val="#ppt_x"/>
                                          </p:val>
                                        </p:tav>
                                        <p:tav tm="100000">
                                          <p:val>
                                            <p:strVal val="#ppt_x"/>
                                          </p:val>
                                        </p:tav>
                                      </p:tavLst>
                                    </p:anim>
                                    <p:anim calcmode="lin" valueType="num">
                                      <p:cBhvr>
                                        <p:cTn id="44" dur="898" decel="100000" fill="hold"/>
                                        <p:tgtEl>
                                          <p:spTgt spid="154627">
                                            <p:txEl>
                                              <p:pRg st="4" end="4"/>
                                            </p:txEl>
                                          </p:spTgt>
                                        </p:tgtEl>
                                        <p:attrNameLst>
                                          <p:attrName>ppt_y</p:attrName>
                                        </p:attrNameLst>
                                      </p:cBhvr>
                                      <p:tavLst>
                                        <p:tav tm="0">
                                          <p:val>
                                            <p:strVal val="#ppt_y+1"/>
                                          </p:val>
                                        </p:tav>
                                        <p:tav tm="100000">
                                          <p:val>
                                            <p:strVal val="#ppt_y-.03"/>
                                          </p:val>
                                        </p:tav>
                                      </p:tavLst>
                                    </p:anim>
                                    <p:anim calcmode="lin" valueType="num">
                                      <p:cBhvr>
                                        <p:cTn id="45" dur="100" accel="100000" fill="hold">
                                          <p:stCondLst>
                                            <p:cond delay="898"/>
                                          </p:stCondLst>
                                        </p:cTn>
                                        <p:tgtEl>
                                          <p:spTgt spid="154627">
                                            <p:txEl>
                                              <p:pRg st="4" end="4"/>
                                            </p:txEl>
                                          </p:spTgt>
                                        </p:tgtEl>
                                        <p:attrNameLst>
                                          <p:attrName>ppt_y</p:attrName>
                                        </p:attrNameLst>
                                      </p:cBhvr>
                                      <p:tavLst>
                                        <p:tav tm="0">
                                          <p:val>
                                            <p:strVal val="#ppt_y-.03"/>
                                          </p:val>
                                        </p:tav>
                                        <p:tav tm="100000">
                                          <p:val>
                                            <p:strVal val="#ppt_y"/>
                                          </p:val>
                                        </p:tav>
                                      </p:tavLst>
                                    </p:anim>
                                  </p:childTnLst>
                                </p:cTn>
                              </p:par>
                            </p:childTnLst>
                          </p:cTn>
                        </p:par>
                        <p:par>
                          <p:cTn id="46" fill="hold" nodeType="withGroup">
                            <p:stCondLst>
                              <p:cond delay="6000"/>
                            </p:stCondLst>
                            <p:childTnLst>
                              <p:par>
                                <p:cTn id="47" presetID="37" presetClass="entr" presetSubtype="0" fill="hold" grpId="0" nodeType="afterEffect">
                                  <p:stCondLst>
                                    <p:cond delay="0"/>
                                  </p:stCondLst>
                                  <p:childTnLst>
                                    <p:set>
                                      <p:cBhvr>
                                        <p:cTn id="48" dur="1" fill="hold">
                                          <p:stCondLst>
                                            <p:cond delay="0"/>
                                          </p:stCondLst>
                                        </p:cTn>
                                        <p:tgtEl>
                                          <p:spTgt spid="154627">
                                            <p:txEl>
                                              <p:pRg st="5" end="5"/>
                                            </p:txEl>
                                          </p:spTgt>
                                        </p:tgtEl>
                                        <p:attrNameLst>
                                          <p:attrName>style.visibility</p:attrName>
                                        </p:attrNameLst>
                                      </p:cBhvr>
                                      <p:to>
                                        <p:strVal val="visible"/>
                                      </p:to>
                                    </p:set>
                                    <p:animEffect transition="in" filter="fade">
                                      <p:cBhvr>
                                        <p:cTn id="49" dur="1000"/>
                                        <p:tgtEl>
                                          <p:spTgt spid="154627">
                                            <p:txEl>
                                              <p:pRg st="5" end="5"/>
                                            </p:txEl>
                                          </p:spTgt>
                                        </p:tgtEl>
                                      </p:cBhvr>
                                    </p:animEffect>
                                    <p:anim calcmode="lin" valueType="num">
                                      <p:cBhvr>
                                        <p:cTn id="50" dur="1000" fill="hold"/>
                                        <p:tgtEl>
                                          <p:spTgt spid="154627">
                                            <p:txEl>
                                              <p:pRg st="5" end="5"/>
                                            </p:txEl>
                                          </p:spTgt>
                                        </p:tgtEl>
                                        <p:attrNameLst>
                                          <p:attrName>ppt_x</p:attrName>
                                        </p:attrNameLst>
                                      </p:cBhvr>
                                      <p:tavLst>
                                        <p:tav tm="0">
                                          <p:val>
                                            <p:strVal val="#ppt_x"/>
                                          </p:val>
                                        </p:tav>
                                        <p:tav tm="100000">
                                          <p:val>
                                            <p:strVal val="#ppt_x"/>
                                          </p:val>
                                        </p:tav>
                                      </p:tavLst>
                                    </p:anim>
                                    <p:anim calcmode="lin" valueType="num">
                                      <p:cBhvr>
                                        <p:cTn id="51" dur="898" decel="100000" fill="hold"/>
                                        <p:tgtEl>
                                          <p:spTgt spid="154627">
                                            <p:txEl>
                                              <p:pRg st="5" end="5"/>
                                            </p:txEl>
                                          </p:spTgt>
                                        </p:tgtEl>
                                        <p:attrNameLst>
                                          <p:attrName>ppt_y</p:attrName>
                                        </p:attrNameLst>
                                      </p:cBhvr>
                                      <p:tavLst>
                                        <p:tav tm="0">
                                          <p:val>
                                            <p:strVal val="#ppt_y+1"/>
                                          </p:val>
                                        </p:tav>
                                        <p:tav tm="100000">
                                          <p:val>
                                            <p:strVal val="#ppt_y-.03"/>
                                          </p:val>
                                        </p:tav>
                                      </p:tavLst>
                                    </p:anim>
                                    <p:anim calcmode="lin" valueType="num">
                                      <p:cBhvr>
                                        <p:cTn id="52" dur="100" accel="100000" fill="hold">
                                          <p:stCondLst>
                                            <p:cond delay="898"/>
                                          </p:stCondLst>
                                        </p:cTn>
                                        <p:tgtEl>
                                          <p:spTgt spid="154627">
                                            <p:txEl>
                                              <p:pRg st="5" end="5"/>
                                            </p:txEl>
                                          </p:spTgt>
                                        </p:tgtEl>
                                        <p:attrNameLst>
                                          <p:attrName>ppt_y</p:attrName>
                                        </p:attrNameLst>
                                      </p:cBhvr>
                                      <p:tavLst>
                                        <p:tav tm="0">
                                          <p:val>
                                            <p:strVal val="#ppt_y-.03"/>
                                          </p:val>
                                        </p:tav>
                                        <p:tav tm="100000">
                                          <p:val>
                                            <p:strVal val="#ppt_y"/>
                                          </p:val>
                                        </p:tav>
                                      </p:tavLst>
                                    </p:anim>
                                  </p:childTnLst>
                                </p:cTn>
                              </p:par>
                            </p:childTnLst>
                          </p:cTn>
                        </p:par>
                        <p:par>
                          <p:cTn id="53" fill="hold">
                            <p:stCondLst>
                              <p:cond delay="7000"/>
                            </p:stCondLst>
                            <p:childTnLst>
                              <p:par>
                                <p:cTn id="54" presetID="37" presetClass="entr" presetSubtype="0" fill="hold" grpId="0" nodeType="afterEffect">
                                  <p:stCondLst>
                                    <p:cond delay="0"/>
                                  </p:stCondLst>
                                  <p:childTnLst>
                                    <p:set>
                                      <p:cBhvr>
                                        <p:cTn id="55" dur="1" fill="hold">
                                          <p:stCondLst>
                                            <p:cond delay="0"/>
                                          </p:stCondLst>
                                        </p:cTn>
                                        <p:tgtEl>
                                          <p:spTgt spid="154627">
                                            <p:txEl>
                                              <p:pRg st="6" end="6"/>
                                            </p:txEl>
                                          </p:spTgt>
                                        </p:tgtEl>
                                        <p:attrNameLst>
                                          <p:attrName>style.visibility</p:attrName>
                                        </p:attrNameLst>
                                      </p:cBhvr>
                                      <p:to>
                                        <p:strVal val="visible"/>
                                      </p:to>
                                    </p:set>
                                    <p:animEffect transition="in" filter="fade">
                                      <p:cBhvr>
                                        <p:cTn id="56" dur="1000"/>
                                        <p:tgtEl>
                                          <p:spTgt spid="154627">
                                            <p:txEl>
                                              <p:pRg st="6" end="6"/>
                                            </p:txEl>
                                          </p:spTgt>
                                        </p:tgtEl>
                                      </p:cBhvr>
                                    </p:animEffect>
                                    <p:anim calcmode="lin" valueType="num">
                                      <p:cBhvr>
                                        <p:cTn id="57" dur="1000" fill="hold"/>
                                        <p:tgtEl>
                                          <p:spTgt spid="154627">
                                            <p:txEl>
                                              <p:pRg st="6" end="6"/>
                                            </p:txEl>
                                          </p:spTgt>
                                        </p:tgtEl>
                                        <p:attrNameLst>
                                          <p:attrName>ppt_x</p:attrName>
                                        </p:attrNameLst>
                                      </p:cBhvr>
                                      <p:tavLst>
                                        <p:tav tm="0">
                                          <p:val>
                                            <p:strVal val="#ppt_x"/>
                                          </p:val>
                                        </p:tav>
                                        <p:tav tm="100000">
                                          <p:val>
                                            <p:strVal val="#ppt_x"/>
                                          </p:val>
                                        </p:tav>
                                      </p:tavLst>
                                    </p:anim>
                                    <p:anim calcmode="lin" valueType="num">
                                      <p:cBhvr>
                                        <p:cTn id="58" dur="898" decel="100000" fill="hold"/>
                                        <p:tgtEl>
                                          <p:spTgt spid="154627">
                                            <p:txEl>
                                              <p:pRg st="6" end="6"/>
                                            </p:txEl>
                                          </p:spTgt>
                                        </p:tgtEl>
                                        <p:attrNameLst>
                                          <p:attrName>ppt_y</p:attrName>
                                        </p:attrNameLst>
                                      </p:cBhvr>
                                      <p:tavLst>
                                        <p:tav tm="0">
                                          <p:val>
                                            <p:strVal val="#ppt_y+1"/>
                                          </p:val>
                                        </p:tav>
                                        <p:tav tm="100000">
                                          <p:val>
                                            <p:strVal val="#ppt_y-.03"/>
                                          </p:val>
                                        </p:tav>
                                      </p:tavLst>
                                    </p:anim>
                                    <p:anim calcmode="lin" valueType="num">
                                      <p:cBhvr>
                                        <p:cTn id="59" dur="100" accel="100000" fill="hold">
                                          <p:stCondLst>
                                            <p:cond delay="898"/>
                                          </p:stCondLst>
                                        </p:cTn>
                                        <p:tgtEl>
                                          <p:spTgt spid="154627">
                                            <p:txEl>
                                              <p:pRg st="6" end="6"/>
                                            </p:txEl>
                                          </p:spTgt>
                                        </p:tgtEl>
                                        <p:attrNameLst>
                                          <p:attrName>ppt_y</p:attrName>
                                        </p:attrNameLst>
                                      </p:cBhvr>
                                      <p:tavLst>
                                        <p:tav tm="0">
                                          <p:val>
                                            <p:strVal val="#ppt_y-.03"/>
                                          </p:val>
                                        </p:tav>
                                        <p:tav tm="100000">
                                          <p:val>
                                            <p:strVal val="#ppt_y"/>
                                          </p:val>
                                        </p:tav>
                                      </p:tavLst>
                                    </p:anim>
                                  </p:childTnLst>
                                </p:cTn>
                              </p:par>
                            </p:childTnLst>
                          </p:cTn>
                        </p:par>
                        <p:par>
                          <p:cTn id="60" fill="hold">
                            <p:stCondLst>
                              <p:cond delay="8000"/>
                            </p:stCondLst>
                            <p:childTnLst>
                              <p:par>
                                <p:cTn id="61" presetID="37" presetClass="entr" presetSubtype="0" fill="hold" grpId="0" nodeType="afterEffect">
                                  <p:stCondLst>
                                    <p:cond delay="0"/>
                                  </p:stCondLst>
                                  <p:childTnLst>
                                    <p:set>
                                      <p:cBhvr>
                                        <p:cTn id="62" dur="1" fill="hold">
                                          <p:stCondLst>
                                            <p:cond delay="0"/>
                                          </p:stCondLst>
                                        </p:cTn>
                                        <p:tgtEl>
                                          <p:spTgt spid="154627">
                                            <p:txEl>
                                              <p:pRg st="7" end="7"/>
                                            </p:txEl>
                                          </p:spTgt>
                                        </p:tgtEl>
                                        <p:attrNameLst>
                                          <p:attrName>style.visibility</p:attrName>
                                        </p:attrNameLst>
                                      </p:cBhvr>
                                      <p:to>
                                        <p:strVal val="visible"/>
                                      </p:to>
                                    </p:set>
                                    <p:animEffect transition="in" filter="fade">
                                      <p:cBhvr>
                                        <p:cTn id="63" dur="1000"/>
                                        <p:tgtEl>
                                          <p:spTgt spid="154627">
                                            <p:txEl>
                                              <p:pRg st="7" end="7"/>
                                            </p:txEl>
                                          </p:spTgt>
                                        </p:tgtEl>
                                      </p:cBhvr>
                                    </p:animEffect>
                                    <p:anim calcmode="lin" valueType="num">
                                      <p:cBhvr>
                                        <p:cTn id="64" dur="1000" fill="hold"/>
                                        <p:tgtEl>
                                          <p:spTgt spid="154627">
                                            <p:txEl>
                                              <p:pRg st="7" end="7"/>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154627">
                                            <p:txEl>
                                              <p:pRg st="7" end="7"/>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154627">
                                            <p:txEl>
                                              <p:pRg st="7" end="7"/>
                                            </p:txEl>
                                          </p:spTgt>
                                        </p:tgtEl>
                                        <p:attrNameLst>
                                          <p:attrName>ppt_y</p:attrName>
                                        </p:attrNameLst>
                                      </p:cBhvr>
                                      <p:tavLst>
                                        <p:tav tm="0">
                                          <p:val>
                                            <p:strVal val="#ppt_y-.03"/>
                                          </p:val>
                                        </p:tav>
                                        <p:tav tm="100000">
                                          <p:val>
                                            <p:strVal val="#ppt_y"/>
                                          </p:val>
                                        </p:tav>
                                      </p:tavLst>
                                    </p:anim>
                                  </p:childTnLst>
                                </p:cTn>
                              </p:par>
                            </p:childTnLst>
                          </p:cTn>
                        </p:par>
                        <p:par>
                          <p:cTn id="67" fill="hold" nodeType="withGroup">
                            <p:stCondLst>
                              <p:cond delay="9000"/>
                            </p:stCondLst>
                            <p:childTnLst>
                              <p:par>
                                <p:cTn id="68" presetID="37" presetClass="entr" presetSubtype="0" fill="hold" grpId="0" nodeType="afterEffect">
                                  <p:stCondLst>
                                    <p:cond delay="0"/>
                                  </p:stCondLst>
                                  <p:childTnLst>
                                    <p:set>
                                      <p:cBhvr>
                                        <p:cTn id="69" dur="1" fill="hold">
                                          <p:stCondLst>
                                            <p:cond delay="0"/>
                                          </p:stCondLst>
                                        </p:cTn>
                                        <p:tgtEl>
                                          <p:spTgt spid="154627">
                                            <p:txEl>
                                              <p:pRg st="8" end="8"/>
                                            </p:txEl>
                                          </p:spTgt>
                                        </p:tgtEl>
                                        <p:attrNameLst>
                                          <p:attrName>style.visibility</p:attrName>
                                        </p:attrNameLst>
                                      </p:cBhvr>
                                      <p:to>
                                        <p:strVal val="visible"/>
                                      </p:to>
                                    </p:set>
                                    <p:animEffect transition="in" filter="fade">
                                      <p:cBhvr>
                                        <p:cTn id="70" dur="1000"/>
                                        <p:tgtEl>
                                          <p:spTgt spid="154627">
                                            <p:txEl>
                                              <p:pRg st="8" end="8"/>
                                            </p:txEl>
                                          </p:spTgt>
                                        </p:tgtEl>
                                      </p:cBhvr>
                                    </p:animEffect>
                                    <p:anim calcmode="lin" valueType="num">
                                      <p:cBhvr>
                                        <p:cTn id="71" dur="1000" fill="hold"/>
                                        <p:tgtEl>
                                          <p:spTgt spid="154627">
                                            <p:txEl>
                                              <p:pRg st="8" end="8"/>
                                            </p:txEl>
                                          </p:spTgt>
                                        </p:tgtEl>
                                        <p:attrNameLst>
                                          <p:attrName>ppt_x</p:attrName>
                                        </p:attrNameLst>
                                      </p:cBhvr>
                                      <p:tavLst>
                                        <p:tav tm="0">
                                          <p:val>
                                            <p:strVal val="#ppt_x"/>
                                          </p:val>
                                        </p:tav>
                                        <p:tav tm="100000">
                                          <p:val>
                                            <p:strVal val="#ppt_x"/>
                                          </p:val>
                                        </p:tav>
                                      </p:tavLst>
                                    </p:anim>
                                    <p:anim calcmode="lin" valueType="num">
                                      <p:cBhvr>
                                        <p:cTn id="72" dur="898" decel="100000" fill="hold"/>
                                        <p:tgtEl>
                                          <p:spTgt spid="154627">
                                            <p:txEl>
                                              <p:pRg st="8" end="8"/>
                                            </p:txEl>
                                          </p:spTgt>
                                        </p:tgtEl>
                                        <p:attrNameLst>
                                          <p:attrName>ppt_y</p:attrName>
                                        </p:attrNameLst>
                                      </p:cBhvr>
                                      <p:tavLst>
                                        <p:tav tm="0">
                                          <p:val>
                                            <p:strVal val="#ppt_y+1"/>
                                          </p:val>
                                        </p:tav>
                                        <p:tav tm="100000">
                                          <p:val>
                                            <p:strVal val="#ppt_y-.03"/>
                                          </p:val>
                                        </p:tav>
                                      </p:tavLst>
                                    </p:anim>
                                    <p:anim calcmode="lin" valueType="num">
                                      <p:cBhvr>
                                        <p:cTn id="73" dur="100" accel="100000" fill="hold">
                                          <p:stCondLst>
                                            <p:cond delay="898"/>
                                          </p:stCondLst>
                                        </p:cTn>
                                        <p:tgtEl>
                                          <p:spTgt spid="154627">
                                            <p:txEl>
                                              <p:pRg st="8" end="8"/>
                                            </p:txEl>
                                          </p:spTgt>
                                        </p:tgtEl>
                                        <p:attrNameLst>
                                          <p:attrName>ppt_y</p:attrName>
                                        </p:attrNameLst>
                                      </p:cBhvr>
                                      <p:tavLst>
                                        <p:tav tm="0">
                                          <p:val>
                                            <p:strVal val="#ppt_y-.03"/>
                                          </p:val>
                                        </p:tav>
                                        <p:tav tm="100000">
                                          <p:val>
                                            <p:strVal val="#ppt_y"/>
                                          </p:val>
                                        </p:tav>
                                      </p:tavLst>
                                    </p:anim>
                                  </p:childTnLst>
                                </p:cTn>
                              </p:par>
                            </p:childTnLst>
                          </p:cTn>
                        </p:par>
                        <p:par>
                          <p:cTn id="74" fill="hold">
                            <p:stCondLst>
                              <p:cond delay="10000"/>
                            </p:stCondLst>
                            <p:childTnLst>
                              <p:par>
                                <p:cTn id="75" presetID="37" presetClass="entr" presetSubtype="0" fill="hold" grpId="0" nodeType="afterEffect">
                                  <p:stCondLst>
                                    <p:cond delay="0"/>
                                  </p:stCondLst>
                                  <p:childTnLst>
                                    <p:set>
                                      <p:cBhvr>
                                        <p:cTn id="76" dur="1" fill="hold">
                                          <p:stCondLst>
                                            <p:cond delay="0"/>
                                          </p:stCondLst>
                                        </p:cTn>
                                        <p:tgtEl>
                                          <p:spTgt spid="154627">
                                            <p:txEl>
                                              <p:pRg st="9" end="9"/>
                                            </p:txEl>
                                          </p:spTgt>
                                        </p:tgtEl>
                                        <p:attrNameLst>
                                          <p:attrName>style.visibility</p:attrName>
                                        </p:attrNameLst>
                                      </p:cBhvr>
                                      <p:to>
                                        <p:strVal val="visible"/>
                                      </p:to>
                                    </p:set>
                                    <p:animEffect transition="in" filter="fade">
                                      <p:cBhvr>
                                        <p:cTn id="77" dur="1000"/>
                                        <p:tgtEl>
                                          <p:spTgt spid="154627">
                                            <p:txEl>
                                              <p:pRg st="9" end="9"/>
                                            </p:txEl>
                                          </p:spTgt>
                                        </p:tgtEl>
                                      </p:cBhvr>
                                    </p:animEffect>
                                    <p:anim calcmode="lin" valueType="num">
                                      <p:cBhvr>
                                        <p:cTn id="78" dur="1000" fill="hold"/>
                                        <p:tgtEl>
                                          <p:spTgt spid="154627">
                                            <p:txEl>
                                              <p:pRg st="9" end="9"/>
                                            </p:txEl>
                                          </p:spTgt>
                                        </p:tgtEl>
                                        <p:attrNameLst>
                                          <p:attrName>ppt_x</p:attrName>
                                        </p:attrNameLst>
                                      </p:cBhvr>
                                      <p:tavLst>
                                        <p:tav tm="0">
                                          <p:val>
                                            <p:strVal val="#ppt_x"/>
                                          </p:val>
                                        </p:tav>
                                        <p:tav tm="100000">
                                          <p:val>
                                            <p:strVal val="#ppt_x"/>
                                          </p:val>
                                        </p:tav>
                                      </p:tavLst>
                                    </p:anim>
                                    <p:anim calcmode="lin" valueType="num">
                                      <p:cBhvr>
                                        <p:cTn id="79" dur="898" decel="100000" fill="hold"/>
                                        <p:tgtEl>
                                          <p:spTgt spid="154627">
                                            <p:txEl>
                                              <p:pRg st="9" end="9"/>
                                            </p:txEl>
                                          </p:spTgt>
                                        </p:tgtEl>
                                        <p:attrNameLst>
                                          <p:attrName>ppt_y</p:attrName>
                                        </p:attrNameLst>
                                      </p:cBhvr>
                                      <p:tavLst>
                                        <p:tav tm="0">
                                          <p:val>
                                            <p:strVal val="#ppt_y+1"/>
                                          </p:val>
                                        </p:tav>
                                        <p:tav tm="100000">
                                          <p:val>
                                            <p:strVal val="#ppt_y-.03"/>
                                          </p:val>
                                        </p:tav>
                                      </p:tavLst>
                                    </p:anim>
                                    <p:anim calcmode="lin" valueType="num">
                                      <p:cBhvr>
                                        <p:cTn id="80" dur="100" accel="100000" fill="hold">
                                          <p:stCondLst>
                                            <p:cond delay="898"/>
                                          </p:stCondLst>
                                        </p:cTn>
                                        <p:tgtEl>
                                          <p:spTgt spid="154627">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26" grpId="0" animBg="1"/>
      <p:bldP spid="154627"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txBox="1">
            <a:spLocks noGrp="1"/>
          </p:cNvSpPr>
          <p:nvPr/>
        </p:nvSpPr>
        <p:spPr bwMode="auto">
          <a:xfrm>
            <a:off x="8077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83ED9CD8-B38C-4547-AA13-C60FA338ECB0}" type="slidenum">
              <a:rPr lang="ar-SA" altLang="ar-SY" sz="1400"/>
              <a:pPr rtl="0"/>
              <a:t>13</a:t>
            </a:fld>
            <a:endParaRPr lang="en-US" altLang="ar-SY" sz="1400"/>
          </a:p>
        </p:txBody>
      </p:sp>
      <p:sp>
        <p:nvSpPr>
          <p:cNvPr id="37891" name="Rectangle 2"/>
          <p:cNvSpPr>
            <a:spLocks noGrp="1" noChangeArrowheads="1"/>
          </p:cNvSpPr>
          <p:nvPr>
            <p:ph type="title" idx="4294967295"/>
          </p:nvPr>
        </p:nvSpPr>
        <p:spPr>
          <a:xfrm>
            <a:off x="4398963" y="214313"/>
            <a:ext cx="7793037" cy="1462087"/>
          </a:xfrm>
          <a:solidFill>
            <a:schemeClr val="accent2"/>
          </a:solidFill>
        </p:spPr>
        <p:txBody>
          <a:bodyPr vert="horz" lIns="90488" tIns="44450" rIns="90488" bIns="44450" rtlCol="1" anchor="ctr">
            <a:normAutofit/>
          </a:bodyPr>
          <a:lstStyle/>
          <a:p>
            <a:pPr algn="ctr" eaLnBrk="1" hangingPunct="1"/>
            <a:r>
              <a:rPr lang="en-US" altLang="ar-SY" b="1" dirty="0"/>
              <a:t>DOEs into POEMs</a:t>
            </a:r>
            <a:endParaRPr lang="en-US" altLang="ar-SY" dirty="0"/>
          </a:p>
        </p:txBody>
      </p:sp>
      <p:sp>
        <p:nvSpPr>
          <p:cNvPr id="37892" name="Rectangle 14"/>
          <p:cNvSpPr>
            <a:spLocks noGrp="1" noChangeArrowheads="1"/>
          </p:cNvSpPr>
          <p:nvPr>
            <p:ph type="body" idx="4294967295"/>
          </p:nvPr>
        </p:nvSpPr>
        <p:spPr>
          <a:xfrm>
            <a:off x="4800600" y="5589588"/>
            <a:ext cx="7391400" cy="714375"/>
          </a:xfrm>
          <a:noFill/>
          <a:ln>
            <a:solidFill>
              <a:schemeClr val="accent1"/>
            </a:solidFill>
          </a:ln>
        </p:spPr>
        <p:txBody>
          <a:bodyPr vert="horz" lIns="90488" tIns="44450" rIns="90488" bIns="44450" rtlCol="1">
            <a:normAutofit/>
          </a:bodyPr>
          <a:lstStyle/>
          <a:p>
            <a:pPr algn="ctr" eaLnBrk="1" hangingPunct="1">
              <a:buFont typeface="Wingdings" panose="05000000000000000000" pitchFamily="2" charset="2"/>
              <a:buNone/>
            </a:pPr>
            <a:r>
              <a:rPr lang="ar-SY" altLang="ar-SY" sz="2400" dirty="0"/>
              <a:t>يلزمنا أن نتعلم ليس فقط </a:t>
            </a:r>
            <a:r>
              <a:rPr lang="ar-SY" altLang="ar-SY" sz="2400" dirty="0">
                <a:solidFill>
                  <a:srgbClr val="FF0066"/>
                </a:solidFill>
              </a:rPr>
              <a:t>كيف</a:t>
            </a:r>
            <a:r>
              <a:rPr lang="ar-SY" altLang="ar-SY" sz="2400" dirty="0"/>
              <a:t> نقرأ الأدب الطبي، بل أيضاً </a:t>
            </a:r>
            <a:r>
              <a:rPr lang="ar-SY" altLang="ar-SY" sz="2400" dirty="0">
                <a:solidFill>
                  <a:srgbClr val="FF0066"/>
                </a:solidFill>
              </a:rPr>
              <a:t>ماذا</a:t>
            </a:r>
            <a:r>
              <a:rPr lang="ar-SY" altLang="ar-SY" sz="2400" dirty="0"/>
              <a:t> نقرأ و</a:t>
            </a:r>
            <a:r>
              <a:rPr lang="ar-SY" altLang="ar-SY" sz="2400" dirty="0">
                <a:solidFill>
                  <a:srgbClr val="FF0066"/>
                </a:solidFill>
              </a:rPr>
              <a:t>متى</a:t>
            </a:r>
            <a:endParaRPr lang="en-GB" altLang="ar-SY" sz="2400" dirty="0">
              <a:solidFill>
                <a:srgbClr val="FF0066"/>
              </a:solidFill>
            </a:endParaRPr>
          </a:p>
        </p:txBody>
      </p:sp>
      <p:sp>
        <p:nvSpPr>
          <p:cNvPr id="338947" name="Rectangle 3"/>
          <p:cNvSpPr>
            <a:spLocks noChangeArrowheads="1"/>
          </p:cNvSpPr>
          <p:nvPr/>
        </p:nvSpPr>
        <p:spPr bwMode="auto">
          <a:xfrm>
            <a:off x="2628900" y="2149476"/>
            <a:ext cx="815930" cy="520655"/>
          </a:xfrm>
          <a:prstGeom prst="rect">
            <a:avLst/>
          </a:prstGeom>
          <a:noFill/>
          <a:ln w="12700">
            <a:noFill/>
            <a:miter lim="800000"/>
            <a:headEnd/>
            <a:tailEnd/>
          </a:ln>
          <a:effectLst/>
        </p:spPr>
        <p:txBody>
          <a:bodyPr wrap="none" lIns="90488" tIns="44450" rIns="90488" bIns="44450">
            <a:spAutoFit/>
          </a:bodyPr>
          <a:lstStyle/>
          <a:p>
            <a:pPr algn="l" rtl="0" eaLnBrk="0" hangingPunct="0">
              <a:defRPr/>
            </a:pPr>
            <a:r>
              <a:rPr lang="en-US" sz="2800">
                <a:solidFill>
                  <a:schemeClr val="tx2"/>
                </a:solidFill>
                <a:effectLst>
                  <a:outerShdw blurRad="38100" dist="38100" dir="2700000" algn="tl">
                    <a:srgbClr val="C0C0C0"/>
                  </a:outerShdw>
                </a:effectLst>
              </a:rPr>
              <a:t>DOE</a:t>
            </a:r>
            <a:endParaRPr lang="en-US" sz="2800">
              <a:solidFill>
                <a:srgbClr val="FAFD00"/>
              </a:solidFill>
              <a:effectLst>
                <a:outerShdw blurRad="38100" dist="38100" dir="2700000" algn="tl">
                  <a:srgbClr val="C0C0C0"/>
                </a:outerShdw>
              </a:effectLst>
            </a:endParaRPr>
          </a:p>
        </p:txBody>
      </p:sp>
      <p:sp>
        <p:nvSpPr>
          <p:cNvPr id="37894" name="Line 4"/>
          <p:cNvSpPr>
            <a:spLocks noChangeShapeType="1"/>
          </p:cNvSpPr>
          <p:nvPr/>
        </p:nvSpPr>
        <p:spPr bwMode="auto">
          <a:xfrm>
            <a:off x="3962400" y="2362200"/>
            <a:ext cx="3543300" cy="0"/>
          </a:xfrm>
          <a:prstGeom prst="line">
            <a:avLst/>
          </a:prstGeom>
          <a:noFill/>
          <a:ln w="50800">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ar-SY"/>
          </a:p>
        </p:txBody>
      </p:sp>
      <p:sp>
        <p:nvSpPr>
          <p:cNvPr id="338949" name="Rectangle 5"/>
          <p:cNvSpPr>
            <a:spLocks noChangeArrowheads="1"/>
          </p:cNvSpPr>
          <p:nvPr/>
        </p:nvSpPr>
        <p:spPr bwMode="auto">
          <a:xfrm>
            <a:off x="8013701" y="2135189"/>
            <a:ext cx="1535113" cy="515937"/>
          </a:xfrm>
          <a:prstGeom prst="rect">
            <a:avLst/>
          </a:prstGeom>
          <a:noFill/>
          <a:ln w="12700">
            <a:noFill/>
            <a:miter lim="800000"/>
            <a:headEnd/>
            <a:tailEnd/>
          </a:ln>
          <a:effectLst/>
        </p:spPr>
        <p:txBody>
          <a:bodyPr lIns="90488" tIns="44450" rIns="90488" bIns="44450">
            <a:spAutoFit/>
          </a:bodyPr>
          <a:lstStyle/>
          <a:p>
            <a:pPr algn="l" rtl="0" eaLnBrk="0" hangingPunct="0">
              <a:spcBef>
                <a:spcPct val="50000"/>
              </a:spcBef>
              <a:defRPr/>
            </a:pPr>
            <a:r>
              <a:rPr lang="en-US" sz="2800">
                <a:solidFill>
                  <a:schemeClr val="tx2"/>
                </a:solidFill>
                <a:effectLst>
                  <a:outerShdw blurRad="38100" dist="38100" dir="2700000" algn="tl">
                    <a:srgbClr val="C0C0C0"/>
                  </a:outerShdw>
                </a:effectLst>
              </a:rPr>
              <a:t>POEM</a:t>
            </a:r>
            <a:endParaRPr lang="en-US" sz="2800">
              <a:solidFill>
                <a:srgbClr val="FAFD00"/>
              </a:solidFill>
              <a:effectLst>
                <a:outerShdw blurRad="38100" dist="38100" dir="2700000" algn="tl">
                  <a:srgbClr val="C0C0C0"/>
                </a:outerShdw>
              </a:effectLst>
            </a:endParaRPr>
          </a:p>
        </p:txBody>
      </p:sp>
      <p:sp>
        <p:nvSpPr>
          <p:cNvPr id="338950" name="Rectangle 6"/>
          <p:cNvSpPr>
            <a:spLocks noChangeArrowheads="1"/>
          </p:cNvSpPr>
          <p:nvPr/>
        </p:nvSpPr>
        <p:spPr bwMode="auto">
          <a:xfrm>
            <a:off x="1747839" y="2873375"/>
            <a:ext cx="1438665" cy="643766"/>
          </a:xfrm>
          <a:prstGeom prst="rect">
            <a:avLst/>
          </a:prstGeom>
          <a:noFill/>
          <a:ln w="12700">
            <a:noFill/>
            <a:miter lim="800000"/>
            <a:headEnd/>
            <a:tailEnd/>
          </a:ln>
          <a:effectLst/>
        </p:spPr>
        <p:txBody>
          <a:bodyPr wrap="none" lIns="90488" tIns="44450" rIns="90488" bIns="44450">
            <a:spAutoFit/>
          </a:bodyPr>
          <a:lstStyle/>
          <a:p>
            <a:pPr algn="l" rtl="0" eaLnBrk="0" hangingPunct="0">
              <a:defRPr/>
            </a:pPr>
            <a:r>
              <a:rPr lang="en-US" b="1"/>
              <a:t>Resins lower </a:t>
            </a:r>
          </a:p>
          <a:p>
            <a:pPr algn="l" rtl="0" eaLnBrk="0" hangingPunct="0">
              <a:defRPr/>
            </a:pPr>
            <a:r>
              <a:rPr lang="en-US" b="1"/>
              <a:t>cholesterol</a:t>
            </a:r>
            <a:endParaRPr lang="en-US" b="1">
              <a:effectLst>
                <a:outerShdw blurRad="38100" dist="38100" dir="2700000" algn="tl">
                  <a:srgbClr val="C0C0C0"/>
                </a:outerShdw>
              </a:effectLst>
            </a:endParaRPr>
          </a:p>
        </p:txBody>
      </p:sp>
      <p:sp>
        <p:nvSpPr>
          <p:cNvPr id="37897" name="Rectangle 7"/>
          <p:cNvSpPr>
            <a:spLocks noChangeArrowheads="1"/>
          </p:cNvSpPr>
          <p:nvPr/>
        </p:nvSpPr>
        <p:spPr bwMode="auto">
          <a:xfrm>
            <a:off x="7772400" y="2743201"/>
            <a:ext cx="2747548" cy="920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b="1"/>
              <a:t>Resins lower risk of MI </a:t>
            </a:r>
          </a:p>
          <a:p>
            <a:pPr algn="l" rtl="0"/>
            <a:r>
              <a:rPr lang="en-US" altLang="ar-SY" b="1"/>
              <a:t>and death</a:t>
            </a:r>
          </a:p>
          <a:p>
            <a:pPr algn="l" rtl="0"/>
            <a:endParaRPr lang="en-US" altLang="ar-SY" b="1"/>
          </a:p>
        </p:txBody>
      </p:sp>
      <p:sp>
        <p:nvSpPr>
          <p:cNvPr id="37898" name="Rectangle 8"/>
          <p:cNvSpPr>
            <a:spLocks noChangeArrowheads="1"/>
          </p:cNvSpPr>
          <p:nvPr/>
        </p:nvSpPr>
        <p:spPr bwMode="auto">
          <a:xfrm>
            <a:off x="1747839" y="3940175"/>
            <a:ext cx="2324355" cy="64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rtl="0"/>
            <a:r>
              <a:rPr lang="en-US" altLang="ar-SY" b="1" dirty="0"/>
              <a:t>Intensive insulin </a:t>
            </a:r>
            <a:r>
              <a:rPr lang="en-US" altLang="ar-SY" b="1" dirty="0" err="1"/>
              <a:t>Tx</a:t>
            </a:r>
            <a:endParaRPr lang="en-US" altLang="ar-SY" b="1" dirty="0"/>
          </a:p>
          <a:p>
            <a:pPr algn="l" rtl="0"/>
            <a:r>
              <a:rPr lang="en-US" altLang="ar-SY" b="1" dirty="0"/>
              <a:t>can keep FBS &lt;140</a:t>
            </a:r>
          </a:p>
        </p:txBody>
      </p:sp>
      <p:sp>
        <p:nvSpPr>
          <p:cNvPr id="338953" name="Rectangle 9"/>
          <p:cNvSpPr>
            <a:spLocks noChangeArrowheads="1"/>
          </p:cNvSpPr>
          <p:nvPr/>
        </p:nvSpPr>
        <p:spPr bwMode="auto">
          <a:xfrm>
            <a:off x="7924801" y="3886200"/>
            <a:ext cx="2238375" cy="1187450"/>
          </a:xfrm>
          <a:prstGeom prst="rect">
            <a:avLst/>
          </a:prstGeom>
          <a:noFill/>
          <a:ln w="12700">
            <a:noFill/>
            <a:miter lim="800000"/>
            <a:headEnd/>
            <a:tailEnd/>
          </a:ln>
          <a:effectLst/>
        </p:spPr>
        <p:txBody>
          <a:bodyPr lIns="90488" tIns="44450" rIns="90488" bIns="44450">
            <a:spAutoFit/>
          </a:bodyPr>
          <a:lstStyle/>
          <a:p>
            <a:pPr algn="l" rtl="0" eaLnBrk="0" hangingPunct="0">
              <a:defRPr/>
            </a:pPr>
            <a:r>
              <a:rPr lang="en-US" b="1"/>
              <a:t>Intensive insulin</a:t>
            </a:r>
          </a:p>
          <a:p>
            <a:pPr algn="l" rtl="0" eaLnBrk="0" hangingPunct="0">
              <a:defRPr/>
            </a:pPr>
            <a:r>
              <a:rPr lang="en-US" b="1"/>
              <a:t>therapy can </a:t>
            </a:r>
          </a:p>
          <a:p>
            <a:pPr algn="l" rtl="0" eaLnBrk="0" hangingPunct="0">
              <a:defRPr/>
            </a:pPr>
            <a:r>
              <a:rPr lang="en-US" b="1"/>
              <a:t>decrease mortality</a:t>
            </a:r>
          </a:p>
          <a:p>
            <a:pPr algn="l" rtl="0" eaLnBrk="0" hangingPunct="0">
              <a:defRPr/>
            </a:pPr>
            <a:r>
              <a:rPr lang="en-US" b="1"/>
              <a:t>and improve QOL</a:t>
            </a:r>
            <a:endParaRPr lang="en-US" b="1">
              <a:effectLst>
                <a:outerShdw blurRad="38100" dist="38100" dir="2700000" algn="tl">
                  <a:srgbClr val="C0C0C0"/>
                </a:outerShdw>
              </a:effectLst>
            </a:endParaRPr>
          </a:p>
        </p:txBody>
      </p:sp>
      <p:sp>
        <p:nvSpPr>
          <p:cNvPr id="37900" name="Line 10"/>
          <p:cNvSpPr>
            <a:spLocks noChangeShapeType="1"/>
          </p:cNvSpPr>
          <p:nvPr/>
        </p:nvSpPr>
        <p:spPr bwMode="auto">
          <a:xfrm>
            <a:off x="1698625" y="2667000"/>
            <a:ext cx="8388350" cy="0"/>
          </a:xfrm>
          <a:prstGeom prst="line">
            <a:avLst/>
          </a:prstGeom>
          <a:noFill/>
          <a:ln w="12700">
            <a:solidFill>
              <a:srgbClr val="FC0128"/>
            </a:solidFill>
            <a:round/>
            <a:headEnd/>
            <a:tailEnd/>
          </a:ln>
          <a:extLst>
            <a:ext uri="{909E8E84-426E-40DD-AFC4-6F175D3DCCD1}">
              <a14:hiddenFill xmlns:a14="http://schemas.microsoft.com/office/drawing/2010/main">
                <a:noFill/>
              </a14:hiddenFill>
            </a:ext>
          </a:extLst>
        </p:spPr>
        <p:txBody>
          <a:bodyPr wrap="none" anchor="ctr"/>
          <a:lstStyle/>
          <a:p>
            <a:endParaRPr lang="ar-SY"/>
          </a:p>
        </p:txBody>
      </p:sp>
      <p:sp>
        <p:nvSpPr>
          <p:cNvPr id="37901" name="Line 11"/>
          <p:cNvSpPr>
            <a:spLocks noChangeShapeType="1"/>
          </p:cNvSpPr>
          <p:nvPr/>
        </p:nvSpPr>
        <p:spPr bwMode="auto">
          <a:xfrm>
            <a:off x="3962400" y="3048000"/>
            <a:ext cx="3543300" cy="0"/>
          </a:xfrm>
          <a:prstGeom prst="line">
            <a:avLst/>
          </a:prstGeom>
          <a:noFill/>
          <a:ln w="50800">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ar-SY"/>
          </a:p>
        </p:txBody>
      </p:sp>
      <p:sp>
        <p:nvSpPr>
          <p:cNvPr id="37902" name="Line 12"/>
          <p:cNvSpPr>
            <a:spLocks noChangeShapeType="1"/>
          </p:cNvSpPr>
          <p:nvPr/>
        </p:nvSpPr>
        <p:spPr bwMode="auto">
          <a:xfrm>
            <a:off x="4114800" y="4114800"/>
            <a:ext cx="3543300" cy="0"/>
          </a:xfrm>
          <a:prstGeom prst="line">
            <a:avLst/>
          </a:prstGeom>
          <a:noFill/>
          <a:ln w="50800">
            <a:solidFill>
              <a:schemeClr val="accent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ar-SY"/>
          </a:p>
        </p:txBody>
      </p:sp>
      <p:sp>
        <p:nvSpPr>
          <p:cNvPr id="2" name="مستطيل 1"/>
          <p:cNvSpPr/>
          <p:nvPr/>
        </p:nvSpPr>
        <p:spPr>
          <a:xfrm>
            <a:off x="1810997" y="4532767"/>
            <a:ext cx="2198038" cy="369332"/>
          </a:xfrm>
          <a:prstGeom prst="rect">
            <a:avLst/>
          </a:prstGeom>
        </p:spPr>
        <p:txBody>
          <a:bodyPr wrap="none">
            <a:spAutoFit/>
          </a:bodyPr>
          <a:lstStyle/>
          <a:p>
            <a:r>
              <a:rPr lang="en-US" b="0" i="0" dirty="0">
                <a:solidFill>
                  <a:srgbClr val="4D5156"/>
                </a:solidFill>
                <a:effectLst/>
                <a:latin typeface="Roboto"/>
              </a:rPr>
              <a:t>fasting blood sugar </a:t>
            </a:r>
            <a:endParaRPr lang="ar-SY" dirty="0"/>
          </a:p>
        </p:txBody>
      </p:sp>
    </p:spTree>
    <p:extLst>
      <p:ext uri="{BB962C8B-B14F-4D97-AF65-F5344CB8AC3E}">
        <p14:creationId xmlns:p14="http://schemas.microsoft.com/office/powerpoint/2010/main" val="4097366336"/>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2136775" y="228600"/>
            <a:ext cx="8153400" cy="990600"/>
          </a:xfrm>
          <a:solidFill>
            <a:schemeClr val="accent2"/>
          </a:solidFill>
        </p:spPr>
        <p:txBody>
          <a:bodyPr/>
          <a:lstStyle/>
          <a:p>
            <a:pPr algn="ctr" eaLnBrk="1" hangingPunct="1"/>
            <a:r>
              <a:rPr lang="ar-SA" altLang="ar-SY" dirty="0" err="1"/>
              <a:t>مايجب</a:t>
            </a:r>
            <a:r>
              <a:rPr lang="ar-SA" altLang="ar-SY" dirty="0"/>
              <a:t> أن يعرفه كل طبيب</a:t>
            </a:r>
            <a:endParaRPr lang="en-US" altLang="ar-SY" dirty="0"/>
          </a:p>
        </p:txBody>
      </p:sp>
      <p:sp>
        <p:nvSpPr>
          <p:cNvPr id="38915" name="Rectangle 3"/>
          <p:cNvSpPr>
            <a:spLocks noGrp="1" noChangeArrowheads="1"/>
          </p:cNvSpPr>
          <p:nvPr>
            <p:ph idx="1"/>
          </p:nvPr>
        </p:nvSpPr>
        <p:spPr>
          <a:xfrm>
            <a:off x="2136775" y="1600200"/>
            <a:ext cx="8153400" cy="4495800"/>
          </a:xfrm>
          <a:ln>
            <a:solidFill>
              <a:schemeClr val="accent1"/>
            </a:solidFill>
          </a:ln>
        </p:spPr>
        <p:txBody>
          <a:bodyPr/>
          <a:lstStyle/>
          <a:p>
            <a:pPr eaLnBrk="1" hangingPunct="1"/>
            <a:r>
              <a:rPr lang="ar-SA" altLang="ar-SY" sz="2600" b="1" dirty="0">
                <a:solidFill>
                  <a:srgbClr val="C00000"/>
                </a:solidFill>
              </a:rPr>
              <a:t>تعلم قلب الحاجة </a:t>
            </a:r>
            <a:r>
              <a:rPr lang="ar-SY" altLang="ar-SY" sz="2600" b="1" u="sng" dirty="0">
                <a:solidFill>
                  <a:srgbClr val="C00000"/>
                </a:solidFill>
              </a:rPr>
              <a:t>ل</a:t>
            </a:r>
            <a:r>
              <a:rPr lang="ar-SA" altLang="ar-SY" sz="2600" b="1" u="sng" dirty="0">
                <a:solidFill>
                  <a:srgbClr val="C00000"/>
                </a:solidFill>
              </a:rPr>
              <a:t>معلومات حديثة </a:t>
            </a:r>
            <a:r>
              <a:rPr lang="ar-SA" altLang="ar-SY" sz="2600" b="1" dirty="0">
                <a:solidFill>
                  <a:srgbClr val="C00000"/>
                </a:solidFill>
              </a:rPr>
              <a:t>إلى أسئلة يمكن إيجاد أجوبة لها</a:t>
            </a:r>
          </a:p>
          <a:p>
            <a:pPr eaLnBrk="1" hangingPunct="1"/>
            <a:r>
              <a:rPr lang="ar-SA" altLang="ar-SY" sz="2600" b="1" dirty="0">
                <a:solidFill>
                  <a:srgbClr val="C00000"/>
                </a:solidFill>
              </a:rPr>
              <a:t>تعلم طرق تفتيش مصادر المعلومات المسندة</a:t>
            </a:r>
          </a:p>
          <a:p>
            <a:pPr eaLnBrk="1" hangingPunct="1"/>
            <a:r>
              <a:rPr lang="ar-SY" altLang="ar-SY" sz="2600" b="1" dirty="0"/>
              <a:t>أنواع المقالات</a:t>
            </a:r>
            <a:endParaRPr lang="ar-SA" altLang="ar-SY" sz="2600" b="1" dirty="0"/>
          </a:p>
          <a:p>
            <a:pPr lvl="1" eaLnBrk="1" hangingPunct="1"/>
            <a:r>
              <a:rPr lang="ar-SY" altLang="ar-SY" sz="2000" dirty="0"/>
              <a:t>أصلية:</a:t>
            </a:r>
          </a:p>
          <a:p>
            <a:pPr lvl="2" eaLnBrk="1" hangingPunct="1"/>
            <a:r>
              <a:rPr lang="ar-SY" altLang="ar-SY" sz="2100" dirty="0"/>
              <a:t>علاج</a:t>
            </a:r>
          </a:p>
          <a:p>
            <a:pPr lvl="2" eaLnBrk="1" hangingPunct="1"/>
            <a:r>
              <a:rPr lang="ar-SY" altLang="ar-SY" sz="2100" dirty="0"/>
              <a:t>تشخيص</a:t>
            </a:r>
          </a:p>
          <a:p>
            <a:pPr lvl="2" eaLnBrk="1" hangingPunct="1"/>
            <a:r>
              <a:rPr lang="ar-SY" altLang="ar-SY" sz="2100" dirty="0"/>
              <a:t>إمراض</a:t>
            </a:r>
          </a:p>
          <a:p>
            <a:pPr lvl="2" eaLnBrk="1" hangingPunct="1"/>
            <a:r>
              <a:rPr lang="ar-SY" altLang="ar-SY" sz="2100" dirty="0"/>
              <a:t>إنذار</a:t>
            </a:r>
          </a:p>
          <a:p>
            <a:pPr lvl="1" eaLnBrk="1" hangingPunct="1"/>
            <a:r>
              <a:rPr lang="ar-SY" altLang="ar-SY" sz="2000" dirty="0"/>
              <a:t>ثانوية:</a:t>
            </a:r>
          </a:p>
          <a:p>
            <a:pPr lvl="2" eaLnBrk="1" hangingPunct="1"/>
            <a:r>
              <a:rPr lang="ar-SY" altLang="ar-SY" sz="2100" dirty="0"/>
              <a:t>مراجعة (منهجية، </a:t>
            </a:r>
            <a:r>
              <a:rPr lang="ar-SY" altLang="ar-SY" sz="2100" dirty="0" err="1"/>
              <a:t>كوكران</a:t>
            </a:r>
            <a:r>
              <a:rPr lang="ar-SY" altLang="ar-SY" sz="2100" dirty="0"/>
              <a:t>)</a:t>
            </a:r>
          </a:p>
          <a:p>
            <a:pPr lvl="2" eaLnBrk="1" hangingPunct="1"/>
            <a:r>
              <a:rPr lang="ar-SY" altLang="ar-SY" sz="2100" dirty="0"/>
              <a:t>مرشد علاجي</a:t>
            </a:r>
            <a:endParaRPr lang="en-GB" altLang="ar-SY" sz="2100" dirty="0"/>
          </a:p>
          <a:p>
            <a:pPr lvl="2" eaLnBrk="1" hangingPunct="1"/>
            <a:endParaRPr lang="en-GB" altLang="ar-SY" sz="2100" b="1" dirty="0"/>
          </a:p>
        </p:txBody>
      </p:sp>
    </p:spTree>
    <p:extLst>
      <p:ext uri="{BB962C8B-B14F-4D97-AF65-F5344CB8AC3E}">
        <p14:creationId xmlns:p14="http://schemas.microsoft.com/office/powerpoint/2010/main" val="605897734"/>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fade">
                                      <p:cBhvr>
                                        <p:cTn id="7" dur="768" decel="100000"/>
                                        <p:tgtEl>
                                          <p:spTgt spid="40962"/>
                                        </p:tgtEl>
                                      </p:cBhvr>
                                    </p:animEffect>
                                    <p:animScale>
                                      <p:cBhvr>
                                        <p:cTn id="8" dur="768" decel="100000"/>
                                        <p:tgtEl>
                                          <p:spTgt spid="40962"/>
                                        </p:tgtEl>
                                      </p:cBhvr>
                                      <p:from x="10000" y="10000"/>
                                      <p:to x="200000" y="450000"/>
                                    </p:animScale>
                                    <p:animScale>
                                      <p:cBhvr>
                                        <p:cTn id="9" dur="1230" accel="100000" fill="hold">
                                          <p:stCondLst>
                                            <p:cond delay="768"/>
                                          </p:stCondLst>
                                        </p:cTn>
                                        <p:tgtEl>
                                          <p:spTgt spid="40962"/>
                                        </p:tgtEl>
                                      </p:cBhvr>
                                      <p:from x="200000" y="450000"/>
                                      <p:to x="100000" y="100000"/>
                                    </p:animScale>
                                    <p:set>
                                      <p:cBhvr>
                                        <p:cTn id="10" dur="768" fill="hold"/>
                                        <p:tgtEl>
                                          <p:spTgt spid="40962"/>
                                        </p:tgtEl>
                                        <p:attrNameLst>
                                          <p:attrName>ppt_x</p:attrName>
                                        </p:attrNameLst>
                                      </p:cBhvr>
                                      <p:to>
                                        <p:strVal val="(0.5)"/>
                                      </p:to>
                                    </p:set>
                                    <p:anim from="(0.5)" to="(#ppt_x)" calcmode="lin" valueType="num">
                                      <p:cBhvr>
                                        <p:cTn id="11" dur="1230" accel="100000" fill="hold">
                                          <p:stCondLst>
                                            <p:cond delay="768"/>
                                          </p:stCondLst>
                                        </p:cTn>
                                        <p:tgtEl>
                                          <p:spTgt spid="40962"/>
                                        </p:tgtEl>
                                        <p:attrNameLst>
                                          <p:attrName>ppt_x</p:attrName>
                                        </p:attrNameLst>
                                      </p:cBhvr>
                                    </p:anim>
                                    <p:set>
                                      <p:cBhvr>
                                        <p:cTn id="12" dur="768" fill="hold"/>
                                        <p:tgtEl>
                                          <p:spTgt spid="40962"/>
                                        </p:tgtEl>
                                        <p:attrNameLst>
                                          <p:attrName>ppt_y</p:attrName>
                                        </p:attrNameLst>
                                      </p:cBhvr>
                                      <p:to>
                                        <p:strVal val="(#ppt_y+0.4)"/>
                                      </p:to>
                                    </p:set>
                                    <p:anim from="(#ppt_y+0.4)" to="(#ppt_y)" calcmode="lin" valueType="num">
                                      <p:cBhvr>
                                        <p:cTn id="13" dur="1230" accel="100000" fill="hold">
                                          <p:stCondLst>
                                            <p:cond delay="768"/>
                                          </p:stCondLst>
                                        </p:cTn>
                                        <p:tgtEl>
                                          <p:spTgt spid="4096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Elai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3338"/>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3148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2136775" y="228600"/>
            <a:ext cx="8153400" cy="990600"/>
          </a:xfrm>
        </p:spPr>
        <p:txBody>
          <a:bodyPr/>
          <a:lstStyle/>
          <a:p>
            <a:pPr algn="r" eaLnBrk="1" hangingPunct="1"/>
            <a:endParaRPr lang="en-US" altLang="ar-SY"/>
          </a:p>
        </p:txBody>
      </p:sp>
      <p:sp>
        <p:nvSpPr>
          <p:cNvPr id="2052" name="Rectangle 3"/>
          <p:cNvSpPr>
            <a:spLocks noGrp="1" noChangeArrowheads="1"/>
          </p:cNvSpPr>
          <p:nvPr>
            <p:ph idx="1"/>
          </p:nvPr>
        </p:nvSpPr>
        <p:spPr>
          <a:xfrm>
            <a:off x="2136775" y="1600200"/>
            <a:ext cx="8153400" cy="4495800"/>
          </a:xfrm>
        </p:spPr>
        <p:txBody>
          <a:bodyPr/>
          <a:lstStyle/>
          <a:p>
            <a:pPr eaLnBrk="1" hangingPunct="1"/>
            <a:endParaRPr lang="en-US" altLang="ar-SY"/>
          </a:p>
        </p:txBody>
      </p:sp>
      <p:sp>
        <p:nvSpPr>
          <p:cNvPr id="2053" name="Slide Number Placeholder 3"/>
          <p:cNvSpPr txBox="1">
            <a:spLocks noGrp="1"/>
          </p:cNvSpPr>
          <p:nvPr/>
        </p:nvSpPr>
        <p:spPr bwMode="auto">
          <a:xfrm>
            <a:off x="8077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F0383183-E266-4E39-A471-B12F0560E758}" type="slidenum">
              <a:rPr lang="ar-SA" altLang="ar-SY" sz="1400"/>
              <a:pPr rtl="0"/>
              <a:t>16</a:t>
            </a:fld>
            <a:endParaRPr lang="en-US" altLang="ar-SY" sz="1400"/>
          </a:p>
        </p:txBody>
      </p:sp>
      <p:sp>
        <p:nvSpPr>
          <p:cNvPr id="2054" name="Rectangle 2"/>
          <p:cNvSpPr>
            <a:spLocks noChangeArrowheads="1"/>
          </p:cNvSpPr>
          <p:nvPr/>
        </p:nvSpPr>
        <p:spPr bwMode="auto">
          <a:xfrm>
            <a:off x="2209800" y="685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900" tIns="44450" rIns="88900" bIns="44450"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1" eaLnBrk="1" hangingPunct="1"/>
            <a:r>
              <a:rPr lang="ar-SY" altLang="ar-SY" sz="3900" b="1" dirty="0">
                <a:solidFill>
                  <a:schemeClr val="tx2"/>
                </a:solidFill>
              </a:rPr>
              <a:t>مستوى البرهان ودرجات التوصيات</a:t>
            </a:r>
            <a:endParaRPr lang="en-GB" altLang="ar-SY" sz="3900" b="1" dirty="0">
              <a:solidFill>
                <a:schemeClr val="tx2"/>
              </a:solidFill>
            </a:endParaRPr>
          </a:p>
        </p:txBody>
      </p:sp>
      <p:sp>
        <p:nvSpPr>
          <p:cNvPr id="2055" name="Rectangle 3"/>
          <p:cNvSpPr>
            <a:spLocks noChangeArrowheads="1"/>
          </p:cNvSpPr>
          <p:nvPr/>
        </p:nvSpPr>
        <p:spPr bwMode="auto">
          <a:xfrm>
            <a:off x="2133600" y="1524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900" tIns="44450" rIns="88900" bIns="44450"/>
          <a:lstStyle>
            <a:lvl1pPr marL="331788" indent="-331788" defTabSz="885825" eaLnBrk="0" hangingPunct="0">
              <a:defRPr>
                <a:solidFill>
                  <a:schemeClr val="tx1"/>
                </a:solidFill>
                <a:latin typeface="Arial" panose="020B0604020202020204" pitchFamily="34" charset="0"/>
                <a:cs typeface="Arial" panose="020B0604020202020204" pitchFamily="34" charset="0"/>
              </a:defRPr>
            </a:lvl1pPr>
            <a:lvl2pPr marL="742950" indent="-285750" defTabSz="885825" eaLnBrk="0" hangingPunct="0">
              <a:defRPr>
                <a:solidFill>
                  <a:schemeClr val="tx1"/>
                </a:solidFill>
                <a:latin typeface="Arial" panose="020B0604020202020204" pitchFamily="34" charset="0"/>
                <a:cs typeface="Arial" panose="020B0604020202020204" pitchFamily="34" charset="0"/>
              </a:defRPr>
            </a:lvl2pPr>
            <a:lvl3pPr marL="1143000" indent="-228600" defTabSz="885825" eaLnBrk="0" hangingPunct="0">
              <a:defRPr>
                <a:solidFill>
                  <a:schemeClr val="tx1"/>
                </a:solidFill>
                <a:latin typeface="Arial" panose="020B0604020202020204" pitchFamily="34" charset="0"/>
                <a:cs typeface="Arial" panose="020B0604020202020204" pitchFamily="34" charset="0"/>
              </a:defRPr>
            </a:lvl3pPr>
            <a:lvl4pPr marL="1600200" indent="-228600" defTabSz="885825" eaLnBrk="0" hangingPunct="0">
              <a:defRPr>
                <a:solidFill>
                  <a:schemeClr val="tx1"/>
                </a:solidFill>
                <a:latin typeface="Arial" panose="020B0604020202020204" pitchFamily="34" charset="0"/>
                <a:cs typeface="Arial" panose="020B0604020202020204" pitchFamily="34" charset="0"/>
              </a:defRPr>
            </a:lvl4pPr>
            <a:lvl5pPr marL="2057400" indent="-228600" defTabSz="885825" eaLnBrk="0" hangingPunct="0">
              <a:defRPr>
                <a:solidFill>
                  <a:schemeClr val="tx1"/>
                </a:solidFill>
                <a:latin typeface="Arial" panose="020B0604020202020204" pitchFamily="34" charset="0"/>
                <a:cs typeface="Arial" panose="020B0604020202020204" pitchFamily="34" charset="0"/>
              </a:defRPr>
            </a:lvl5pPr>
            <a:lvl6pPr marL="2514600" indent="-228600" defTabSz="8858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858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858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8582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ts val="500"/>
              </a:spcBef>
              <a:spcAft>
                <a:spcPts val="500"/>
              </a:spcAft>
              <a:buClr>
                <a:srgbClr val="FF3300"/>
              </a:buClr>
              <a:buSzPct val="70000"/>
            </a:pPr>
            <a:r>
              <a:rPr lang="en-GB" altLang="ar-SY" sz="2100" b="1">
                <a:solidFill>
                  <a:srgbClr val="FFFFCC"/>
                </a:solidFill>
              </a:rPr>
              <a:t>  </a:t>
            </a:r>
          </a:p>
          <a:p>
            <a:pPr eaLnBrk="1" hangingPunct="1">
              <a:buClr>
                <a:srgbClr val="FF3300"/>
              </a:buClr>
              <a:buSzPct val="70000"/>
              <a:buFont typeface="Monotype Sorts" pitchFamily="2" charset="2"/>
              <a:buChar char="l"/>
            </a:pPr>
            <a:endParaRPr lang="en-GB" altLang="ar-SY" sz="2100" b="1">
              <a:solidFill>
                <a:srgbClr val="FFFFCC"/>
              </a:solidFill>
            </a:endParaRPr>
          </a:p>
        </p:txBody>
      </p:sp>
      <p:graphicFrame>
        <p:nvGraphicFramePr>
          <p:cNvPr id="2050" name="Object 4"/>
          <p:cNvGraphicFramePr>
            <a:graphicFrameLocks noChangeAspect="1"/>
          </p:cNvGraphicFramePr>
          <p:nvPr/>
        </p:nvGraphicFramePr>
        <p:xfrm>
          <a:off x="2130425" y="1905001"/>
          <a:ext cx="7620000" cy="4589463"/>
        </p:xfrm>
        <a:graphic>
          <a:graphicData uri="http://schemas.openxmlformats.org/presentationml/2006/ole">
            <mc:AlternateContent xmlns:mc="http://schemas.openxmlformats.org/markup-compatibility/2006">
              <mc:Choice xmlns:v="urn:schemas-microsoft-com:vml" Requires="v">
                <p:oleObj name="Document" r:id="rId2" imgW="7818120" imgH="4697640" progId="Word.Document.8">
                  <p:embed/>
                </p:oleObj>
              </mc:Choice>
              <mc:Fallback>
                <p:oleObj name="Document" r:id="rId2" imgW="7818120" imgH="4697640" progId="Word.Document.8">
                  <p:embed/>
                  <p:pic>
                    <p:nvPicPr>
                      <p:cNvPr id="205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0425" y="1905001"/>
                        <a:ext cx="7620000" cy="458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252912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2274" name="Rectangle 2"/>
          <p:cNvSpPr>
            <a:spLocks noGrp="1" noChangeArrowheads="1"/>
          </p:cNvSpPr>
          <p:nvPr>
            <p:ph type="title" idx="4294967295"/>
          </p:nvPr>
        </p:nvSpPr>
        <p:spPr>
          <a:xfrm>
            <a:off x="7824787" y="128588"/>
            <a:ext cx="3009900" cy="1462087"/>
          </a:xfrm>
          <a:solidFill>
            <a:schemeClr val="accent2"/>
          </a:solidFill>
        </p:spPr>
        <p:txBody>
          <a:bodyPr vert="horz" lIns="0" tIns="45720" rIns="0" bIns="0" rtlCol="1" anchor="ctr">
            <a:normAutofit/>
          </a:bodyPr>
          <a:lstStyle/>
          <a:p>
            <a:pPr algn="ctr" eaLnBrk="1" hangingPunct="1"/>
            <a:r>
              <a:rPr lang="ar-SA" altLang="ar-SY" b="1" dirty="0"/>
              <a:t>جوهر ال</a:t>
            </a:r>
            <a:r>
              <a:rPr lang="ar-SY" altLang="ar-SY" b="1" dirty="0"/>
              <a:t>ـ</a:t>
            </a:r>
            <a:r>
              <a:rPr lang="ar-SA" altLang="ar-SY" b="1" dirty="0"/>
              <a:t> </a:t>
            </a:r>
            <a:r>
              <a:rPr lang="en-US" altLang="ar-SY" b="1" dirty="0" err="1"/>
              <a:t>cpd</a:t>
            </a:r>
            <a:endParaRPr lang="en-US" altLang="ar-SY" b="1" dirty="0"/>
          </a:p>
        </p:txBody>
      </p:sp>
      <p:sp>
        <p:nvSpPr>
          <p:cNvPr id="41987" name="Rectangle 3"/>
          <p:cNvSpPr>
            <a:spLocks noGrp="1" noChangeArrowheads="1"/>
          </p:cNvSpPr>
          <p:nvPr>
            <p:ph idx="4294967295"/>
          </p:nvPr>
        </p:nvSpPr>
        <p:spPr>
          <a:xfrm>
            <a:off x="3962400" y="1804988"/>
            <a:ext cx="8229600" cy="4411662"/>
          </a:xfrm>
          <a:ln>
            <a:solidFill>
              <a:schemeClr val="accent1"/>
            </a:solidFill>
          </a:ln>
        </p:spPr>
        <p:txBody>
          <a:bodyPr/>
          <a:lstStyle/>
          <a:p>
            <a:pPr marL="495300" indent="-495300"/>
            <a:endParaRPr lang="ar-SA" altLang="ar-SY" dirty="0"/>
          </a:p>
          <a:p>
            <a:pPr marL="495300" indent="-495300"/>
            <a:r>
              <a:rPr lang="ar-SA" altLang="ar-SY" sz="3600" dirty="0"/>
              <a:t>الابتعاد عن</a:t>
            </a:r>
            <a:r>
              <a:rPr lang="ar-SA" altLang="ar-SY" dirty="0"/>
              <a:t> </a:t>
            </a:r>
            <a:r>
              <a:rPr lang="ar-SA" altLang="ar-SY" sz="3600" dirty="0"/>
              <a:t>الفعاليات التي تقوم على مبدأ الحضور</a:t>
            </a:r>
          </a:p>
          <a:p>
            <a:pPr marL="495300" indent="-495300"/>
            <a:r>
              <a:rPr lang="ar-SA" altLang="ar-SY" sz="3600" dirty="0"/>
              <a:t>الابتعاد عن تلقن المعرفة </a:t>
            </a:r>
          </a:p>
          <a:p>
            <a:pPr marL="495300" indent="-495300"/>
            <a:r>
              <a:rPr lang="ar-SA" altLang="ar-SY" sz="3600" dirty="0"/>
              <a:t>البحث عن المعلومة عند حاجتها</a:t>
            </a:r>
            <a:endParaRPr lang="en-US" altLang="ar-SY" sz="3600" dirty="0"/>
          </a:p>
        </p:txBody>
      </p:sp>
    </p:spTree>
    <p:extLst>
      <p:ext uri="{BB962C8B-B14F-4D97-AF65-F5344CB8AC3E}">
        <p14:creationId xmlns:p14="http://schemas.microsoft.com/office/powerpoint/2010/main" val="220563320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path" presetSubtype="0" accel="50000" decel="50000" fill="hold" grpId="0" nodeType="withEffect">
                                  <p:stCondLst>
                                    <p:cond delay="0"/>
                                  </p:stCondLst>
                                  <p:iterate type="lt">
                                    <p:tmPct val="10000"/>
                                  </p:iterate>
                                  <p:childTnLst>
                                    <p:animMotion origin="layout" path="M -4.375E-6 -1.48148E-6 C 0.00704 -0.01342 0.01407 -0.02801 0.02097 -0.04676 C 0.03998 -0.1 0.04506 -0.15208 0.03099 -0.15995 C 0.01706 -0.16944 -0.01002 -0.13171 -0.02903 -0.0787 C -0.03906 -0.05069 -0.04505 -0.02407 -0.047 -0.00393 C -0.05 0.01204 -0.05104 0.02801 -0.05104 0.04676 C -0.05104 0.10671 -0.03802 0.15602 -0.02304 0.15602 C -0.00794 0.15602 0.00495 0.10671 0.00495 0.04676 C 0.00495 0.01875 0.00196 -0.0081 -0.00299 -0.02662 C -0.00494 -0.04259 -0.01002 -0.05995 -0.01601 -0.07731 C -0.03593 -0.13171 -0.06302 -0.16944 -0.07695 -0.15995 C -0.09101 -0.15069 -0.08593 -0.1 -0.06601 -0.0456 C -0.05794 -0.01991 -0.047 0.00139 -0.03593 0.01597 C -0.02799 0.02917 -0.01901 0.04144 -0.00703 0.05324 C 0.02904 0.0919 0.06498 0.10926 0.075 0.09329 C 0.08399 0.07732 0.06407 0.03333 0.028 -0.00393 C 0.01303 -0.01991 -0.00299 -0.03194 -0.01601 -0.04004 C -0.02799 -0.04792 -0.04296 -0.05463 -0.05898 -0.05856 C -0.10299 -0.07199 -0.14101 -0.06805 -0.14401 -0.04676 C -0.14804 -0.02662 -0.11497 -1.48148E-6 -0.07096 0.01343 C -0.05104 0.01875 -0.03203 0.0213 -0.01705 0.01991 C -0.00403 0.01991 0.01003 0.01736 0.025 0.01343 C 0.06901 -1.48148E-6 0.10196 -0.02801 0.09805 -0.04792 C 0.09506 -0.06805 0.05704 -0.07338 0.01303 -0.05995 C -0.00794 -0.05324 -0.02695 -0.04398 -0.03997 -0.03333 C -0.05104 -0.02523 -0.06197 -0.01597 -0.07395 -0.00393 C -0.10898 0.03472 -0.12994 0.07732 -0.12005 0.09329 C -0.11093 0.10926 -0.07395 0.0919 -0.03906 0.05463 C -0.022 0.03611 -0.00794 0.01736 -4.375E-6 -1.48148E-6 Z " pathEditMode="relative" rAng="0" ptsTypes="AAAAAAAAAAAAAAAAAAAAAAAAAAAAA">
                                      <p:cBhvr>
                                        <p:cTn id="6" dur="1299" fill="hold">
                                          <p:stCondLst>
                                            <p:cond delay="0"/>
                                          </p:stCondLst>
                                        </p:cTn>
                                        <p:tgtEl>
                                          <p:spTgt spid="182274"/>
                                        </p:tgtEl>
                                        <p:attrNameLst>
                                          <p:attrName>ppt_x</p:attrName>
                                          <p:attrName>ppt_y</p:attrName>
                                        </p:attrNameLst>
                                      </p:cBhvr>
                                      <p:rCtr x="-2305" y="-27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136775" y="228600"/>
            <a:ext cx="8153400" cy="990600"/>
          </a:xfrm>
        </p:spPr>
        <p:txBody>
          <a:bodyPr/>
          <a:lstStyle/>
          <a:p>
            <a:endParaRPr lang="en-US" altLang="ar-SY"/>
          </a:p>
        </p:txBody>
      </p:sp>
      <p:pic>
        <p:nvPicPr>
          <p:cNvPr id="4301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0"/>
            <a:ext cx="9144000" cy="6858000"/>
          </a:xfrm>
          <a:noFill/>
        </p:spPr>
      </p:pic>
    </p:spTree>
    <p:extLst>
      <p:ext uri="{BB962C8B-B14F-4D97-AF65-F5344CB8AC3E}">
        <p14:creationId xmlns:p14="http://schemas.microsoft.com/office/powerpoint/2010/main" val="25933918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5343526" y="365125"/>
            <a:ext cx="6010274" cy="1325563"/>
          </a:xfrm>
          <a:solidFill>
            <a:schemeClr val="accent1"/>
          </a:solidFill>
        </p:spPr>
        <p:txBody>
          <a:bodyPr/>
          <a:lstStyle/>
          <a:p>
            <a:pPr algn="ctr"/>
            <a:r>
              <a:rPr lang="ar-SA" altLang="ar-SY" dirty="0"/>
              <a:t>أنواع التجارب السريرية</a:t>
            </a:r>
            <a:endParaRPr lang="en-US" altLang="ar-SY" dirty="0"/>
          </a:p>
        </p:txBody>
      </p:sp>
      <p:sp>
        <p:nvSpPr>
          <p:cNvPr id="377859" name="Rectangle 3"/>
          <p:cNvSpPr>
            <a:spLocks noGrp="1" noChangeArrowheads="1"/>
          </p:cNvSpPr>
          <p:nvPr>
            <p:ph idx="1"/>
          </p:nvPr>
        </p:nvSpPr>
        <p:spPr>
          <a:xfrm>
            <a:off x="4400550" y="1825625"/>
            <a:ext cx="6953250" cy="2974975"/>
          </a:xfrm>
          <a:ln>
            <a:solidFill>
              <a:schemeClr val="accent1"/>
            </a:solidFill>
          </a:ln>
        </p:spPr>
        <p:txBody>
          <a:bodyPr/>
          <a:lstStyle/>
          <a:p>
            <a:r>
              <a:rPr lang="ar-SA" altLang="ar-SY" dirty="0"/>
              <a:t>علاجية  </a:t>
            </a:r>
            <a:r>
              <a:rPr lang="en-US" altLang="ar-SY" dirty="0"/>
              <a:t>Treatment</a:t>
            </a:r>
          </a:p>
          <a:p>
            <a:r>
              <a:rPr lang="ar-SA" altLang="ar-SY" dirty="0"/>
              <a:t>وقائية  </a:t>
            </a:r>
            <a:r>
              <a:rPr lang="en-US" altLang="ar-SY" dirty="0"/>
              <a:t>Prevention</a:t>
            </a:r>
          </a:p>
          <a:p>
            <a:r>
              <a:rPr lang="ar-SA" altLang="ar-SY" dirty="0"/>
              <a:t>كشف مبكر </a:t>
            </a:r>
            <a:r>
              <a:rPr lang="ar-SY" altLang="ar-SY" dirty="0"/>
              <a:t>/ </a:t>
            </a:r>
            <a:r>
              <a:rPr lang="ar-SA" altLang="ar-SY" dirty="0"/>
              <a:t>نخل </a:t>
            </a:r>
            <a:r>
              <a:rPr lang="en-US" altLang="ar-SY" dirty="0"/>
              <a:t>Early detection/screening</a:t>
            </a:r>
          </a:p>
          <a:p>
            <a:r>
              <a:rPr lang="ar-SA" altLang="ar-SY" dirty="0"/>
              <a:t>تشخيصية </a:t>
            </a:r>
            <a:r>
              <a:rPr lang="en-US" altLang="ar-SY" dirty="0"/>
              <a:t>Diagnostic</a:t>
            </a:r>
          </a:p>
          <a:p>
            <a:r>
              <a:rPr lang="ar-SA" altLang="ar-SY" dirty="0"/>
              <a:t>نوعية الحياة </a:t>
            </a:r>
            <a:r>
              <a:rPr lang="en-US" altLang="ar-SY" dirty="0"/>
              <a:t>Quality of life</a:t>
            </a:r>
          </a:p>
        </p:txBody>
      </p:sp>
    </p:spTree>
    <p:extLst>
      <p:ext uri="{BB962C8B-B14F-4D97-AF65-F5344CB8AC3E}">
        <p14:creationId xmlns:p14="http://schemas.microsoft.com/office/powerpoint/2010/main" val="381510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Oval 2"/>
          <p:cNvSpPr>
            <a:spLocks noChangeArrowheads="1"/>
          </p:cNvSpPr>
          <p:nvPr/>
        </p:nvSpPr>
        <p:spPr bwMode="auto">
          <a:xfrm>
            <a:off x="2063751" y="1412876"/>
            <a:ext cx="4608513" cy="2879725"/>
          </a:xfrm>
          <a:prstGeom prst="ellipse">
            <a:avLst/>
          </a:prstGeom>
          <a:solidFill>
            <a:srgbClr val="F3CAAB"/>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sz="2400" b="1"/>
              <a:t>افضل البراهين</a:t>
            </a:r>
            <a:endParaRPr lang="en-US" altLang="ar-SY" sz="2400" b="1"/>
          </a:p>
        </p:txBody>
      </p:sp>
      <p:sp>
        <p:nvSpPr>
          <p:cNvPr id="176131" name="Oval 3"/>
          <p:cNvSpPr>
            <a:spLocks noChangeArrowheads="1"/>
          </p:cNvSpPr>
          <p:nvPr/>
        </p:nvSpPr>
        <p:spPr bwMode="auto">
          <a:xfrm>
            <a:off x="3935414" y="3357563"/>
            <a:ext cx="4319587" cy="2449512"/>
          </a:xfrm>
          <a:prstGeom prst="ellipse">
            <a:avLst/>
          </a:prstGeom>
          <a:solidFill>
            <a:srgbClr val="F3CAAB"/>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Y" altLang="ar-SY" sz="2000" b="1" dirty="0"/>
              <a:t> قيم وحاجات </a:t>
            </a:r>
            <a:r>
              <a:rPr lang="ar-SA" altLang="ar-SY" sz="2000" b="1" dirty="0"/>
              <a:t>المريض</a:t>
            </a:r>
            <a:endParaRPr lang="en-US" altLang="ar-SY" sz="2000" b="1" dirty="0"/>
          </a:p>
        </p:txBody>
      </p:sp>
      <p:sp>
        <p:nvSpPr>
          <p:cNvPr id="176132" name="Oval 4"/>
          <p:cNvSpPr>
            <a:spLocks noChangeArrowheads="1"/>
          </p:cNvSpPr>
          <p:nvPr/>
        </p:nvSpPr>
        <p:spPr bwMode="auto">
          <a:xfrm>
            <a:off x="5519739" y="1484313"/>
            <a:ext cx="4535487" cy="2519362"/>
          </a:xfrm>
          <a:prstGeom prst="ellipse">
            <a:avLst/>
          </a:prstGeom>
          <a:solidFill>
            <a:srgbClr val="F3CAAB"/>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sz="2400" b="1" dirty="0"/>
              <a:t>الخبرة السريرية</a:t>
            </a:r>
            <a:endParaRPr lang="en-US" altLang="ar-SY" sz="2400" b="1" dirty="0"/>
          </a:p>
        </p:txBody>
      </p:sp>
      <p:sp>
        <p:nvSpPr>
          <p:cNvPr id="176133" name="Oval 5"/>
          <p:cNvSpPr>
            <a:spLocks noChangeArrowheads="1"/>
          </p:cNvSpPr>
          <p:nvPr/>
        </p:nvSpPr>
        <p:spPr bwMode="auto">
          <a:xfrm rot="1567959">
            <a:off x="5375275" y="1052514"/>
            <a:ext cx="1225550" cy="3311525"/>
          </a:xfrm>
          <a:prstGeom prst="ellipse">
            <a:avLst/>
          </a:prstGeom>
          <a:solidFill>
            <a:schemeClr val="accent1"/>
          </a:solidFill>
          <a:ln w="9525">
            <a:solidFill>
              <a:schemeClr val="tx1"/>
            </a:solidFill>
            <a:round/>
            <a:headEnd/>
            <a:tailEnd/>
          </a:ln>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a:t>الطب المسند بالبرهان</a:t>
            </a:r>
            <a:endParaRPr lang="en-US" altLang="ar-SY"/>
          </a:p>
        </p:txBody>
      </p:sp>
      <p:sp>
        <p:nvSpPr>
          <p:cNvPr id="176134" name="Rectangle 6"/>
          <p:cNvSpPr>
            <a:spLocks noChangeArrowheads="1"/>
          </p:cNvSpPr>
          <p:nvPr/>
        </p:nvSpPr>
        <p:spPr bwMode="auto">
          <a:xfrm>
            <a:off x="4368007" y="132190"/>
            <a:ext cx="4000500" cy="830997"/>
          </a:xfrm>
          <a:prstGeom prst="rect">
            <a:avLst/>
          </a:prstGeom>
          <a:solidFill>
            <a:schemeClr val="accent2"/>
          </a:solidFill>
          <a:ln>
            <a:noFill/>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SA" altLang="ar-SY" sz="2400" b="1" dirty="0">
                <a:solidFill>
                  <a:schemeClr val="tx2"/>
                </a:solidFill>
              </a:rPr>
              <a:t>الطب المسند بالبرهان</a:t>
            </a:r>
            <a:br>
              <a:rPr lang="ar-SA" altLang="ar-SY" sz="2400" b="1" dirty="0">
                <a:solidFill>
                  <a:schemeClr val="tx2"/>
                </a:solidFill>
              </a:rPr>
            </a:br>
            <a:r>
              <a:rPr lang="ar-SA" altLang="ar-SY" sz="2400" b="1" dirty="0">
                <a:solidFill>
                  <a:schemeClr val="tx2"/>
                </a:solidFill>
              </a:rPr>
              <a:t>ماذا يعني؟</a:t>
            </a:r>
            <a:endParaRPr lang="en-US" altLang="ar-SY" sz="2400" b="1" dirty="0">
              <a:solidFill>
                <a:schemeClr val="tx2"/>
              </a:solidFill>
            </a:endParaRPr>
          </a:p>
        </p:txBody>
      </p:sp>
    </p:spTree>
    <p:extLst>
      <p:ext uri="{BB962C8B-B14F-4D97-AF65-F5344CB8AC3E}">
        <p14:creationId xmlns:p14="http://schemas.microsoft.com/office/powerpoint/2010/main" val="20794519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176134"/>
                                        </p:tgtEl>
                                        <p:attrNameLst>
                                          <p:attrName>style.visibility</p:attrName>
                                        </p:attrNameLst>
                                      </p:cBhvr>
                                      <p:to>
                                        <p:strVal val="visible"/>
                                      </p:to>
                                    </p:set>
                                    <p:anim calcmode="lin" valueType="num">
                                      <p:cBhvr>
                                        <p:cTn id="7" dur="500" decel="50000" fill="hold">
                                          <p:stCondLst>
                                            <p:cond delay="0"/>
                                          </p:stCondLst>
                                        </p:cTn>
                                        <p:tgtEl>
                                          <p:spTgt spid="17613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7613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76134"/>
                                        </p:tgtEl>
                                        <p:attrNameLst>
                                          <p:attrName>ppt_w</p:attrName>
                                        </p:attrNameLst>
                                      </p:cBhvr>
                                      <p:tavLst>
                                        <p:tav tm="0">
                                          <p:val>
                                            <p:strVal val="#ppt_w*.05"/>
                                          </p:val>
                                        </p:tav>
                                        <p:tav tm="100000">
                                          <p:val>
                                            <p:strVal val="#ppt_w"/>
                                          </p:val>
                                        </p:tav>
                                      </p:tavLst>
                                    </p:anim>
                                    <p:anim calcmode="lin" valueType="num">
                                      <p:cBhvr>
                                        <p:cTn id="10" dur="1000" fill="hold"/>
                                        <p:tgtEl>
                                          <p:spTgt spid="17613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7613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7613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7613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76134"/>
                                        </p:tgtEl>
                                      </p:cBhvr>
                                    </p:animEffect>
                                  </p:childTnLst>
                                </p:cTn>
                              </p:par>
                            </p:childTnLst>
                          </p:cTn>
                        </p:par>
                        <p:par>
                          <p:cTn id="15" fill="hold" nodeType="withGroup">
                            <p:stCondLst>
                              <p:cond delay="1000"/>
                            </p:stCondLst>
                            <p:childTnLst>
                              <p:par>
                                <p:cTn id="16" presetID="2" presetClass="entr" presetSubtype="8" fill="hold" grpId="0" nodeType="afterEffect">
                                  <p:stCondLst>
                                    <p:cond delay="0"/>
                                  </p:stCondLst>
                                  <p:childTnLst>
                                    <p:set>
                                      <p:cBhvr>
                                        <p:cTn id="17" dur="1" fill="hold">
                                          <p:stCondLst>
                                            <p:cond delay="0"/>
                                          </p:stCondLst>
                                        </p:cTn>
                                        <p:tgtEl>
                                          <p:spTgt spid="176130"/>
                                        </p:tgtEl>
                                        <p:attrNameLst>
                                          <p:attrName>style.visibility</p:attrName>
                                        </p:attrNameLst>
                                      </p:cBhvr>
                                      <p:to>
                                        <p:strVal val="visible"/>
                                      </p:to>
                                    </p:set>
                                    <p:anim calcmode="lin" valueType="num">
                                      <p:cBhvr additive="base">
                                        <p:cTn id="18" dur="500" fill="hold"/>
                                        <p:tgtEl>
                                          <p:spTgt spid="176130"/>
                                        </p:tgtEl>
                                        <p:attrNameLst>
                                          <p:attrName>ppt_x</p:attrName>
                                        </p:attrNameLst>
                                      </p:cBhvr>
                                      <p:tavLst>
                                        <p:tav tm="0">
                                          <p:val>
                                            <p:strVal val="0-#ppt_w/2"/>
                                          </p:val>
                                        </p:tav>
                                        <p:tav tm="100000">
                                          <p:val>
                                            <p:strVal val="#ppt_x"/>
                                          </p:val>
                                        </p:tav>
                                      </p:tavLst>
                                    </p:anim>
                                    <p:anim calcmode="lin" valueType="num">
                                      <p:cBhvr additive="base">
                                        <p:cTn id="19" dur="500" fill="hold"/>
                                        <p:tgtEl>
                                          <p:spTgt spid="176130"/>
                                        </p:tgtEl>
                                        <p:attrNameLst>
                                          <p:attrName>ppt_y</p:attrName>
                                        </p:attrNameLst>
                                      </p:cBhvr>
                                      <p:tavLst>
                                        <p:tav tm="0">
                                          <p:val>
                                            <p:strVal val="#ppt_y"/>
                                          </p:val>
                                        </p:tav>
                                        <p:tav tm="100000">
                                          <p:val>
                                            <p:strVal val="#ppt_y"/>
                                          </p:val>
                                        </p:tav>
                                      </p:tavLst>
                                    </p:anim>
                                  </p:childTnLst>
                                </p:cTn>
                              </p:par>
                            </p:childTnLst>
                          </p:cTn>
                        </p:par>
                        <p:par>
                          <p:cTn id="20" fill="hold" nodeType="withGroup">
                            <p:stCondLst>
                              <p:cond delay="1500"/>
                            </p:stCondLst>
                            <p:childTnLst>
                              <p:par>
                                <p:cTn id="21" presetID="2" presetClass="entr" presetSubtype="2" fill="hold" grpId="0" nodeType="afterEffect">
                                  <p:stCondLst>
                                    <p:cond delay="0"/>
                                  </p:stCondLst>
                                  <p:childTnLst>
                                    <p:set>
                                      <p:cBhvr>
                                        <p:cTn id="22" dur="1" fill="hold">
                                          <p:stCondLst>
                                            <p:cond delay="0"/>
                                          </p:stCondLst>
                                        </p:cTn>
                                        <p:tgtEl>
                                          <p:spTgt spid="176132"/>
                                        </p:tgtEl>
                                        <p:attrNameLst>
                                          <p:attrName>style.visibility</p:attrName>
                                        </p:attrNameLst>
                                      </p:cBhvr>
                                      <p:to>
                                        <p:strVal val="visible"/>
                                      </p:to>
                                    </p:set>
                                    <p:anim calcmode="lin" valueType="num">
                                      <p:cBhvr additive="base">
                                        <p:cTn id="23" dur="500" fill="hold"/>
                                        <p:tgtEl>
                                          <p:spTgt spid="176132"/>
                                        </p:tgtEl>
                                        <p:attrNameLst>
                                          <p:attrName>ppt_x</p:attrName>
                                        </p:attrNameLst>
                                      </p:cBhvr>
                                      <p:tavLst>
                                        <p:tav tm="0">
                                          <p:val>
                                            <p:strVal val="1+#ppt_w/2"/>
                                          </p:val>
                                        </p:tav>
                                        <p:tav tm="100000">
                                          <p:val>
                                            <p:strVal val="#ppt_x"/>
                                          </p:val>
                                        </p:tav>
                                      </p:tavLst>
                                    </p:anim>
                                    <p:anim calcmode="lin" valueType="num">
                                      <p:cBhvr additive="base">
                                        <p:cTn id="24" dur="500" fill="hold"/>
                                        <p:tgtEl>
                                          <p:spTgt spid="176132"/>
                                        </p:tgtEl>
                                        <p:attrNameLst>
                                          <p:attrName>ppt_y</p:attrName>
                                        </p:attrNameLst>
                                      </p:cBhvr>
                                      <p:tavLst>
                                        <p:tav tm="0">
                                          <p:val>
                                            <p:strVal val="#ppt_y"/>
                                          </p:val>
                                        </p:tav>
                                        <p:tav tm="100000">
                                          <p:val>
                                            <p:strVal val="#ppt_y"/>
                                          </p:val>
                                        </p:tav>
                                      </p:tavLst>
                                    </p:anim>
                                  </p:childTnLst>
                                </p:cTn>
                              </p:par>
                            </p:childTnLst>
                          </p:cTn>
                        </p:par>
                        <p:par>
                          <p:cTn id="25" fill="hold" nodeType="withGroup">
                            <p:stCondLst>
                              <p:cond delay="2000"/>
                            </p:stCondLst>
                            <p:childTnLst>
                              <p:par>
                                <p:cTn id="26" presetID="2" presetClass="entr" presetSubtype="4" fill="hold" grpId="0" nodeType="afterEffect">
                                  <p:stCondLst>
                                    <p:cond delay="0"/>
                                  </p:stCondLst>
                                  <p:childTnLst>
                                    <p:set>
                                      <p:cBhvr>
                                        <p:cTn id="27" dur="1" fill="hold">
                                          <p:stCondLst>
                                            <p:cond delay="0"/>
                                          </p:stCondLst>
                                        </p:cTn>
                                        <p:tgtEl>
                                          <p:spTgt spid="176131"/>
                                        </p:tgtEl>
                                        <p:attrNameLst>
                                          <p:attrName>style.visibility</p:attrName>
                                        </p:attrNameLst>
                                      </p:cBhvr>
                                      <p:to>
                                        <p:strVal val="visible"/>
                                      </p:to>
                                    </p:set>
                                    <p:anim calcmode="lin" valueType="num">
                                      <p:cBhvr additive="base">
                                        <p:cTn id="28" dur="500" fill="hold"/>
                                        <p:tgtEl>
                                          <p:spTgt spid="176131"/>
                                        </p:tgtEl>
                                        <p:attrNameLst>
                                          <p:attrName>ppt_x</p:attrName>
                                        </p:attrNameLst>
                                      </p:cBhvr>
                                      <p:tavLst>
                                        <p:tav tm="0">
                                          <p:val>
                                            <p:strVal val="#ppt_x"/>
                                          </p:val>
                                        </p:tav>
                                        <p:tav tm="100000">
                                          <p:val>
                                            <p:strVal val="#ppt_x"/>
                                          </p:val>
                                        </p:tav>
                                      </p:tavLst>
                                    </p:anim>
                                    <p:anim calcmode="lin" valueType="num">
                                      <p:cBhvr additive="base">
                                        <p:cTn id="29" dur="500" fill="hold"/>
                                        <p:tgtEl>
                                          <p:spTgt spid="176131"/>
                                        </p:tgtEl>
                                        <p:attrNameLst>
                                          <p:attrName>ppt_y</p:attrName>
                                        </p:attrNameLst>
                                      </p:cBhvr>
                                      <p:tavLst>
                                        <p:tav tm="0">
                                          <p:val>
                                            <p:strVal val="1+#ppt_h/2"/>
                                          </p:val>
                                        </p:tav>
                                        <p:tav tm="100000">
                                          <p:val>
                                            <p:strVal val="#ppt_y"/>
                                          </p:val>
                                        </p:tav>
                                      </p:tavLst>
                                    </p:anim>
                                  </p:childTnLst>
                                </p:cTn>
                              </p:par>
                            </p:childTnLst>
                          </p:cTn>
                        </p:par>
                        <p:par>
                          <p:cTn id="30" fill="hold" nodeType="withGroup">
                            <p:stCondLst>
                              <p:cond delay="2500"/>
                            </p:stCondLst>
                            <p:childTnLst>
                              <p:par>
                                <p:cTn id="31" presetID="6" presetClass="entr" presetSubtype="16" fill="hold" grpId="0" nodeType="afterEffect">
                                  <p:stCondLst>
                                    <p:cond delay="0"/>
                                  </p:stCondLst>
                                  <p:childTnLst>
                                    <p:set>
                                      <p:cBhvr>
                                        <p:cTn id="32" dur="1" fill="hold">
                                          <p:stCondLst>
                                            <p:cond delay="0"/>
                                          </p:stCondLst>
                                        </p:cTn>
                                        <p:tgtEl>
                                          <p:spTgt spid="176133"/>
                                        </p:tgtEl>
                                        <p:attrNameLst>
                                          <p:attrName>style.visibility</p:attrName>
                                        </p:attrNameLst>
                                      </p:cBhvr>
                                      <p:to>
                                        <p:strVal val="visible"/>
                                      </p:to>
                                    </p:set>
                                    <p:animEffect transition="in" filter="circle(in)">
                                      <p:cBhvr>
                                        <p:cTn id="33" dur="2000"/>
                                        <p:tgtEl>
                                          <p:spTgt spid="1761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0" grpId="0" animBg="1"/>
      <p:bldP spid="176131" grpId="0" animBg="1"/>
      <p:bldP spid="176132" grpId="0" animBg="1"/>
      <p:bldP spid="176133" grpId="0" animBg="1"/>
      <p:bldP spid="17613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5443538" y="365125"/>
            <a:ext cx="5910261" cy="1325563"/>
          </a:xfrm>
          <a:solidFill>
            <a:schemeClr val="accent1"/>
          </a:solidFill>
        </p:spPr>
        <p:txBody>
          <a:bodyPr/>
          <a:lstStyle/>
          <a:p>
            <a:pPr algn="ctr"/>
            <a:r>
              <a:rPr lang="ar-SA" altLang="ar-SY" dirty="0"/>
              <a:t>مراحل تطوير دواء جديد</a:t>
            </a:r>
            <a:endParaRPr lang="en-US" altLang="ar-SY" dirty="0"/>
          </a:p>
        </p:txBody>
      </p:sp>
      <p:pic>
        <p:nvPicPr>
          <p:cNvPr id="378884" name="Picture 4" descr="pill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782888" y="4508501"/>
            <a:ext cx="2228850" cy="1724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78883" name="Rectangle 3"/>
          <p:cNvSpPr>
            <a:spLocks noGrp="1" noChangeArrowheads="1"/>
          </p:cNvSpPr>
          <p:nvPr>
            <p:ph type="body" idx="4294967295"/>
          </p:nvPr>
        </p:nvSpPr>
        <p:spPr>
          <a:xfrm>
            <a:off x="2867025" y="1825625"/>
            <a:ext cx="9324975" cy="2289175"/>
          </a:xfrm>
          <a:ln>
            <a:solidFill>
              <a:schemeClr val="accent1"/>
            </a:solidFill>
          </a:ln>
        </p:spPr>
        <p:txBody>
          <a:bodyPr/>
          <a:lstStyle/>
          <a:p>
            <a:r>
              <a:rPr lang="ar-SA" altLang="ar-SY" dirty="0"/>
              <a:t>مسح مركبات عديدة بحثاً عن خواص كيماوية توحي بالتأثير المرغوب</a:t>
            </a:r>
            <a:br>
              <a:rPr lang="ar-SA" altLang="ar-SY" dirty="0"/>
            </a:br>
            <a:endParaRPr lang="en-US" altLang="ar-SY" dirty="0"/>
          </a:p>
          <a:p>
            <a:r>
              <a:rPr lang="ar-SA" altLang="ar-SY" dirty="0"/>
              <a:t>دراسات على الحيوانات لتحديد السمية والخواص الدوائية العامة</a:t>
            </a:r>
            <a:br>
              <a:rPr lang="ar-SA" altLang="ar-SY" dirty="0"/>
            </a:br>
            <a:endParaRPr lang="en-US" altLang="ar-SY" dirty="0"/>
          </a:p>
          <a:p>
            <a:r>
              <a:rPr lang="ar-SA" altLang="ar-SY" dirty="0"/>
              <a:t>التجارب السريرية</a:t>
            </a:r>
            <a:endParaRPr lang="en-US" altLang="ar-SY" dirty="0"/>
          </a:p>
        </p:txBody>
      </p:sp>
    </p:spTree>
    <p:extLst>
      <p:ext uri="{BB962C8B-B14F-4D97-AF65-F5344CB8AC3E}">
        <p14:creationId xmlns:p14="http://schemas.microsoft.com/office/powerpoint/2010/main" val="2883537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5529264" y="365125"/>
            <a:ext cx="5824536" cy="1325563"/>
          </a:xfrm>
          <a:solidFill>
            <a:schemeClr val="accent1"/>
          </a:solidFill>
        </p:spPr>
        <p:txBody>
          <a:bodyPr/>
          <a:lstStyle/>
          <a:p>
            <a:pPr algn="ctr"/>
            <a:r>
              <a:rPr lang="ar-SA" altLang="ar-SY" b="1" dirty="0"/>
              <a:t>أطوار التجارب السريرية </a:t>
            </a:r>
            <a:endParaRPr lang="en-US" altLang="ar-SY" b="1" dirty="0"/>
          </a:p>
        </p:txBody>
      </p:sp>
      <p:sp>
        <p:nvSpPr>
          <p:cNvPr id="327684" name="Rectangle 4"/>
          <p:cNvSpPr>
            <a:spLocks noGrp="1" noChangeArrowheads="1"/>
          </p:cNvSpPr>
          <p:nvPr>
            <p:ph sz="half" idx="1"/>
          </p:nvPr>
        </p:nvSpPr>
        <p:spPr>
          <a:xfrm>
            <a:off x="2228850" y="2305096"/>
            <a:ext cx="4965700" cy="4114800"/>
          </a:xfrm>
          <a:ln>
            <a:solidFill>
              <a:schemeClr val="accent1"/>
            </a:solidFill>
          </a:ln>
        </p:spPr>
        <p:txBody>
          <a:bodyPr>
            <a:normAutofit fontScale="70000" lnSpcReduction="20000"/>
          </a:bodyPr>
          <a:lstStyle/>
          <a:p>
            <a:pPr>
              <a:lnSpc>
                <a:spcPct val="90000"/>
              </a:lnSpc>
            </a:pPr>
            <a:r>
              <a:rPr lang="ar-SA" altLang="ar-SY" sz="2400" dirty="0"/>
              <a:t> هل العلاج الجديد سليم</a:t>
            </a:r>
            <a:endParaRPr lang="en-US" altLang="ar-SY" sz="2400" dirty="0"/>
          </a:p>
          <a:p>
            <a:pPr lvl="1">
              <a:lnSpc>
                <a:spcPct val="90000"/>
              </a:lnSpc>
            </a:pPr>
            <a:r>
              <a:rPr lang="ar-SA" altLang="ar-SY" sz="2000" dirty="0"/>
              <a:t>دراسات على متطوعين أصحاء لتحديد السمية والأعراض الجانبية</a:t>
            </a:r>
            <a:br>
              <a:rPr lang="ar-SA" altLang="ar-SY" sz="2000" dirty="0"/>
            </a:br>
            <a:endParaRPr lang="en-US" altLang="ar-SY" sz="2000" dirty="0"/>
          </a:p>
          <a:p>
            <a:pPr>
              <a:lnSpc>
                <a:spcPct val="90000"/>
              </a:lnSpc>
            </a:pPr>
            <a:r>
              <a:rPr lang="ar-SA" altLang="ar-SY" sz="2400" dirty="0"/>
              <a:t>هل العلاج الجديد مفيد بالنسبة لحاصل ما</a:t>
            </a:r>
            <a:endParaRPr lang="en-US" altLang="ar-SY" sz="2400" dirty="0"/>
          </a:p>
          <a:p>
            <a:pPr lvl="1">
              <a:lnSpc>
                <a:spcPct val="90000"/>
              </a:lnSpc>
            </a:pPr>
            <a:r>
              <a:rPr lang="ar-SA" altLang="ar-SY" sz="2000" dirty="0"/>
              <a:t>الجواب هنا غير مؤكد</a:t>
            </a:r>
            <a:endParaRPr lang="en-US" altLang="ar-SY" sz="2000" dirty="0"/>
          </a:p>
          <a:p>
            <a:pPr>
              <a:lnSpc>
                <a:spcPct val="90000"/>
              </a:lnSpc>
            </a:pPr>
            <a:endParaRPr lang="en-US" altLang="ar-SY" sz="2400" dirty="0"/>
          </a:p>
          <a:p>
            <a:pPr>
              <a:lnSpc>
                <a:spcPct val="90000"/>
              </a:lnSpc>
            </a:pPr>
            <a:r>
              <a:rPr lang="ar-SA" altLang="ar-SY" sz="2400" dirty="0"/>
              <a:t>ما فائدة (أو ضرر) العلاج الجديد مقارنةً:</a:t>
            </a:r>
            <a:endParaRPr lang="en-US" altLang="ar-SY" sz="2400" dirty="0"/>
          </a:p>
          <a:p>
            <a:pPr lvl="1">
              <a:lnSpc>
                <a:spcPct val="90000"/>
              </a:lnSpc>
            </a:pPr>
            <a:r>
              <a:rPr lang="ar-SA" altLang="ar-SY" sz="2000" dirty="0"/>
              <a:t>بعدم العلاج</a:t>
            </a:r>
            <a:endParaRPr lang="en-US" altLang="ar-SY" sz="2000" dirty="0"/>
          </a:p>
          <a:p>
            <a:pPr lvl="1">
              <a:lnSpc>
                <a:spcPct val="90000"/>
              </a:lnSpc>
            </a:pPr>
            <a:r>
              <a:rPr lang="ar-SA" altLang="ar-SY" sz="2000" dirty="0"/>
              <a:t>أو بعلاج ضبط (أو شاهد)</a:t>
            </a:r>
          </a:p>
          <a:p>
            <a:pPr lvl="1">
              <a:lnSpc>
                <a:spcPct val="90000"/>
              </a:lnSpc>
            </a:pPr>
            <a:endParaRPr lang="en-US" altLang="ar-SY" sz="2000" dirty="0"/>
          </a:p>
          <a:p>
            <a:pPr>
              <a:lnSpc>
                <a:spcPct val="90000"/>
              </a:lnSpc>
            </a:pPr>
            <a:r>
              <a:rPr lang="ar-SA" altLang="ar-SY" sz="2400" dirty="0"/>
              <a:t>ما آثار العلاج الجديد في المجتمع</a:t>
            </a:r>
            <a:endParaRPr lang="en-US" altLang="ar-SY" sz="2400" dirty="0"/>
          </a:p>
          <a:p>
            <a:pPr lvl="1">
              <a:lnSpc>
                <a:spcPct val="90000"/>
              </a:lnSpc>
            </a:pPr>
            <a:r>
              <a:rPr lang="ar-SA" altLang="ar-SY" sz="2000" dirty="0">
                <a:solidFill>
                  <a:srgbClr val="0070C0"/>
                </a:solidFill>
              </a:rPr>
              <a:t>تجربة حقلية </a:t>
            </a:r>
            <a:r>
              <a:rPr lang="en-US" altLang="ar-SY" sz="2000" dirty="0">
                <a:solidFill>
                  <a:srgbClr val="0070C0"/>
                </a:solidFill>
              </a:rPr>
              <a:t>Field Trial</a:t>
            </a:r>
          </a:p>
        </p:txBody>
      </p:sp>
      <p:sp>
        <p:nvSpPr>
          <p:cNvPr id="327685" name="Rectangle 5"/>
          <p:cNvSpPr>
            <a:spLocks noGrp="1" noChangeArrowheads="1"/>
          </p:cNvSpPr>
          <p:nvPr>
            <p:ph sz="half" idx="2"/>
          </p:nvPr>
        </p:nvSpPr>
        <p:spPr>
          <a:xfrm>
            <a:off x="7175500" y="2176306"/>
            <a:ext cx="2662237" cy="3889531"/>
          </a:xfrm>
          <a:ln>
            <a:solidFill>
              <a:schemeClr val="accent1"/>
            </a:solidFill>
          </a:ln>
        </p:spPr>
        <p:txBody>
          <a:bodyPr>
            <a:normAutofit fontScale="70000" lnSpcReduction="20000"/>
          </a:bodyPr>
          <a:lstStyle/>
          <a:p>
            <a:pPr>
              <a:lnSpc>
                <a:spcPct val="90000"/>
              </a:lnSpc>
            </a:pPr>
            <a:r>
              <a:rPr lang="ar-SA" altLang="ar-SY" sz="2000" dirty="0"/>
              <a:t>الطور الأول   </a:t>
            </a:r>
            <a:r>
              <a:rPr lang="en-US" altLang="ar-SY" sz="2000" dirty="0"/>
              <a:t>phase I</a:t>
            </a:r>
          </a:p>
          <a:p>
            <a:pPr>
              <a:lnSpc>
                <a:spcPct val="90000"/>
              </a:lnSpc>
            </a:pPr>
            <a:endParaRPr lang="en-US" altLang="ar-SY" sz="2000" dirty="0"/>
          </a:p>
          <a:p>
            <a:pPr>
              <a:lnSpc>
                <a:spcPct val="90000"/>
              </a:lnSpc>
            </a:pPr>
            <a:endParaRPr lang="en-US" altLang="ar-SY" sz="2000" dirty="0">
              <a:solidFill>
                <a:srgbClr val="0070C0"/>
              </a:solidFill>
            </a:endParaRPr>
          </a:p>
          <a:p>
            <a:pPr>
              <a:lnSpc>
                <a:spcPct val="90000"/>
              </a:lnSpc>
            </a:pPr>
            <a:endParaRPr lang="en-US" altLang="ar-SY" sz="2000" dirty="0"/>
          </a:p>
          <a:p>
            <a:pPr>
              <a:lnSpc>
                <a:spcPct val="90000"/>
              </a:lnSpc>
            </a:pPr>
            <a:r>
              <a:rPr lang="ar-SA" altLang="ar-SY" sz="2000" dirty="0"/>
              <a:t>الطور الثاني </a:t>
            </a:r>
            <a:r>
              <a:rPr lang="en-US" altLang="ar-SY" sz="2000" dirty="0"/>
              <a:t>phase II</a:t>
            </a:r>
          </a:p>
          <a:p>
            <a:pPr>
              <a:lnSpc>
                <a:spcPct val="90000"/>
              </a:lnSpc>
            </a:pPr>
            <a:endParaRPr lang="en-US" altLang="ar-SY" sz="2000" dirty="0"/>
          </a:p>
          <a:p>
            <a:pPr>
              <a:lnSpc>
                <a:spcPct val="90000"/>
              </a:lnSpc>
            </a:pPr>
            <a:endParaRPr lang="en-US" altLang="ar-SY" sz="2000" dirty="0"/>
          </a:p>
          <a:p>
            <a:pPr>
              <a:lnSpc>
                <a:spcPct val="90000"/>
              </a:lnSpc>
            </a:pPr>
            <a:r>
              <a:rPr lang="ar-SA" altLang="ar-SY" sz="2000" dirty="0"/>
              <a:t>الطور الثالث </a:t>
            </a:r>
            <a:r>
              <a:rPr lang="en-US" altLang="ar-SY" sz="2000" dirty="0"/>
              <a:t>phase III</a:t>
            </a:r>
          </a:p>
          <a:p>
            <a:pPr>
              <a:lnSpc>
                <a:spcPct val="90000"/>
              </a:lnSpc>
            </a:pPr>
            <a:endParaRPr lang="en-US" altLang="ar-SY" sz="2000" dirty="0"/>
          </a:p>
          <a:p>
            <a:pPr>
              <a:lnSpc>
                <a:spcPct val="90000"/>
              </a:lnSpc>
            </a:pPr>
            <a:endParaRPr lang="ar-SY" altLang="ar-SY" sz="2000" dirty="0"/>
          </a:p>
          <a:p>
            <a:pPr>
              <a:lnSpc>
                <a:spcPct val="90000"/>
              </a:lnSpc>
            </a:pPr>
            <a:endParaRPr lang="en-US" altLang="ar-SY" sz="2000" dirty="0"/>
          </a:p>
          <a:p>
            <a:pPr>
              <a:lnSpc>
                <a:spcPct val="90000"/>
              </a:lnSpc>
            </a:pPr>
            <a:r>
              <a:rPr lang="ar-SA" altLang="ar-SY" sz="2000" dirty="0"/>
              <a:t>الطور الرابع </a:t>
            </a:r>
            <a:r>
              <a:rPr lang="en-US" altLang="ar-SY" sz="2000" dirty="0"/>
              <a:t>phase IV</a:t>
            </a:r>
          </a:p>
        </p:txBody>
      </p:sp>
      <p:cxnSp>
        <p:nvCxnSpPr>
          <p:cNvPr id="3" name="رابط مستقيم 2"/>
          <p:cNvCxnSpPr/>
          <p:nvPr/>
        </p:nvCxnSpPr>
        <p:spPr>
          <a:xfrm flipH="1">
            <a:off x="2228850" y="2828925"/>
            <a:ext cx="7753351" cy="57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flipH="1">
            <a:off x="2209800" y="3733800"/>
            <a:ext cx="7753351" cy="57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flipH="1">
            <a:off x="2209799" y="4987925"/>
            <a:ext cx="7753351" cy="5715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8126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44" name="Rectangle 8"/>
          <p:cNvSpPr>
            <a:spLocks noGrp="1" noChangeArrowheads="1"/>
          </p:cNvSpPr>
          <p:nvPr>
            <p:ph type="title"/>
          </p:nvPr>
        </p:nvSpPr>
        <p:spPr>
          <a:xfrm>
            <a:off x="3543300" y="609600"/>
            <a:ext cx="7734299" cy="1143000"/>
          </a:xfrm>
          <a:solidFill>
            <a:schemeClr val="accent1"/>
          </a:solidFill>
        </p:spPr>
        <p:txBody>
          <a:bodyPr>
            <a:normAutofit fontScale="90000"/>
          </a:bodyPr>
          <a:lstStyle/>
          <a:p>
            <a:pPr algn="ctr"/>
            <a:r>
              <a:rPr lang="ar-SA" altLang="ar-SY" b="1" dirty="0"/>
              <a:t>التجارب السريرية  </a:t>
            </a:r>
            <a:r>
              <a:rPr lang="en-US" altLang="ar-SY" b="1" dirty="0"/>
              <a:t>Clinical trials</a:t>
            </a:r>
          </a:p>
        </p:txBody>
      </p:sp>
      <p:pic>
        <p:nvPicPr>
          <p:cNvPr id="321543" name="Picture 7" descr="justicepeek"/>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033464" y="2732089"/>
            <a:ext cx="2879725" cy="1995487"/>
          </a:xfrm>
          <a:noFill/>
          <a:ln w="57150">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21542" name="Rectangle 6"/>
          <p:cNvSpPr>
            <a:spLocks noGrp="1" noChangeArrowheads="1"/>
          </p:cNvSpPr>
          <p:nvPr>
            <p:ph type="body" sz="half" idx="2"/>
          </p:nvPr>
        </p:nvSpPr>
        <p:spPr>
          <a:xfrm>
            <a:off x="4714080" y="2052637"/>
            <a:ext cx="6407150" cy="4114800"/>
          </a:xfrm>
          <a:ln>
            <a:solidFill>
              <a:schemeClr val="accent1"/>
            </a:solidFill>
          </a:ln>
        </p:spPr>
        <p:txBody>
          <a:bodyPr/>
          <a:lstStyle/>
          <a:p>
            <a:endParaRPr lang="ar-SA" altLang="ar-SY" dirty="0"/>
          </a:p>
          <a:p>
            <a:r>
              <a:rPr lang="ar-SA" altLang="ar-SY" dirty="0"/>
              <a:t>تجارب مفتوحة </a:t>
            </a:r>
            <a:r>
              <a:rPr lang="en-US" altLang="ar-SY" dirty="0"/>
              <a:t>open trials</a:t>
            </a:r>
            <a:r>
              <a:rPr lang="ar-SY" altLang="ar-SY" dirty="0"/>
              <a:t> </a:t>
            </a:r>
            <a:endParaRPr lang="en-US" altLang="ar-SY" dirty="0"/>
          </a:p>
          <a:p>
            <a:pPr lvl="1"/>
            <a:r>
              <a:rPr lang="ar-SA" altLang="ar-SY" dirty="0"/>
              <a:t>بدون مقارنة</a:t>
            </a:r>
          </a:p>
          <a:p>
            <a:pPr lvl="2"/>
            <a:endParaRPr lang="en-US" altLang="ar-SY" dirty="0"/>
          </a:p>
          <a:p>
            <a:r>
              <a:rPr lang="ar-SA" altLang="ar-SY" dirty="0"/>
              <a:t>تجارب مضبوطة </a:t>
            </a:r>
            <a:r>
              <a:rPr lang="en-US" altLang="ar-SY" dirty="0"/>
              <a:t> controlled trial</a:t>
            </a:r>
          </a:p>
          <a:p>
            <a:pPr lvl="1"/>
            <a:r>
              <a:rPr lang="ar-SA" altLang="ar-SY" sz="3600" dirty="0">
                <a:solidFill>
                  <a:srgbClr val="0070C0"/>
                </a:solidFill>
              </a:rPr>
              <a:t>تجارب مضبوطة </a:t>
            </a:r>
            <a:r>
              <a:rPr lang="ar-SA" altLang="ar-SY" sz="3600" dirty="0" err="1">
                <a:solidFill>
                  <a:srgbClr val="0070C0"/>
                </a:solidFill>
              </a:rPr>
              <a:t>معشاة</a:t>
            </a:r>
            <a:endParaRPr lang="ar-SA" altLang="ar-SY" sz="3600" dirty="0">
              <a:solidFill>
                <a:srgbClr val="0070C0"/>
              </a:solidFill>
            </a:endParaRPr>
          </a:p>
          <a:p>
            <a:pPr lvl="1" algn="l">
              <a:buFont typeface="Wingdings" panose="05000000000000000000" pitchFamily="2" charset="2"/>
              <a:buNone/>
            </a:pPr>
            <a:r>
              <a:rPr lang="ar-SA" altLang="ar-SY" dirty="0"/>
              <a:t> </a:t>
            </a:r>
            <a:r>
              <a:rPr lang="en-US" altLang="ar-SY" dirty="0"/>
              <a:t> randomized controlled trials </a:t>
            </a:r>
            <a:r>
              <a:rPr lang="en-US" altLang="ar-SY" b="1" dirty="0">
                <a:solidFill>
                  <a:srgbClr val="0070C0"/>
                </a:solidFill>
              </a:rPr>
              <a:t>(RCT)</a:t>
            </a:r>
            <a:r>
              <a:rPr lang="ar-SA" altLang="ar-SY" b="1" dirty="0">
                <a:solidFill>
                  <a:srgbClr val="0070C0"/>
                </a:solidFill>
              </a:rPr>
              <a:t> </a:t>
            </a:r>
            <a:endParaRPr lang="en-US" altLang="ar-SY" b="1" dirty="0">
              <a:solidFill>
                <a:srgbClr val="0070C0"/>
              </a:solidFill>
            </a:endParaRPr>
          </a:p>
          <a:p>
            <a:pPr lvl="2"/>
            <a:r>
              <a:rPr lang="ar-SA" altLang="ar-SY" dirty="0"/>
              <a:t>تجارب </a:t>
            </a:r>
            <a:r>
              <a:rPr lang="ar-SA" altLang="ar-SY" dirty="0" err="1"/>
              <a:t>معماة</a:t>
            </a:r>
            <a:r>
              <a:rPr lang="ar-SA" altLang="ar-SY" dirty="0"/>
              <a:t> </a:t>
            </a:r>
            <a:r>
              <a:rPr lang="en-US" altLang="ar-SY" dirty="0"/>
              <a:t>blind trials</a:t>
            </a:r>
            <a:r>
              <a:rPr lang="ar-SA" altLang="ar-SY" dirty="0"/>
              <a:t> </a:t>
            </a:r>
            <a:endParaRPr lang="en-US" altLang="ar-SY" dirty="0"/>
          </a:p>
          <a:p>
            <a:pPr lvl="2"/>
            <a:r>
              <a:rPr lang="ar-SA" altLang="ar-SY" dirty="0"/>
              <a:t>تجارب مضاعفة التعمية </a:t>
            </a:r>
            <a:r>
              <a:rPr lang="en-US" altLang="ar-SY" dirty="0"/>
              <a:t>double-blind trials</a:t>
            </a:r>
          </a:p>
        </p:txBody>
      </p:sp>
    </p:spTree>
    <p:extLst>
      <p:ext uri="{BB962C8B-B14F-4D97-AF65-F5344CB8AC3E}">
        <p14:creationId xmlns:p14="http://schemas.microsoft.com/office/powerpoint/2010/main" val="289613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4043364" y="365125"/>
            <a:ext cx="7310436" cy="1325563"/>
          </a:xfrm>
          <a:solidFill>
            <a:schemeClr val="accent1"/>
          </a:solidFill>
        </p:spPr>
        <p:txBody>
          <a:bodyPr/>
          <a:lstStyle/>
          <a:p>
            <a:pPr algn="ctr"/>
            <a:r>
              <a:rPr lang="ar-SA" altLang="ar-SY" b="1" dirty="0"/>
              <a:t>تأثير الغفل    </a:t>
            </a:r>
            <a:r>
              <a:rPr lang="en-US" altLang="ar-SY" b="1" dirty="0"/>
              <a:t>placebo effect</a:t>
            </a:r>
          </a:p>
        </p:txBody>
      </p:sp>
      <p:sp>
        <p:nvSpPr>
          <p:cNvPr id="325635" name="Rectangle 3"/>
          <p:cNvSpPr>
            <a:spLocks noGrp="1" noChangeArrowheads="1"/>
          </p:cNvSpPr>
          <p:nvPr>
            <p:ph sz="half" idx="1"/>
          </p:nvPr>
        </p:nvSpPr>
        <p:spPr>
          <a:xfrm>
            <a:off x="2459038" y="3271837"/>
            <a:ext cx="3810000" cy="2087563"/>
          </a:xfrm>
          <a:ln>
            <a:solidFill>
              <a:schemeClr val="accent1"/>
            </a:solidFill>
          </a:ln>
        </p:spPr>
        <p:txBody>
          <a:bodyPr/>
          <a:lstStyle/>
          <a:p>
            <a:pPr>
              <a:lnSpc>
                <a:spcPct val="90000"/>
              </a:lnSpc>
            </a:pPr>
            <a:r>
              <a:rPr lang="ar-SA" altLang="ar-SY" dirty="0"/>
              <a:t>الزمن</a:t>
            </a:r>
          </a:p>
          <a:p>
            <a:pPr>
              <a:lnSpc>
                <a:spcPct val="90000"/>
              </a:lnSpc>
            </a:pPr>
            <a:r>
              <a:rPr lang="ar-SA" altLang="ar-SY" dirty="0"/>
              <a:t>الفصل</a:t>
            </a:r>
          </a:p>
          <a:p>
            <a:pPr>
              <a:lnSpc>
                <a:spcPct val="90000"/>
              </a:lnSpc>
            </a:pPr>
            <a:r>
              <a:rPr lang="ar-SA" altLang="ar-SY" dirty="0"/>
              <a:t>حوادث خارجية</a:t>
            </a:r>
          </a:p>
          <a:p>
            <a:pPr>
              <a:lnSpc>
                <a:spcPct val="90000"/>
              </a:lnSpc>
            </a:pPr>
            <a:r>
              <a:rPr lang="ar-SA" altLang="ar-SY" dirty="0"/>
              <a:t>لون وحجم قرص الدواء</a:t>
            </a:r>
            <a:endParaRPr lang="en-US" altLang="ar-SY" dirty="0"/>
          </a:p>
          <a:p>
            <a:pPr>
              <a:lnSpc>
                <a:spcPct val="90000"/>
              </a:lnSpc>
            </a:pPr>
            <a:endParaRPr lang="en-US" altLang="ar-SY" dirty="0"/>
          </a:p>
        </p:txBody>
      </p:sp>
      <p:sp>
        <p:nvSpPr>
          <p:cNvPr id="325636" name="Rectangle 4"/>
          <p:cNvSpPr>
            <a:spLocks noGrp="1" noChangeArrowheads="1"/>
          </p:cNvSpPr>
          <p:nvPr>
            <p:ph sz="half" idx="2"/>
          </p:nvPr>
        </p:nvSpPr>
        <p:spPr>
          <a:xfrm>
            <a:off x="6705599" y="3271837"/>
            <a:ext cx="3381375" cy="2101851"/>
          </a:xfrm>
          <a:ln>
            <a:solidFill>
              <a:schemeClr val="accent1"/>
            </a:solidFill>
          </a:ln>
        </p:spPr>
        <p:txBody>
          <a:bodyPr>
            <a:normAutofit/>
          </a:bodyPr>
          <a:lstStyle/>
          <a:p>
            <a:pPr>
              <a:lnSpc>
                <a:spcPct val="90000"/>
              </a:lnSpc>
            </a:pPr>
            <a:r>
              <a:rPr lang="ar-SA" altLang="ar-SY" dirty="0"/>
              <a:t>ثقة المريض بالطبيب</a:t>
            </a:r>
          </a:p>
          <a:p>
            <a:pPr>
              <a:lnSpc>
                <a:spcPct val="90000"/>
              </a:lnSpc>
            </a:pPr>
            <a:r>
              <a:rPr lang="ar-SA" altLang="ar-SY" dirty="0"/>
              <a:t>علاقة الطبيب بالمريض</a:t>
            </a:r>
            <a:endParaRPr lang="en-US" altLang="ar-SY" dirty="0"/>
          </a:p>
          <a:p>
            <a:pPr>
              <a:lnSpc>
                <a:spcPct val="90000"/>
              </a:lnSpc>
            </a:pPr>
            <a:r>
              <a:rPr lang="ar-SA" altLang="ar-SY" dirty="0"/>
              <a:t>العناية التمريضية</a:t>
            </a:r>
          </a:p>
          <a:p>
            <a:pPr>
              <a:lnSpc>
                <a:spcPct val="90000"/>
              </a:lnSpc>
            </a:pPr>
            <a:r>
              <a:rPr lang="ar-SA" altLang="ar-SY" dirty="0"/>
              <a:t>الحمية</a:t>
            </a:r>
            <a:endParaRPr lang="en-US" altLang="ar-SY" dirty="0"/>
          </a:p>
        </p:txBody>
      </p:sp>
      <p:sp>
        <p:nvSpPr>
          <p:cNvPr id="325637" name="Rectangle 5"/>
          <p:cNvSpPr>
            <a:spLocks noChangeArrowheads="1"/>
          </p:cNvSpPr>
          <p:nvPr/>
        </p:nvSpPr>
        <p:spPr bwMode="auto">
          <a:xfrm>
            <a:off x="2459038" y="1866107"/>
            <a:ext cx="8208962" cy="1143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1pPr>
            <a:lvl2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2pPr>
            <a:lvl3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3pPr>
            <a:lvl4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4pPr>
            <a:lvl5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5pPr>
            <a:lvl6pPr marL="4572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6pPr>
            <a:lvl7pPr marL="9144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7pPr>
            <a:lvl8pPr marL="13716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8pPr>
            <a:lvl9pPr marL="18288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9pPr>
          </a:lstStyle>
          <a:p>
            <a:r>
              <a:rPr lang="ar-SA" altLang="ar-SY" dirty="0">
                <a:solidFill>
                  <a:schemeClr val="bg1"/>
                </a:solidFill>
              </a:rPr>
              <a:t>هو استجابة المريض لمجرد كونه يتلقى علاج ما</a:t>
            </a:r>
            <a:br>
              <a:rPr lang="ar-SA" altLang="ar-SY" dirty="0"/>
            </a:br>
            <a:r>
              <a:rPr lang="ar-SA" altLang="ar-SY" dirty="0">
                <a:solidFill>
                  <a:srgbClr val="0070C0"/>
                </a:solidFill>
              </a:rPr>
              <a:t>يتأثر بعوامل عدة مثل:</a:t>
            </a:r>
            <a:endParaRPr lang="en-US" altLang="ar-SY" dirty="0">
              <a:solidFill>
                <a:srgbClr val="0070C0"/>
              </a:solidFill>
            </a:endParaRPr>
          </a:p>
        </p:txBody>
      </p:sp>
      <p:sp>
        <p:nvSpPr>
          <p:cNvPr id="325638" name="Rectangle 6"/>
          <p:cNvSpPr>
            <a:spLocks noChangeArrowheads="1"/>
          </p:cNvSpPr>
          <p:nvPr/>
        </p:nvSpPr>
        <p:spPr bwMode="auto">
          <a:xfrm>
            <a:off x="1895475" y="5622130"/>
            <a:ext cx="9144000" cy="1143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1pPr>
            <a:lvl2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2pPr>
            <a:lvl3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3pPr>
            <a:lvl4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4pPr>
            <a:lvl5pPr rtl="1">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5pPr>
            <a:lvl6pPr marL="4572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6pPr>
            <a:lvl7pPr marL="9144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7pPr>
            <a:lvl8pPr marL="13716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8pPr>
            <a:lvl9pPr marL="1828800" algn="ctr" fontAlgn="base">
              <a:spcBef>
                <a:spcPct val="0"/>
              </a:spcBef>
              <a:spcAft>
                <a:spcPct val="0"/>
              </a:spcAft>
              <a:defRPr sz="4000">
                <a:solidFill>
                  <a:srgbClr val="FFFF00"/>
                </a:solidFill>
                <a:effectLst>
                  <a:outerShdw blurRad="38100" dist="38100" dir="2700000" algn="tl">
                    <a:srgbClr val="000000"/>
                  </a:outerShdw>
                </a:effectLst>
                <a:latin typeface="Comic Sans MS" panose="030F0702030302020204" pitchFamily="66" charset="0"/>
                <a:cs typeface="Arial" panose="020B0604020202020204" pitchFamily="34" charset="0"/>
              </a:defRPr>
            </a:lvl9pPr>
          </a:lstStyle>
          <a:p>
            <a:r>
              <a:rPr lang="ar-SA" altLang="ar-SY" dirty="0">
                <a:solidFill>
                  <a:srgbClr val="0070C0"/>
                </a:solidFill>
              </a:rPr>
              <a:t>التأثير النوعي للدواء = الاستجابة للدواء - تأثير الغفل </a:t>
            </a:r>
            <a:endParaRPr lang="en-US" altLang="ar-SY" dirty="0">
              <a:solidFill>
                <a:srgbClr val="0070C0"/>
              </a:solidFill>
            </a:endParaRPr>
          </a:p>
        </p:txBody>
      </p:sp>
    </p:spTree>
    <p:extLst>
      <p:ext uri="{BB962C8B-B14F-4D97-AF65-F5344CB8AC3E}">
        <p14:creationId xmlns:p14="http://schemas.microsoft.com/office/powerpoint/2010/main" val="3093700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a:xfrm>
            <a:off x="1895475" y="528639"/>
            <a:ext cx="9144000" cy="1143000"/>
          </a:xfrm>
          <a:solidFill>
            <a:schemeClr val="accent1"/>
          </a:solidFill>
        </p:spPr>
        <p:txBody>
          <a:bodyPr/>
          <a:lstStyle/>
          <a:p>
            <a:pPr algn="ctr"/>
            <a:r>
              <a:rPr lang="ar-SA" altLang="ar-SY" sz="3200" b="1" dirty="0"/>
              <a:t>التجارب السريرية </a:t>
            </a:r>
            <a:r>
              <a:rPr lang="ar-SA" altLang="ar-SY" sz="3200" b="1" dirty="0" err="1"/>
              <a:t>المعشاة</a:t>
            </a:r>
            <a:r>
              <a:rPr lang="ar-SA" altLang="ar-SY" sz="3200" b="1" dirty="0"/>
              <a:t> </a:t>
            </a:r>
            <a:r>
              <a:rPr lang="en-US" altLang="ar-SY" sz="3200" b="1" dirty="0"/>
              <a:t>Randomized Clinical Trials</a:t>
            </a:r>
          </a:p>
        </p:txBody>
      </p:sp>
      <p:sp>
        <p:nvSpPr>
          <p:cNvPr id="343044" name="Rectangle 4"/>
          <p:cNvSpPr>
            <a:spLocks noChangeArrowheads="1"/>
          </p:cNvSpPr>
          <p:nvPr/>
        </p:nvSpPr>
        <p:spPr bwMode="auto">
          <a:xfrm>
            <a:off x="8328025" y="3368675"/>
            <a:ext cx="1828800" cy="11430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0" hangingPunct="0"/>
            <a:r>
              <a:rPr lang="ar-SY" altLang="ar-SY" sz="3600">
                <a:latin typeface="Times New Roman" panose="02020603050405020304" pitchFamily="18" charset="0"/>
                <a:cs typeface="Simplified Arabic" panose="02020603050405020304" pitchFamily="18" charset="-78"/>
              </a:rPr>
              <a:t>العينة</a:t>
            </a:r>
            <a:endParaRPr lang="en-US" altLang="ar-SY" sz="3600">
              <a:latin typeface="Times New Roman" panose="02020603050405020304" pitchFamily="18" charset="0"/>
              <a:cs typeface="Simplified Arabic" panose="02020603050405020304" pitchFamily="18" charset="-78"/>
            </a:endParaRPr>
          </a:p>
        </p:txBody>
      </p:sp>
      <p:sp>
        <p:nvSpPr>
          <p:cNvPr id="343045" name="Line 5"/>
          <p:cNvSpPr>
            <a:spLocks noChangeShapeType="1"/>
          </p:cNvSpPr>
          <p:nvPr/>
        </p:nvSpPr>
        <p:spPr bwMode="auto">
          <a:xfrm flipH="1" flipV="1">
            <a:off x="6816725" y="3152776"/>
            <a:ext cx="935038" cy="792163"/>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43046" name="Line 6"/>
          <p:cNvSpPr>
            <a:spLocks noChangeShapeType="1"/>
          </p:cNvSpPr>
          <p:nvPr/>
        </p:nvSpPr>
        <p:spPr bwMode="auto">
          <a:xfrm flipH="1">
            <a:off x="6816725" y="4087814"/>
            <a:ext cx="935038" cy="720725"/>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43047" name="Rectangle 7"/>
          <p:cNvSpPr>
            <a:spLocks noChangeArrowheads="1"/>
          </p:cNvSpPr>
          <p:nvPr/>
        </p:nvSpPr>
        <p:spPr bwMode="auto">
          <a:xfrm>
            <a:off x="5105400" y="2263775"/>
            <a:ext cx="1600200" cy="8382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rtl="1" eaLnBrk="0" hangingPunct="0"/>
            <a:r>
              <a:rPr lang="ar-SY" altLang="ar-SY" sz="2800">
                <a:latin typeface="Times New Roman" panose="02020603050405020304" pitchFamily="18" charset="0"/>
                <a:cs typeface="Simplified Arabic" panose="02020603050405020304" pitchFamily="18" charset="-78"/>
              </a:rPr>
              <a:t>العلاج</a:t>
            </a:r>
            <a:endParaRPr lang="en-GB" altLang="ar-SY" sz="2800">
              <a:latin typeface="Times New Roman" panose="02020603050405020304" pitchFamily="18" charset="0"/>
              <a:cs typeface="Simplified Arabic" panose="02020603050405020304" pitchFamily="18" charset="-78"/>
            </a:endParaRPr>
          </a:p>
          <a:p>
            <a:pPr eaLnBrk="0" hangingPunct="0"/>
            <a:r>
              <a:rPr lang="en-GB" altLang="ar-SY" sz="2400">
                <a:latin typeface="Times New Roman" panose="02020603050405020304" pitchFamily="18" charset="0"/>
              </a:rPr>
              <a:t>A</a:t>
            </a:r>
          </a:p>
        </p:txBody>
      </p:sp>
      <p:sp>
        <p:nvSpPr>
          <p:cNvPr id="343048" name="Rectangle 8"/>
          <p:cNvSpPr>
            <a:spLocks noChangeArrowheads="1"/>
          </p:cNvSpPr>
          <p:nvPr/>
        </p:nvSpPr>
        <p:spPr bwMode="auto">
          <a:xfrm>
            <a:off x="5181600" y="4854575"/>
            <a:ext cx="1600200" cy="8382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rtl="1" eaLnBrk="0" hangingPunct="0"/>
            <a:r>
              <a:rPr lang="ar-SY" altLang="ar-SY" sz="2800">
                <a:latin typeface="Times New Roman" panose="02020603050405020304" pitchFamily="18" charset="0"/>
                <a:cs typeface="Simplified Arabic" panose="02020603050405020304" pitchFamily="18" charset="-78"/>
              </a:rPr>
              <a:t>العلاج</a:t>
            </a:r>
            <a:endParaRPr lang="en-GB" altLang="ar-SY" sz="2800">
              <a:latin typeface="Times New Roman" panose="02020603050405020304" pitchFamily="18" charset="0"/>
              <a:cs typeface="Simplified Arabic" panose="02020603050405020304" pitchFamily="18" charset="-78"/>
            </a:endParaRPr>
          </a:p>
          <a:p>
            <a:pPr eaLnBrk="0" hangingPunct="0"/>
            <a:r>
              <a:rPr lang="en-GB" altLang="ar-SY" sz="2400">
                <a:latin typeface="Times New Roman" panose="02020603050405020304" pitchFamily="18" charset="0"/>
              </a:rPr>
              <a:t>B</a:t>
            </a:r>
          </a:p>
        </p:txBody>
      </p:sp>
      <p:sp>
        <p:nvSpPr>
          <p:cNvPr id="343049" name="Line 9"/>
          <p:cNvSpPr>
            <a:spLocks noChangeShapeType="1"/>
          </p:cNvSpPr>
          <p:nvPr/>
        </p:nvSpPr>
        <p:spPr bwMode="auto">
          <a:xfrm flipH="1">
            <a:off x="4224338" y="2647950"/>
            <a:ext cx="792162"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
        <p:nvSpPr>
          <p:cNvPr id="343050" name="AutoShape 10"/>
          <p:cNvSpPr>
            <a:spLocks noChangeArrowheads="1"/>
          </p:cNvSpPr>
          <p:nvPr/>
        </p:nvSpPr>
        <p:spPr bwMode="auto">
          <a:xfrm rot="16200000">
            <a:off x="2482850" y="1652588"/>
            <a:ext cx="1219200" cy="2057400"/>
          </a:xfrm>
          <a:prstGeom prst="triangle">
            <a:avLst>
              <a:gd name="adj" fmla="val 50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eaLnBrk="0" hangingPunct="0"/>
            <a:r>
              <a:rPr lang="ar-SY" altLang="ar-SY" sz="2800">
                <a:latin typeface="Times New Roman" panose="02020603050405020304" pitchFamily="18" charset="0"/>
                <a:cs typeface="Simplified Arabic" panose="02020603050405020304" pitchFamily="18" charset="-78"/>
              </a:rPr>
              <a:t>الحاصل</a:t>
            </a:r>
            <a:endParaRPr lang="en-US" altLang="ar-SY" sz="2800">
              <a:latin typeface="Times New Roman" panose="02020603050405020304" pitchFamily="18" charset="0"/>
              <a:cs typeface="Simplified Arabic" panose="02020603050405020304" pitchFamily="18" charset="-78"/>
            </a:endParaRPr>
          </a:p>
        </p:txBody>
      </p:sp>
      <p:sp>
        <p:nvSpPr>
          <p:cNvPr id="343051" name="AutoShape 11"/>
          <p:cNvSpPr>
            <a:spLocks noChangeArrowheads="1"/>
          </p:cNvSpPr>
          <p:nvPr/>
        </p:nvSpPr>
        <p:spPr bwMode="auto">
          <a:xfrm rot="16200000">
            <a:off x="2482850" y="4244975"/>
            <a:ext cx="1219200" cy="2057400"/>
          </a:xfrm>
          <a:prstGeom prst="triangle">
            <a:avLst>
              <a:gd name="adj" fmla="val 50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eaLnBrk="0" hangingPunct="0"/>
            <a:r>
              <a:rPr lang="ar-SY" altLang="ar-SY" sz="2800">
                <a:latin typeface="Times New Roman" panose="02020603050405020304" pitchFamily="18" charset="0"/>
                <a:cs typeface="Simplified Arabic" panose="02020603050405020304" pitchFamily="18" charset="-78"/>
              </a:rPr>
              <a:t>الحاصل</a:t>
            </a:r>
            <a:endParaRPr lang="en-US" altLang="ar-SY" sz="2800">
              <a:latin typeface="Times New Roman" panose="02020603050405020304" pitchFamily="18" charset="0"/>
              <a:cs typeface="Simplified Arabic" panose="02020603050405020304" pitchFamily="18" charset="-78"/>
            </a:endParaRPr>
          </a:p>
        </p:txBody>
      </p:sp>
      <p:sp>
        <p:nvSpPr>
          <p:cNvPr id="343052" name="WordArt 12"/>
          <p:cNvSpPr>
            <a:spLocks noChangeArrowheads="1" noChangeShapeType="1" noTextEdit="1"/>
          </p:cNvSpPr>
          <p:nvPr/>
        </p:nvSpPr>
        <p:spPr bwMode="auto">
          <a:xfrm rot="16200000">
            <a:off x="7277101" y="3843338"/>
            <a:ext cx="1447800" cy="3524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rtl="1"/>
            <a:r>
              <a:rPr lang="ar-SY" sz="2400" b="1" kern="10" spc="480">
                <a:gradFill rotWithShape="0">
                  <a:gsLst>
                    <a:gs pos="0">
                      <a:srgbClr val="AAAAAA"/>
                    </a:gs>
                    <a:gs pos="100000">
                      <a:srgbClr val="FFFFFF"/>
                    </a:gs>
                  </a:gsLst>
                  <a:lin ang="10800000" scaled="1"/>
                </a:gradFill>
                <a:effectLst>
                  <a:outerShdw dist="45791" dir="3378596" algn="ctr" rotWithShape="0">
                    <a:srgbClr val="4D4D4D"/>
                  </a:outerShdw>
                </a:effectLst>
                <a:latin typeface="Arabic Transparent" panose="020B0604020202020204" pitchFamily="34" charset="0"/>
                <a:cs typeface="Arabic Transparent" panose="020B0604020202020204" pitchFamily="34" charset="0"/>
              </a:rPr>
              <a:t>توزيع عشوائي</a:t>
            </a:r>
          </a:p>
        </p:txBody>
      </p:sp>
      <p:sp>
        <p:nvSpPr>
          <p:cNvPr id="343053" name="Text Box 13"/>
          <p:cNvSpPr txBox="1">
            <a:spLocks noChangeArrowheads="1"/>
          </p:cNvSpPr>
          <p:nvPr/>
        </p:nvSpPr>
        <p:spPr bwMode="auto">
          <a:xfrm>
            <a:off x="1774826" y="3584575"/>
            <a:ext cx="48625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r>
              <a:rPr lang="ar-SY" altLang="ar-SY" sz="3600">
                <a:solidFill>
                  <a:srgbClr val="FFFF00"/>
                </a:solidFill>
                <a:effectLst>
                  <a:outerShdw blurRad="38100" dist="38100" dir="2700000" algn="tl">
                    <a:srgbClr val="000000"/>
                  </a:outerShdw>
                </a:effectLst>
                <a:latin typeface="Comic Sans MS" panose="030F0702030302020204" pitchFamily="66" charset="0"/>
              </a:rPr>
              <a:t>بالضرورة دراسة حشد استهلالية</a:t>
            </a:r>
            <a:endParaRPr lang="en-US" altLang="ar-SY" sz="3600">
              <a:solidFill>
                <a:srgbClr val="FFFF00"/>
              </a:solidFill>
              <a:effectLst>
                <a:outerShdw blurRad="38100" dist="38100" dir="2700000" algn="tl">
                  <a:srgbClr val="000000"/>
                </a:outerShdw>
              </a:effectLst>
              <a:latin typeface="Comic Sans MS" panose="030F0702030302020204" pitchFamily="66" charset="0"/>
            </a:endParaRPr>
          </a:p>
        </p:txBody>
      </p:sp>
      <p:sp>
        <p:nvSpPr>
          <p:cNvPr id="343054" name="Line 14"/>
          <p:cNvSpPr>
            <a:spLocks noChangeShapeType="1"/>
          </p:cNvSpPr>
          <p:nvPr/>
        </p:nvSpPr>
        <p:spPr bwMode="auto">
          <a:xfrm flipH="1">
            <a:off x="4295776" y="5240338"/>
            <a:ext cx="792163" cy="0"/>
          </a:xfrm>
          <a:prstGeom prst="line">
            <a:avLst/>
          </a:prstGeom>
          <a:noFill/>
          <a:ln w="2857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ar-SY"/>
          </a:p>
        </p:txBody>
      </p:sp>
    </p:spTree>
    <p:extLst>
      <p:ext uri="{BB962C8B-B14F-4D97-AF65-F5344CB8AC3E}">
        <p14:creationId xmlns:p14="http://schemas.microsoft.com/office/powerpoint/2010/main" val="2002788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3053"/>
                                        </p:tgtEl>
                                        <p:attrNameLst>
                                          <p:attrName>style.visibility</p:attrName>
                                        </p:attrNameLst>
                                      </p:cBhvr>
                                      <p:to>
                                        <p:strVal val="visible"/>
                                      </p:to>
                                    </p:set>
                                    <p:animEffect transition="in" filter="dissolve">
                                      <p:cBhvr>
                                        <p:cTn id="7" dur="500"/>
                                        <p:tgtEl>
                                          <p:spTgt spid="343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53"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a:xfrm>
            <a:off x="700088" y="365125"/>
            <a:ext cx="10758487" cy="1325563"/>
          </a:xfrm>
          <a:solidFill>
            <a:schemeClr val="accent1"/>
          </a:solidFill>
        </p:spPr>
        <p:txBody>
          <a:bodyPr>
            <a:normAutofit/>
          </a:bodyPr>
          <a:lstStyle/>
          <a:p>
            <a:pPr algn="ctr"/>
            <a:r>
              <a:rPr lang="ar-SA" altLang="ar-SY" b="1" dirty="0"/>
              <a:t>تحليل النتائج</a:t>
            </a:r>
            <a:r>
              <a:rPr lang="en-US" altLang="ar-SY" b="1" dirty="0"/>
              <a:t> </a:t>
            </a:r>
            <a:r>
              <a:rPr lang="ar-SY" altLang="ar-SY" b="1" dirty="0"/>
              <a:t>في الدراسات السريرية </a:t>
            </a:r>
            <a:r>
              <a:rPr lang="ar-SY" altLang="ar-SY" b="1" dirty="0" err="1"/>
              <a:t>المعشاة</a:t>
            </a:r>
            <a:endParaRPr lang="en-US" altLang="ar-SY" b="1" dirty="0"/>
          </a:p>
        </p:txBody>
      </p:sp>
      <p:sp>
        <p:nvSpPr>
          <p:cNvPr id="346115" name="Rectangle 3"/>
          <p:cNvSpPr>
            <a:spLocks noGrp="1" noChangeArrowheads="1"/>
          </p:cNvSpPr>
          <p:nvPr>
            <p:ph idx="1"/>
          </p:nvPr>
        </p:nvSpPr>
        <p:spPr>
          <a:xfrm>
            <a:off x="838199" y="2011362"/>
            <a:ext cx="10515600" cy="4351338"/>
          </a:xfrm>
          <a:ln>
            <a:solidFill>
              <a:schemeClr val="accent1"/>
            </a:solidFill>
          </a:ln>
        </p:spPr>
        <p:txBody>
          <a:bodyPr/>
          <a:lstStyle/>
          <a:p>
            <a:r>
              <a:rPr lang="ar-SA" altLang="ar-SY" dirty="0">
                <a:solidFill>
                  <a:srgbClr val="0070C0"/>
                </a:solidFill>
              </a:rPr>
              <a:t>تحليل نية العلاج  </a:t>
            </a:r>
            <a:r>
              <a:rPr lang="en-US" altLang="ar-SY" dirty="0">
                <a:solidFill>
                  <a:srgbClr val="0070C0"/>
                </a:solidFill>
              </a:rPr>
              <a:t>Intention To Treat (ITT) analysis</a:t>
            </a:r>
          </a:p>
          <a:p>
            <a:pPr lvl="1"/>
            <a:r>
              <a:rPr lang="ar-SA" altLang="ar-SY" dirty="0"/>
              <a:t>تحليل نتائج كل من يتم توزيعه عشوائياً بغض النظر عن مدى مشاركته بالتجربة</a:t>
            </a:r>
            <a:endParaRPr lang="en-US" altLang="ar-SY" dirty="0"/>
          </a:p>
          <a:p>
            <a:pPr lvl="1"/>
            <a:r>
              <a:rPr lang="ar-SA" altLang="ar-SY" dirty="0"/>
              <a:t>الطريقة الوحيدة لحفظ فوائد التوزيع العشوائي</a:t>
            </a:r>
            <a:endParaRPr lang="en-US" altLang="ar-SY" dirty="0"/>
          </a:p>
          <a:p>
            <a:endParaRPr lang="en-US" altLang="ar-SY" dirty="0"/>
          </a:p>
          <a:p>
            <a:r>
              <a:rPr lang="ar-SA" altLang="ar-SY" dirty="0">
                <a:solidFill>
                  <a:srgbClr val="0070C0"/>
                </a:solidFill>
              </a:rPr>
              <a:t>التحليل حسب العلاج </a:t>
            </a:r>
            <a:r>
              <a:rPr lang="en-US" altLang="ar-SY" dirty="0">
                <a:solidFill>
                  <a:srgbClr val="0070C0"/>
                </a:solidFill>
              </a:rPr>
              <a:t>As Treated analysis</a:t>
            </a:r>
          </a:p>
          <a:p>
            <a:pPr lvl="1"/>
            <a:r>
              <a:rPr lang="ar-SA" altLang="ar-SY" dirty="0"/>
              <a:t>يشمل فقط الذين تلقوا علاجاً حسب بروتوكول التجربة</a:t>
            </a:r>
            <a:endParaRPr lang="en-US" altLang="ar-SY" dirty="0"/>
          </a:p>
          <a:p>
            <a:pPr lvl="1"/>
            <a:r>
              <a:rPr lang="ar-SA" altLang="ar-SY" dirty="0"/>
              <a:t>عادةً منحاز</a:t>
            </a:r>
            <a:endParaRPr lang="en-US" altLang="ar-SY" dirty="0"/>
          </a:p>
          <a:p>
            <a:endParaRPr lang="en-US" altLang="ar-SY" dirty="0"/>
          </a:p>
        </p:txBody>
      </p:sp>
    </p:spTree>
    <p:extLst>
      <p:ext uri="{BB962C8B-B14F-4D97-AF65-F5344CB8AC3E}">
        <p14:creationId xmlns:p14="http://schemas.microsoft.com/office/powerpoint/2010/main" val="29816068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a:xfrm>
            <a:off x="1671637" y="1884363"/>
            <a:ext cx="9601201" cy="815976"/>
          </a:xfrm>
          <a:noFill/>
          <a:ln>
            <a:solidFill>
              <a:schemeClr val="accent1"/>
            </a:solidFill>
          </a:ln>
        </p:spPr>
        <p:txBody>
          <a:bodyPr/>
          <a:lstStyle/>
          <a:p>
            <a:pPr algn="ctr"/>
            <a:r>
              <a:rPr lang="ar-SA" altLang="ar-SY" b="1" dirty="0"/>
              <a:t>الخطر </a:t>
            </a:r>
            <a:r>
              <a:rPr lang="en-US" altLang="ar-SY" b="1" dirty="0"/>
              <a:t>Risk</a:t>
            </a:r>
            <a:r>
              <a:rPr lang="ar-SA" altLang="ar-SY" b="1" dirty="0"/>
              <a:t> و</a:t>
            </a:r>
            <a:r>
              <a:rPr lang="ar-SY" altLang="ar-SY" b="1" dirty="0"/>
              <a:t>الخطر النسبي </a:t>
            </a:r>
            <a:r>
              <a:rPr lang="en-US" altLang="ar-SY" dirty="0"/>
              <a:t>R</a:t>
            </a:r>
            <a:r>
              <a:rPr lang="en-US" dirty="0"/>
              <a:t>elative Risk</a:t>
            </a:r>
            <a:endParaRPr lang="en-US" altLang="ar-SY" b="1" dirty="0"/>
          </a:p>
        </p:txBody>
      </p:sp>
      <p:sp>
        <p:nvSpPr>
          <p:cNvPr id="350211" name="Rectangle 3"/>
          <p:cNvSpPr>
            <a:spLocks noGrp="1" noChangeArrowheads="1"/>
          </p:cNvSpPr>
          <p:nvPr>
            <p:ph idx="1"/>
          </p:nvPr>
        </p:nvSpPr>
        <p:spPr>
          <a:xfrm>
            <a:off x="2471737" y="3367088"/>
            <a:ext cx="8343899" cy="2805113"/>
          </a:xfrm>
          <a:ln>
            <a:solidFill>
              <a:schemeClr val="accent1"/>
            </a:solidFill>
          </a:ln>
        </p:spPr>
        <p:txBody>
          <a:bodyPr>
            <a:normAutofit/>
          </a:bodyPr>
          <a:lstStyle/>
          <a:p>
            <a:r>
              <a:rPr lang="en-US" altLang="ar-SY" dirty="0"/>
              <a:t> </a:t>
            </a:r>
            <a:r>
              <a:rPr lang="ar-SY" altLang="ar-SY" dirty="0"/>
              <a:t>هي مقاييس لدراسة الأهمية السريرية</a:t>
            </a:r>
            <a:endParaRPr lang="ar-SA" altLang="ar-SY" b="1" dirty="0">
              <a:solidFill>
                <a:schemeClr val="accent1"/>
              </a:solidFill>
            </a:endParaRPr>
          </a:p>
          <a:p>
            <a:endParaRPr lang="ar-SA" altLang="ar-SY" dirty="0">
              <a:solidFill>
                <a:srgbClr val="FFFF00"/>
              </a:solidFill>
            </a:endParaRPr>
          </a:p>
          <a:p>
            <a:r>
              <a:rPr lang="ar-SA" altLang="ar-SY" b="1" dirty="0">
                <a:solidFill>
                  <a:srgbClr val="0070C0"/>
                </a:solidFill>
              </a:rPr>
              <a:t>الخطر</a:t>
            </a:r>
            <a:r>
              <a:rPr lang="ar-SA" altLang="ar-SY" dirty="0">
                <a:solidFill>
                  <a:srgbClr val="FFFF00"/>
                </a:solidFill>
              </a:rPr>
              <a:t> </a:t>
            </a:r>
            <a:r>
              <a:rPr lang="ar-SA" altLang="ar-SY" dirty="0"/>
              <a:t>هو نسبة المرضى إلى الجمهرة</a:t>
            </a:r>
            <a:endParaRPr lang="ar-SY" altLang="ar-SY" dirty="0"/>
          </a:p>
          <a:p>
            <a:r>
              <a:rPr lang="ar-SY" b="1" dirty="0">
                <a:solidFill>
                  <a:srgbClr val="0070C0"/>
                </a:solidFill>
              </a:rPr>
              <a:t> </a:t>
            </a:r>
            <a:r>
              <a:rPr lang="ar-SY" sz="2600" b="1" dirty="0">
                <a:solidFill>
                  <a:srgbClr val="0070C0"/>
                </a:solidFill>
              </a:rPr>
              <a:t>الخطر النسبي (</a:t>
            </a:r>
            <a:r>
              <a:rPr lang="en-US" sz="2600" b="1" dirty="0">
                <a:solidFill>
                  <a:srgbClr val="0070C0"/>
                </a:solidFill>
              </a:rPr>
              <a:t>RR</a:t>
            </a:r>
            <a:r>
              <a:rPr lang="ar-SY" sz="2600" dirty="0">
                <a:solidFill>
                  <a:srgbClr val="0070C0"/>
                </a:solidFill>
              </a:rPr>
              <a:t>) </a:t>
            </a:r>
            <a:r>
              <a:rPr lang="ar-SY" sz="2600" dirty="0"/>
              <a:t>هو مقياس نسبي لتقدير حجم تأثير العلاج مقارنة مع التدخلات الأخرى أو أي علاج على الإطلاق</a:t>
            </a:r>
            <a:r>
              <a:rPr lang="ar-SY" sz="2600" dirty="0">
                <a:solidFill>
                  <a:srgbClr val="0070C0"/>
                </a:solidFill>
              </a:rPr>
              <a:t>. </a:t>
            </a:r>
          </a:p>
          <a:p>
            <a:endParaRPr lang="ar-SA" altLang="ar-SY" dirty="0"/>
          </a:p>
        </p:txBody>
      </p:sp>
      <p:sp>
        <p:nvSpPr>
          <p:cNvPr id="4" name="Rectangle 2"/>
          <p:cNvSpPr txBox="1">
            <a:spLocks noChangeArrowheads="1"/>
          </p:cNvSpPr>
          <p:nvPr/>
        </p:nvSpPr>
        <p:spPr>
          <a:xfrm>
            <a:off x="642938" y="225425"/>
            <a:ext cx="11201400" cy="1325563"/>
          </a:xfrm>
          <a:prstGeom prst="rect">
            <a:avLst/>
          </a:prstGeom>
          <a:solidFill>
            <a:schemeClr val="accent1"/>
          </a:solidFill>
        </p:spPr>
        <p:txBody>
          <a:bodyPr vert="horz" lIns="91440" tIns="45720" rIns="91440" bIns="45720" rtlCol="1" anchor="ctr">
            <a:normAutofit/>
          </a:bodyPr>
          <a:lstStyle>
            <a:lvl1pPr algn="r" defTabSz="914400" rtl="1" eaLnBrk="1" latinLnBrk="0" hangingPunct="1">
              <a:lnSpc>
                <a:spcPct val="90000"/>
              </a:lnSpc>
              <a:spcBef>
                <a:spcPct val="0"/>
              </a:spcBef>
              <a:buNone/>
              <a:defRPr sz="4400" kern="1200">
                <a:solidFill>
                  <a:schemeClr val="tx1"/>
                </a:solidFill>
                <a:latin typeface="+mj-lt"/>
                <a:ea typeface="+mj-ea"/>
                <a:cs typeface="+mj-cs"/>
              </a:defRPr>
            </a:lvl1pPr>
          </a:lstStyle>
          <a:p>
            <a:pPr algn="ctr"/>
            <a:r>
              <a:rPr lang="ar-SA" altLang="ar-SY" b="1" dirty="0"/>
              <a:t>تحليل النتائج</a:t>
            </a:r>
            <a:r>
              <a:rPr lang="en-US" altLang="ar-SY" b="1" dirty="0"/>
              <a:t> </a:t>
            </a:r>
            <a:r>
              <a:rPr lang="ar-SY" altLang="ar-SY" b="1" dirty="0"/>
              <a:t>في الدراسات السريرية </a:t>
            </a:r>
            <a:r>
              <a:rPr lang="ar-SY" altLang="ar-SY" b="1" dirty="0" err="1"/>
              <a:t>المعشاة</a:t>
            </a:r>
            <a:endParaRPr lang="ar-SY" altLang="ar-SY" b="1" dirty="0"/>
          </a:p>
          <a:p>
            <a:pPr algn="ctr"/>
            <a:r>
              <a:rPr lang="ar-SY" altLang="ar-SY" b="1" dirty="0"/>
              <a:t>الأهمية السريرية</a:t>
            </a:r>
            <a:endParaRPr lang="en-US" altLang="ar-SY" b="1" dirty="0"/>
          </a:p>
        </p:txBody>
      </p:sp>
    </p:spTree>
    <p:extLst>
      <p:ext uri="{BB962C8B-B14F-4D97-AF65-F5344CB8AC3E}">
        <p14:creationId xmlns:p14="http://schemas.microsoft.com/office/powerpoint/2010/main" val="3927232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normAutofit/>
          </a:bodyPr>
          <a:lstStyle/>
          <a:p>
            <a:pPr algn="r"/>
            <a:r>
              <a:rPr lang="ar-SY" b="1" dirty="0"/>
              <a:t>كيف تفسر نتائج تجربة عشوائية مضبوطة؟</a:t>
            </a:r>
            <a:br>
              <a:rPr lang="ar-SY" b="1" dirty="0"/>
            </a:br>
            <a:r>
              <a:rPr lang="ar-SY" b="1" dirty="0" err="1"/>
              <a:t>ماهو</a:t>
            </a:r>
            <a:r>
              <a:rPr lang="ar-SY" b="1" dirty="0"/>
              <a:t> الخطر؟ </a:t>
            </a:r>
          </a:p>
        </p:txBody>
      </p:sp>
      <p:sp>
        <p:nvSpPr>
          <p:cNvPr id="3" name="Content Placeholder 2"/>
          <p:cNvSpPr>
            <a:spLocks noGrp="1"/>
          </p:cNvSpPr>
          <p:nvPr>
            <p:ph idx="1"/>
          </p:nvPr>
        </p:nvSpPr>
        <p:spPr>
          <a:xfrm>
            <a:off x="838200" y="2482850"/>
            <a:ext cx="10515600" cy="874713"/>
          </a:xfrm>
          <a:ln>
            <a:solidFill>
              <a:schemeClr val="accent1"/>
            </a:solidFill>
          </a:ln>
        </p:spPr>
        <p:txBody>
          <a:bodyPr>
            <a:normAutofit/>
          </a:bodyPr>
          <a:lstStyle/>
          <a:p>
            <a:pPr algn="r" rtl="1"/>
            <a:r>
              <a:rPr lang="ar-SY" b="1" dirty="0"/>
              <a:t>أحد المقاييس الشائعة للعلاج هو </a:t>
            </a:r>
            <a:r>
              <a:rPr lang="ar-SY" b="1" u="sng" dirty="0">
                <a:solidFill>
                  <a:schemeClr val="accent1"/>
                </a:solidFill>
              </a:rPr>
              <a:t>النظر في وتيرة النتائج السيئة لمرض ما </a:t>
            </a:r>
            <a:r>
              <a:rPr lang="ar-SY" b="1" dirty="0"/>
              <a:t>في المجموعة التي تتم معالجتها مقارنةً بالذين لم يتم علاجهم. </a:t>
            </a:r>
            <a:endParaRPr lang="en-US" b="1" dirty="0"/>
          </a:p>
        </p:txBody>
      </p:sp>
    </p:spTree>
    <p:extLst>
      <p:ext uri="{BB962C8B-B14F-4D97-AF65-F5344CB8AC3E}">
        <p14:creationId xmlns:p14="http://schemas.microsoft.com/office/powerpoint/2010/main" val="835875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806" y="50735"/>
            <a:ext cx="11544300" cy="3994150"/>
          </a:xfrm>
        </p:spPr>
        <p:txBody>
          <a:bodyPr>
            <a:normAutofit/>
          </a:bodyPr>
          <a:lstStyle/>
          <a:p>
            <a:pPr algn="r" rtl="1"/>
            <a:r>
              <a:rPr lang="ar-SY" b="1" u="sng" dirty="0"/>
              <a:t>على سبيل المثال ، </a:t>
            </a:r>
          </a:p>
          <a:p>
            <a:pPr lvl="1" algn="r" rtl="1"/>
            <a:r>
              <a:rPr lang="ar-SY" dirty="0"/>
              <a:t>لنفترض أن تجربة </a:t>
            </a:r>
            <a:r>
              <a:rPr lang="en-US" dirty="0"/>
              <a:t> RCT </a:t>
            </a:r>
            <a:r>
              <a:rPr lang="ar-SY" dirty="0" err="1"/>
              <a:t>معشاة</a:t>
            </a:r>
            <a:r>
              <a:rPr lang="ar-SY" dirty="0"/>
              <a:t> مصممة تصميماً جيداً في الأطفال المصابين بمرض معين اجري تجربة على علاج جديد </a:t>
            </a:r>
          </a:p>
          <a:p>
            <a:pPr lvl="1" algn="r" rtl="1"/>
            <a:r>
              <a:rPr lang="ar-SY" dirty="0"/>
              <a:t> قد وجدت أن :</a:t>
            </a:r>
          </a:p>
          <a:p>
            <a:pPr lvl="2" algn="r" rtl="1"/>
            <a:r>
              <a:rPr lang="ar-SY" dirty="0"/>
              <a:t>20 %من المجموعة المقارنة </a:t>
            </a:r>
            <a:r>
              <a:rPr lang="ar-SY" b="1" dirty="0"/>
              <a:t>طورت نتائج سيئة </a:t>
            </a:r>
            <a:r>
              <a:rPr lang="ar-SY" dirty="0"/>
              <a:t>،</a:t>
            </a:r>
          </a:p>
          <a:p>
            <a:pPr lvl="2" algn="r" rtl="1"/>
            <a:r>
              <a:rPr lang="ar-SY" dirty="0"/>
              <a:t> مقارنة بـ 12 % فقط ممن تلقوا العلاج. </a:t>
            </a:r>
          </a:p>
          <a:p>
            <a:pPr algn="r" rtl="1"/>
            <a:endParaRPr lang="ar-SY" dirty="0"/>
          </a:p>
        </p:txBody>
      </p:sp>
      <p:sp>
        <p:nvSpPr>
          <p:cNvPr id="4" name="شكل بيضاوي 3"/>
          <p:cNvSpPr/>
          <p:nvPr/>
        </p:nvSpPr>
        <p:spPr>
          <a:xfrm>
            <a:off x="4231481" y="2345753"/>
            <a:ext cx="1671637" cy="1443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5" name="شكل بيضاوي 4"/>
          <p:cNvSpPr/>
          <p:nvPr/>
        </p:nvSpPr>
        <p:spPr>
          <a:xfrm>
            <a:off x="4231481" y="4273140"/>
            <a:ext cx="1671637" cy="1443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6" name="شكل بيضاوي 5"/>
          <p:cNvSpPr/>
          <p:nvPr/>
        </p:nvSpPr>
        <p:spPr>
          <a:xfrm>
            <a:off x="8308781" y="2382044"/>
            <a:ext cx="2309213" cy="35615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b="1" dirty="0"/>
          </a:p>
        </p:txBody>
      </p:sp>
      <p:sp>
        <p:nvSpPr>
          <p:cNvPr id="7" name="مستطيل 6"/>
          <p:cNvSpPr/>
          <p:nvPr/>
        </p:nvSpPr>
        <p:spPr>
          <a:xfrm>
            <a:off x="8257885" y="3571349"/>
            <a:ext cx="2309212" cy="1015663"/>
          </a:xfrm>
          <a:prstGeom prst="rect">
            <a:avLst/>
          </a:prstGeom>
        </p:spPr>
        <p:txBody>
          <a:bodyPr wrap="square">
            <a:spAutoFit/>
          </a:bodyPr>
          <a:lstStyle/>
          <a:p>
            <a:pPr algn="ctr"/>
            <a:r>
              <a:rPr lang="ar-SY" sz="2000" b="1" dirty="0"/>
              <a:t>مجموعة من الأطفال لديهم</a:t>
            </a:r>
          </a:p>
          <a:p>
            <a:pPr algn="ctr"/>
            <a:r>
              <a:rPr lang="ar-SY" sz="2000" b="1" dirty="0"/>
              <a:t>حمى +طفح الجلدي </a:t>
            </a:r>
          </a:p>
        </p:txBody>
      </p:sp>
      <p:cxnSp>
        <p:nvCxnSpPr>
          <p:cNvPr id="8" name="رابط كسهم مستقيم 7"/>
          <p:cNvCxnSpPr/>
          <p:nvPr/>
        </p:nvCxnSpPr>
        <p:spPr>
          <a:xfrm flipH="1" flipV="1">
            <a:off x="5943600" y="3162567"/>
            <a:ext cx="2365180" cy="3807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9" name="رابط كسهم مستقيم 8"/>
          <p:cNvCxnSpPr/>
          <p:nvPr/>
        </p:nvCxnSpPr>
        <p:spPr>
          <a:xfrm flipH="1">
            <a:off x="5943600" y="4518421"/>
            <a:ext cx="2365181" cy="35341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0" name="مربع نص 9"/>
          <p:cNvSpPr txBox="1"/>
          <p:nvPr/>
        </p:nvSpPr>
        <p:spPr>
          <a:xfrm>
            <a:off x="4538662" y="4791842"/>
            <a:ext cx="1057275" cy="400110"/>
          </a:xfrm>
          <a:prstGeom prst="rect">
            <a:avLst/>
          </a:prstGeom>
          <a:noFill/>
        </p:spPr>
        <p:txBody>
          <a:bodyPr wrap="square" rtlCol="1">
            <a:spAutoFit/>
          </a:bodyPr>
          <a:lstStyle/>
          <a:p>
            <a:r>
              <a:rPr lang="ar-SY" sz="2000" b="1" dirty="0"/>
              <a:t>دواء </a:t>
            </a:r>
          </a:p>
        </p:txBody>
      </p:sp>
      <p:sp>
        <p:nvSpPr>
          <p:cNvPr id="11" name="مربع نص 10"/>
          <p:cNvSpPr txBox="1"/>
          <p:nvPr/>
        </p:nvSpPr>
        <p:spPr>
          <a:xfrm>
            <a:off x="4538662" y="2823883"/>
            <a:ext cx="1057275" cy="400110"/>
          </a:xfrm>
          <a:prstGeom prst="rect">
            <a:avLst/>
          </a:prstGeom>
          <a:noFill/>
        </p:spPr>
        <p:txBody>
          <a:bodyPr wrap="square" rtlCol="1">
            <a:spAutoFit/>
          </a:bodyPr>
          <a:lstStyle/>
          <a:p>
            <a:r>
              <a:rPr lang="ar-SY" sz="2000" b="1" dirty="0"/>
              <a:t>بدون دواء</a:t>
            </a:r>
          </a:p>
        </p:txBody>
      </p:sp>
      <p:sp>
        <p:nvSpPr>
          <p:cNvPr id="12" name="مستطيل 11"/>
          <p:cNvSpPr/>
          <p:nvPr/>
        </p:nvSpPr>
        <p:spPr>
          <a:xfrm>
            <a:off x="985838" y="2382044"/>
            <a:ext cx="2071687" cy="11893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13" name="مستطيل 12"/>
          <p:cNvSpPr/>
          <p:nvPr/>
        </p:nvSpPr>
        <p:spPr>
          <a:xfrm>
            <a:off x="995362" y="4452009"/>
            <a:ext cx="2071687" cy="11893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cxnSp>
        <p:nvCxnSpPr>
          <p:cNvPr id="14" name="رابط مستقيم 13"/>
          <p:cNvCxnSpPr>
            <a:stCxn id="12" idx="0"/>
            <a:endCxn id="12" idx="2"/>
          </p:cNvCxnSpPr>
          <p:nvPr/>
        </p:nvCxnSpPr>
        <p:spPr>
          <a:xfrm>
            <a:off x="2021682" y="2382044"/>
            <a:ext cx="0" cy="11893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مربع نص 14"/>
          <p:cNvSpPr txBox="1"/>
          <p:nvPr/>
        </p:nvSpPr>
        <p:spPr>
          <a:xfrm>
            <a:off x="888207" y="1948200"/>
            <a:ext cx="1133474" cy="400110"/>
          </a:xfrm>
          <a:prstGeom prst="rect">
            <a:avLst/>
          </a:prstGeom>
          <a:noFill/>
        </p:spPr>
        <p:txBody>
          <a:bodyPr wrap="square" rtlCol="1">
            <a:spAutoFit/>
          </a:bodyPr>
          <a:lstStyle/>
          <a:p>
            <a:r>
              <a:rPr lang="ar-SY" sz="2000" b="1" dirty="0"/>
              <a:t>عدم تحسن</a:t>
            </a:r>
          </a:p>
        </p:txBody>
      </p:sp>
      <p:sp>
        <p:nvSpPr>
          <p:cNvPr id="16" name="مربع نص 15"/>
          <p:cNvSpPr txBox="1"/>
          <p:nvPr/>
        </p:nvSpPr>
        <p:spPr>
          <a:xfrm>
            <a:off x="2182415" y="1984084"/>
            <a:ext cx="726279" cy="400110"/>
          </a:xfrm>
          <a:prstGeom prst="rect">
            <a:avLst/>
          </a:prstGeom>
          <a:noFill/>
        </p:spPr>
        <p:txBody>
          <a:bodyPr wrap="square" rtlCol="1">
            <a:spAutoFit/>
          </a:bodyPr>
          <a:lstStyle/>
          <a:p>
            <a:r>
              <a:rPr lang="ar-SY" sz="2000" b="1" dirty="0"/>
              <a:t>تحسن</a:t>
            </a:r>
          </a:p>
        </p:txBody>
      </p:sp>
      <p:cxnSp>
        <p:nvCxnSpPr>
          <p:cNvPr id="17" name="رابط كسهم مستقيم 16"/>
          <p:cNvCxnSpPr/>
          <p:nvPr/>
        </p:nvCxnSpPr>
        <p:spPr>
          <a:xfrm flipH="1">
            <a:off x="3067049" y="2976696"/>
            <a:ext cx="11644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8" name="رابط مستقيم 17"/>
          <p:cNvCxnSpPr/>
          <p:nvPr/>
        </p:nvCxnSpPr>
        <p:spPr>
          <a:xfrm>
            <a:off x="2047874" y="4452009"/>
            <a:ext cx="0" cy="11893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مربع نص 18"/>
          <p:cNvSpPr txBox="1"/>
          <p:nvPr/>
        </p:nvSpPr>
        <p:spPr>
          <a:xfrm>
            <a:off x="43006" y="2792030"/>
            <a:ext cx="609600" cy="400110"/>
          </a:xfrm>
          <a:prstGeom prst="rect">
            <a:avLst/>
          </a:prstGeom>
          <a:noFill/>
        </p:spPr>
        <p:txBody>
          <a:bodyPr wrap="square" rtlCol="1">
            <a:spAutoFit/>
          </a:bodyPr>
          <a:lstStyle/>
          <a:p>
            <a:r>
              <a:rPr lang="en-US" sz="2000" b="1" dirty="0"/>
              <a:t>C </a:t>
            </a:r>
            <a:endParaRPr lang="ar-SY" sz="2000" b="1" dirty="0"/>
          </a:p>
        </p:txBody>
      </p:sp>
      <p:sp>
        <p:nvSpPr>
          <p:cNvPr id="20" name="مربع نص 19"/>
          <p:cNvSpPr txBox="1"/>
          <p:nvPr/>
        </p:nvSpPr>
        <p:spPr>
          <a:xfrm>
            <a:off x="-69357" y="4677329"/>
            <a:ext cx="609600" cy="400110"/>
          </a:xfrm>
          <a:prstGeom prst="rect">
            <a:avLst/>
          </a:prstGeom>
          <a:noFill/>
        </p:spPr>
        <p:txBody>
          <a:bodyPr wrap="square" rtlCol="1">
            <a:spAutoFit/>
          </a:bodyPr>
          <a:lstStyle/>
          <a:p>
            <a:r>
              <a:rPr lang="en-US" sz="2000" b="1" dirty="0"/>
              <a:t>T</a:t>
            </a:r>
            <a:endParaRPr lang="ar-SY" sz="2000" b="1" dirty="0"/>
          </a:p>
        </p:txBody>
      </p:sp>
      <p:sp>
        <p:nvSpPr>
          <p:cNvPr id="21" name="مربع نص 20"/>
          <p:cNvSpPr txBox="1"/>
          <p:nvPr/>
        </p:nvSpPr>
        <p:spPr>
          <a:xfrm>
            <a:off x="995362" y="2768140"/>
            <a:ext cx="1057275" cy="400110"/>
          </a:xfrm>
          <a:prstGeom prst="rect">
            <a:avLst/>
          </a:prstGeom>
          <a:noFill/>
        </p:spPr>
        <p:txBody>
          <a:bodyPr wrap="square" rtlCol="1">
            <a:spAutoFit/>
          </a:bodyPr>
          <a:lstStyle/>
          <a:p>
            <a:r>
              <a:rPr lang="ar-SY" sz="2000" b="1" dirty="0"/>
              <a:t>20%</a:t>
            </a:r>
          </a:p>
        </p:txBody>
      </p:sp>
      <p:sp>
        <p:nvSpPr>
          <p:cNvPr id="22" name="مربع نص 21"/>
          <p:cNvSpPr txBox="1"/>
          <p:nvPr/>
        </p:nvSpPr>
        <p:spPr>
          <a:xfrm>
            <a:off x="1030779" y="4877384"/>
            <a:ext cx="1057275" cy="400110"/>
          </a:xfrm>
          <a:prstGeom prst="rect">
            <a:avLst/>
          </a:prstGeom>
          <a:noFill/>
        </p:spPr>
        <p:txBody>
          <a:bodyPr wrap="square" rtlCol="1">
            <a:spAutoFit/>
          </a:bodyPr>
          <a:lstStyle/>
          <a:p>
            <a:r>
              <a:rPr lang="ar-SY" sz="2000" b="1" dirty="0"/>
              <a:t>12%</a:t>
            </a:r>
          </a:p>
        </p:txBody>
      </p:sp>
      <p:cxnSp>
        <p:nvCxnSpPr>
          <p:cNvPr id="23" name="رابط كسهم مستقيم 22"/>
          <p:cNvCxnSpPr/>
          <p:nvPr/>
        </p:nvCxnSpPr>
        <p:spPr>
          <a:xfrm flipH="1">
            <a:off x="3067049" y="5063285"/>
            <a:ext cx="11644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399240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شكل بيضاوي 3"/>
          <p:cNvSpPr/>
          <p:nvPr/>
        </p:nvSpPr>
        <p:spPr>
          <a:xfrm>
            <a:off x="4231481" y="2345753"/>
            <a:ext cx="1671637" cy="1443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5" name="شكل بيضاوي 4"/>
          <p:cNvSpPr/>
          <p:nvPr/>
        </p:nvSpPr>
        <p:spPr>
          <a:xfrm>
            <a:off x="4231481" y="4273140"/>
            <a:ext cx="1671637" cy="14430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6" name="شكل بيضاوي 5"/>
          <p:cNvSpPr/>
          <p:nvPr/>
        </p:nvSpPr>
        <p:spPr>
          <a:xfrm>
            <a:off x="8308781" y="2382044"/>
            <a:ext cx="2309213" cy="35615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b="1" dirty="0"/>
          </a:p>
        </p:txBody>
      </p:sp>
      <p:sp>
        <p:nvSpPr>
          <p:cNvPr id="7" name="مستطيل 6"/>
          <p:cNvSpPr/>
          <p:nvPr/>
        </p:nvSpPr>
        <p:spPr>
          <a:xfrm>
            <a:off x="8257885" y="3571349"/>
            <a:ext cx="2309212" cy="1015663"/>
          </a:xfrm>
          <a:prstGeom prst="rect">
            <a:avLst/>
          </a:prstGeom>
        </p:spPr>
        <p:txBody>
          <a:bodyPr wrap="square">
            <a:spAutoFit/>
          </a:bodyPr>
          <a:lstStyle/>
          <a:p>
            <a:pPr algn="ctr"/>
            <a:r>
              <a:rPr lang="ar-SY" sz="2000" b="1" dirty="0"/>
              <a:t>مجموعة من الأطفال لديهم</a:t>
            </a:r>
          </a:p>
          <a:p>
            <a:pPr algn="ctr"/>
            <a:r>
              <a:rPr lang="ar-SY" sz="2000" b="1" dirty="0"/>
              <a:t>حمى +طفح الجلدي </a:t>
            </a:r>
          </a:p>
        </p:txBody>
      </p:sp>
      <p:cxnSp>
        <p:nvCxnSpPr>
          <p:cNvPr id="9" name="رابط كسهم مستقيم 8"/>
          <p:cNvCxnSpPr/>
          <p:nvPr/>
        </p:nvCxnSpPr>
        <p:spPr>
          <a:xfrm flipH="1" flipV="1">
            <a:off x="5943600" y="3162567"/>
            <a:ext cx="2365180" cy="3807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 name="رابط كسهم مستقيم 9"/>
          <p:cNvCxnSpPr/>
          <p:nvPr/>
        </p:nvCxnSpPr>
        <p:spPr>
          <a:xfrm flipH="1">
            <a:off x="5943600" y="4518421"/>
            <a:ext cx="2365181" cy="35341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مربع نص 11"/>
          <p:cNvSpPr txBox="1"/>
          <p:nvPr/>
        </p:nvSpPr>
        <p:spPr>
          <a:xfrm>
            <a:off x="4282377" y="4794603"/>
            <a:ext cx="1057275" cy="400110"/>
          </a:xfrm>
          <a:prstGeom prst="rect">
            <a:avLst/>
          </a:prstGeom>
          <a:noFill/>
        </p:spPr>
        <p:txBody>
          <a:bodyPr wrap="square" rtlCol="1">
            <a:spAutoFit/>
          </a:bodyPr>
          <a:lstStyle/>
          <a:p>
            <a:r>
              <a:rPr lang="ar-SY" sz="2000" b="1" dirty="0"/>
              <a:t>دواء </a:t>
            </a:r>
          </a:p>
        </p:txBody>
      </p:sp>
      <p:sp>
        <p:nvSpPr>
          <p:cNvPr id="13" name="مربع نص 12"/>
          <p:cNvSpPr txBox="1"/>
          <p:nvPr/>
        </p:nvSpPr>
        <p:spPr>
          <a:xfrm>
            <a:off x="4538662" y="2823883"/>
            <a:ext cx="1057275" cy="400110"/>
          </a:xfrm>
          <a:prstGeom prst="rect">
            <a:avLst/>
          </a:prstGeom>
          <a:noFill/>
        </p:spPr>
        <p:txBody>
          <a:bodyPr wrap="square" rtlCol="1">
            <a:spAutoFit/>
          </a:bodyPr>
          <a:lstStyle/>
          <a:p>
            <a:r>
              <a:rPr lang="ar-SY" sz="2000" b="1" dirty="0"/>
              <a:t>بدون دواء</a:t>
            </a:r>
          </a:p>
        </p:txBody>
      </p:sp>
      <p:sp>
        <p:nvSpPr>
          <p:cNvPr id="14" name="مستطيل 13"/>
          <p:cNvSpPr/>
          <p:nvPr/>
        </p:nvSpPr>
        <p:spPr>
          <a:xfrm>
            <a:off x="985838" y="2382044"/>
            <a:ext cx="2071687" cy="11893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15" name="مستطيل 14"/>
          <p:cNvSpPr/>
          <p:nvPr/>
        </p:nvSpPr>
        <p:spPr>
          <a:xfrm>
            <a:off x="995362" y="4452009"/>
            <a:ext cx="2071687" cy="11893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cxnSp>
        <p:nvCxnSpPr>
          <p:cNvPr id="17" name="رابط مستقيم 16"/>
          <p:cNvCxnSpPr>
            <a:stCxn id="14" idx="0"/>
            <a:endCxn id="14" idx="2"/>
          </p:cNvCxnSpPr>
          <p:nvPr/>
        </p:nvCxnSpPr>
        <p:spPr>
          <a:xfrm>
            <a:off x="2021682" y="2382044"/>
            <a:ext cx="0" cy="11893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مربع نص 19"/>
          <p:cNvSpPr txBox="1"/>
          <p:nvPr/>
        </p:nvSpPr>
        <p:spPr>
          <a:xfrm>
            <a:off x="888207" y="1948200"/>
            <a:ext cx="1133474" cy="400110"/>
          </a:xfrm>
          <a:prstGeom prst="rect">
            <a:avLst/>
          </a:prstGeom>
          <a:noFill/>
        </p:spPr>
        <p:txBody>
          <a:bodyPr wrap="square" rtlCol="1">
            <a:spAutoFit/>
          </a:bodyPr>
          <a:lstStyle/>
          <a:p>
            <a:r>
              <a:rPr lang="ar-SY" sz="2000" b="1" dirty="0"/>
              <a:t>عدم تحسن</a:t>
            </a:r>
          </a:p>
        </p:txBody>
      </p:sp>
      <p:sp>
        <p:nvSpPr>
          <p:cNvPr id="21" name="مربع نص 20"/>
          <p:cNvSpPr txBox="1"/>
          <p:nvPr/>
        </p:nvSpPr>
        <p:spPr>
          <a:xfrm>
            <a:off x="2182415" y="1984084"/>
            <a:ext cx="726279" cy="400110"/>
          </a:xfrm>
          <a:prstGeom prst="rect">
            <a:avLst/>
          </a:prstGeom>
          <a:noFill/>
        </p:spPr>
        <p:txBody>
          <a:bodyPr wrap="square" rtlCol="1">
            <a:spAutoFit/>
          </a:bodyPr>
          <a:lstStyle/>
          <a:p>
            <a:r>
              <a:rPr lang="ar-SY" sz="2000" b="1" dirty="0"/>
              <a:t>تحسن</a:t>
            </a:r>
          </a:p>
        </p:txBody>
      </p:sp>
      <p:cxnSp>
        <p:nvCxnSpPr>
          <p:cNvPr id="22" name="رابط كسهم مستقيم 21"/>
          <p:cNvCxnSpPr/>
          <p:nvPr/>
        </p:nvCxnSpPr>
        <p:spPr>
          <a:xfrm flipH="1">
            <a:off x="3067049" y="2976696"/>
            <a:ext cx="11644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6" name="رابط كسهم مستقيم 25"/>
          <p:cNvCxnSpPr/>
          <p:nvPr/>
        </p:nvCxnSpPr>
        <p:spPr>
          <a:xfrm flipH="1">
            <a:off x="3067049" y="5046661"/>
            <a:ext cx="1164432"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7" name="رابط مستقيم 26"/>
          <p:cNvCxnSpPr/>
          <p:nvPr/>
        </p:nvCxnSpPr>
        <p:spPr>
          <a:xfrm>
            <a:off x="2047874" y="4452009"/>
            <a:ext cx="0" cy="118930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مربع نص 27"/>
          <p:cNvSpPr txBox="1"/>
          <p:nvPr/>
        </p:nvSpPr>
        <p:spPr>
          <a:xfrm>
            <a:off x="1064434" y="2792030"/>
            <a:ext cx="1057275" cy="400110"/>
          </a:xfrm>
          <a:prstGeom prst="rect">
            <a:avLst/>
          </a:prstGeom>
          <a:noFill/>
        </p:spPr>
        <p:txBody>
          <a:bodyPr wrap="square" rtlCol="1">
            <a:spAutoFit/>
          </a:bodyPr>
          <a:lstStyle/>
          <a:p>
            <a:r>
              <a:rPr lang="ar-SY" sz="2000" b="1" dirty="0"/>
              <a:t>20%</a:t>
            </a:r>
          </a:p>
        </p:txBody>
      </p:sp>
      <p:sp>
        <p:nvSpPr>
          <p:cNvPr id="29" name="مربع نص 28"/>
          <p:cNvSpPr txBox="1"/>
          <p:nvPr/>
        </p:nvSpPr>
        <p:spPr>
          <a:xfrm>
            <a:off x="1030779" y="4846606"/>
            <a:ext cx="1057275" cy="400110"/>
          </a:xfrm>
          <a:prstGeom prst="rect">
            <a:avLst/>
          </a:prstGeom>
          <a:noFill/>
        </p:spPr>
        <p:txBody>
          <a:bodyPr wrap="square" rtlCol="1">
            <a:spAutoFit/>
          </a:bodyPr>
          <a:lstStyle/>
          <a:p>
            <a:r>
              <a:rPr lang="ar-SY" sz="2000" b="1" dirty="0"/>
              <a:t>12%</a:t>
            </a:r>
          </a:p>
        </p:txBody>
      </p:sp>
      <p:sp>
        <p:nvSpPr>
          <p:cNvPr id="30" name="مربع نص 29"/>
          <p:cNvSpPr txBox="1"/>
          <p:nvPr/>
        </p:nvSpPr>
        <p:spPr>
          <a:xfrm>
            <a:off x="43006" y="2792030"/>
            <a:ext cx="609600" cy="400110"/>
          </a:xfrm>
          <a:prstGeom prst="rect">
            <a:avLst/>
          </a:prstGeom>
          <a:noFill/>
        </p:spPr>
        <p:txBody>
          <a:bodyPr wrap="square" rtlCol="1">
            <a:spAutoFit/>
          </a:bodyPr>
          <a:lstStyle/>
          <a:p>
            <a:r>
              <a:rPr lang="en-US" sz="2000" b="1" dirty="0"/>
              <a:t>C </a:t>
            </a:r>
            <a:endParaRPr lang="ar-SY" sz="2000" b="1" dirty="0"/>
          </a:p>
        </p:txBody>
      </p:sp>
      <p:sp>
        <p:nvSpPr>
          <p:cNvPr id="31" name="مربع نص 30"/>
          <p:cNvSpPr txBox="1"/>
          <p:nvPr/>
        </p:nvSpPr>
        <p:spPr>
          <a:xfrm>
            <a:off x="-69357" y="4677329"/>
            <a:ext cx="609600" cy="400110"/>
          </a:xfrm>
          <a:prstGeom prst="rect">
            <a:avLst/>
          </a:prstGeom>
          <a:noFill/>
        </p:spPr>
        <p:txBody>
          <a:bodyPr wrap="square" rtlCol="1">
            <a:spAutoFit/>
          </a:bodyPr>
          <a:lstStyle/>
          <a:p>
            <a:r>
              <a:rPr lang="en-US" sz="2000" b="1" dirty="0"/>
              <a:t>T</a:t>
            </a:r>
            <a:endParaRPr lang="ar-SY" sz="2000" b="1" dirty="0"/>
          </a:p>
        </p:txBody>
      </p:sp>
      <p:sp>
        <p:nvSpPr>
          <p:cNvPr id="32" name="مستطيل 31"/>
          <p:cNvSpPr/>
          <p:nvPr/>
        </p:nvSpPr>
        <p:spPr>
          <a:xfrm>
            <a:off x="888207" y="395538"/>
            <a:ext cx="10984706" cy="1200329"/>
          </a:xfrm>
          <a:prstGeom prst="rect">
            <a:avLst/>
          </a:prstGeom>
        </p:spPr>
        <p:txBody>
          <a:bodyPr wrap="square">
            <a:spAutoFit/>
          </a:bodyPr>
          <a:lstStyle/>
          <a:p>
            <a:pPr lvl="1" algn="r" rtl="1"/>
            <a:r>
              <a:rPr lang="ar-SY" sz="2400" b="1" dirty="0">
                <a:solidFill>
                  <a:srgbClr val="0070C0"/>
                </a:solidFill>
              </a:rPr>
              <a:t>هل يجب أن توافق على إعطاء هذا العلاج لطفلك؟ </a:t>
            </a:r>
          </a:p>
          <a:p>
            <a:pPr lvl="1" algn="r" rtl="1"/>
            <a:r>
              <a:rPr lang="ar-SY" sz="2400" b="1" dirty="0">
                <a:solidFill>
                  <a:srgbClr val="0070C0"/>
                </a:solidFill>
              </a:rPr>
              <a:t>دون معرفة المزيد عن الآثار الضارة للعلاج ، يبدو أنه يقلل من بعض النتائج السيئة للمرض. ولكن هل له تأثير ذو معنى؟</a:t>
            </a:r>
            <a:endParaRPr lang="en-US" sz="2400" b="1" dirty="0">
              <a:solidFill>
                <a:srgbClr val="0070C0"/>
              </a:solidFill>
            </a:endParaRPr>
          </a:p>
        </p:txBody>
      </p:sp>
    </p:spTree>
    <p:extLst>
      <p:ext uri="{BB962C8B-B14F-4D97-AF65-F5344CB8AC3E}">
        <p14:creationId xmlns:p14="http://schemas.microsoft.com/office/powerpoint/2010/main" val="2038060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3750"/>
                                  </p:stCondLst>
                                  <p:childTnLst>
                                    <p:set>
                                      <p:cBhvr>
                                        <p:cTn id="9" dur="1" fill="hold">
                                          <p:stCondLst>
                                            <p:cond delay="0"/>
                                          </p:stCondLst>
                                        </p:cTn>
                                        <p:tgtEl>
                                          <p:spTgt spid="3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838200" y="365125"/>
            <a:ext cx="10515600" cy="1063625"/>
          </a:xfrm>
          <a:solidFill>
            <a:schemeClr val="accent2"/>
          </a:solidFill>
        </p:spPr>
        <p:txBody>
          <a:bodyPr>
            <a:normAutofit fontScale="90000"/>
          </a:bodyPr>
          <a:lstStyle/>
          <a:p>
            <a:pPr algn="ctr"/>
            <a:r>
              <a:rPr lang="ar-SY" altLang="ar-SY" b="1" dirty="0"/>
              <a:t>يجب تحقيق التوازن بين الخبرة السريرية والبراهين</a:t>
            </a:r>
            <a:endParaRPr lang="en-US" altLang="ar-SY" b="1" dirty="0"/>
          </a:p>
        </p:txBody>
      </p:sp>
      <p:sp>
        <p:nvSpPr>
          <p:cNvPr id="25603" name="Rectangle 3"/>
          <p:cNvSpPr>
            <a:spLocks noGrp="1"/>
          </p:cNvSpPr>
          <p:nvPr>
            <p:ph sz="half" idx="1"/>
          </p:nvPr>
        </p:nvSpPr>
        <p:spPr>
          <a:xfrm>
            <a:off x="838200" y="1690689"/>
            <a:ext cx="4157663" cy="3795712"/>
          </a:xfrm>
          <a:ln>
            <a:solidFill>
              <a:schemeClr val="accent1"/>
            </a:solidFill>
          </a:ln>
        </p:spPr>
        <p:txBody>
          <a:bodyPr/>
          <a:lstStyle/>
          <a:p>
            <a:pPr marL="533400" indent="-533400">
              <a:lnSpc>
                <a:spcPct val="80000"/>
              </a:lnSpc>
              <a:buNone/>
            </a:pPr>
            <a:endParaRPr lang="en-US" altLang="ar-SY" sz="2500" dirty="0"/>
          </a:p>
          <a:p>
            <a:pPr marL="533400" indent="-533400" algn="l">
              <a:lnSpc>
                <a:spcPct val="80000"/>
              </a:lnSpc>
              <a:buNone/>
            </a:pPr>
            <a:r>
              <a:rPr lang="en-US" altLang="ar-SY" sz="1900" dirty="0"/>
              <a:t>The balance, and even tension, between evidence and clinical expertise is summarized by </a:t>
            </a:r>
            <a:r>
              <a:rPr lang="en-US" altLang="ar-SY" sz="1900" dirty="0" err="1"/>
              <a:t>Sackett</a:t>
            </a:r>
            <a:r>
              <a:rPr lang="en-US" altLang="ar-SY" sz="1900" dirty="0"/>
              <a:t>:</a:t>
            </a:r>
          </a:p>
          <a:p>
            <a:pPr marL="533400" indent="-533400" algn="l">
              <a:lnSpc>
                <a:spcPct val="80000"/>
              </a:lnSpc>
              <a:buNone/>
            </a:pPr>
            <a:r>
              <a:rPr lang="en-US" altLang="ar-SY" sz="1900" dirty="0"/>
              <a:t>"Without clinical expertise, practice risks becoming tyrannized by external evidence, for even excellent external evidence may be inapplicable to or inappropriate for an individual patient.  Without current best external evidence, practice risks becoming rapidly out of date, to the detriment of patients." (</a:t>
            </a:r>
            <a:r>
              <a:rPr lang="en-US" altLang="ar-SY" sz="1900" dirty="0" err="1">
                <a:hlinkClick r:id="rId2"/>
              </a:rPr>
              <a:t>Sackett</a:t>
            </a:r>
            <a:r>
              <a:rPr lang="en-US" altLang="ar-SY" sz="1900" dirty="0">
                <a:hlinkClick r:id="rId2"/>
              </a:rPr>
              <a:t>, 1997</a:t>
            </a:r>
            <a:r>
              <a:rPr lang="en-US" altLang="ar-SY" sz="1900" dirty="0"/>
              <a:t>)</a:t>
            </a:r>
          </a:p>
        </p:txBody>
      </p:sp>
      <p:sp>
        <p:nvSpPr>
          <p:cNvPr id="25604" name="Rectangle 4"/>
          <p:cNvSpPr>
            <a:spLocks noGrp="1"/>
          </p:cNvSpPr>
          <p:nvPr>
            <p:ph sz="half" idx="2"/>
          </p:nvPr>
        </p:nvSpPr>
        <p:spPr/>
        <p:txBody>
          <a:bodyPr/>
          <a:lstStyle/>
          <a:p>
            <a:pPr marL="533400" indent="-533400">
              <a:lnSpc>
                <a:spcPct val="80000"/>
              </a:lnSpc>
              <a:buNone/>
            </a:pPr>
            <a:endParaRPr lang="en-US" altLang="ar-SY" sz="1900"/>
          </a:p>
          <a:p>
            <a:pPr marL="533400" indent="-533400">
              <a:lnSpc>
                <a:spcPct val="80000"/>
              </a:lnSpc>
              <a:buNone/>
            </a:pPr>
            <a:endParaRPr lang="en-US" altLang="ar-SY" sz="1900"/>
          </a:p>
        </p:txBody>
      </p:sp>
      <p:sp>
        <p:nvSpPr>
          <p:cNvPr id="25605" name="Rectangle 5"/>
          <p:cNvSpPr>
            <a:spLocks noChangeArrowheads="1"/>
          </p:cNvSpPr>
          <p:nvPr/>
        </p:nvSpPr>
        <p:spPr bwMode="auto">
          <a:xfrm>
            <a:off x="5114925" y="1690688"/>
            <a:ext cx="6372225" cy="366484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r>
              <a:rPr lang="ar-SA" altLang="ar-SY" sz="2800" dirty="0"/>
              <a:t>يمكن تلخيص التوازن (وحتى ما قد يصل إلى حد التوتر) بين البراهين والخبرة السريرية كما يلي:</a:t>
            </a:r>
          </a:p>
          <a:p>
            <a:pPr marL="457200" indent="-457200" algn="r" rtl="1" eaLnBrk="1" hangingPunct="1">
              <a:buFont typeface="Arial" panose="020B0604020202020204" pitchFamily="34" charset="0"/>
              <a:buChar char="•"/>
            </a:pPr>
            <a:r>
              <a:rPr lang="ar-SA" altLang="ar-SY" sz="2800" dirty="0"/>
              <a:t>بدون الخبرة السريرية تتعرض لخطر استبداد البراهين ,</a:t>
            </a:r>
            <a:endParaRPr lang="en-US" altLang="ar-SY" sz="2800" dirty="0"/>
          </a:p>
          <a:p>
            <a:pPr marL="457200" indent="-457200" algn="r" rtl="1" eaLnBrk="1" hangingPunct="1">
              <a:buFont typeface="Arial" panose="020B0604020202020204" pitchFamily="34" charset="0"/>
              <a:buChar char="•"/>
            </a:pPr>
            <a:r>
              <a:rPr lang="ar-SA" altLang="ar-SY" sz="2800" dirty="0"/>
              <a:t>وحتى افضل البراهين قد تكون غير ملائمة لمريضك او لا يمكن تطبيقها.</a:t>
            </a:r>
            <a:endParaRPr lang="en-US" altLang="ar-SY" sz="2800" dirty="0"/>
          </a:p>
          <a:p>
            <a:pPr marL="457200" indent="-457200" algn="r" rtl="1" eaLnBrk="1" hangingPunct="1">
              <a:buFont typeface="Arial" panose="020B0604020202020204" pitchFamily="34" charset="0"/>
              <a:buChar char="•"/>
            </a:pPr>
            <a:r>
              <a:rPr lang="ar-SA" altLang="ar-SY" sz="2800" dirty="0"/>
              <a:t>وبدون البراهين فان ممارستك سوف تصبح قديمة وقد تؤذي المريض</a:t>
            </a:r>
            <a:endParaRPr lang="en-US" altLang="ar-SY" sz="2800" dirty="0"/>
          </a:p>
        </p:txBody>
      </p:sp>
    </p:spTree>
    <p:extLst>
      <p:ext uri="{BB962C8B-B14F-4D97-AF65-F5344CB8AC3E}">
        <p14:creationId xmlns:p14="http://schemas.microsoft.com/office/powerpoint/2010/main" val="38802482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رابط مستقيم 4"/>
          <p:cNvCxnSpPr/>
          <p:nvPr/>
        </p:nvCxnSpPr>
        <p:spPr>
          <a:xfrm>
            <a:off x="2514600" y="3048000"/>
            <a:ext cx="6629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مربع نص 6"/>
          <p:cNvSpPr txBox="1"/>
          <p:nvPr/>
        </p:nvSpPr>
        <p:spPr>
          <a:xfrm>
            <a:off x="2438400" y="3276600"/>
            <a:ext cx="457200" cy="369332"/>
          </a:xfrm>
          <a:prstGeom prst="rect">
            <a:avLst/>
          </a:prstGeom>
          <a:noFill/>
        </p:spPr>
        <p:txBody>
          <a:bodyPr wrap="square" rtlCol="1">
            <a:spAutoFit/>
          </a:bodyPr>
          <a:lstStyle/>
          <a:p>
            <a:r>
              <a:rPr lang="ar-SY" dirty="0"/>
              <a:t>0</a:t>
            </a:r>
          </a:p>
        </p:txBody>
      </p:sp>
      <p:sp>
        <p:nvSpPr>
          <p:cNvPr id="8" name="مربع نص 7"/>
          <p:cNvSpPr txBox="1"/>
          <p:nvPr/>
        </p:nvSpPr>
        <p:spPr>
          <a:xfrm>
            <a:off x="8763000" y="3230563"/>
            <a:ext cx="609600" cy="369332"/>
          </a:xfrm>
          <a:prstGeom prst="rect">
            <a:avLst/>
          </a:prstGeom>
          <a:noFill/>
        </p:spPr>
        <p:txBody>
          <a:bodyPr wrap="square" rtlCol="1">
            <a:spAutoFit/>
          </a:bodyPr>
          <a:lstStyle/>
          <a:p>
            <a:r>
              <a:rPr lang="ar-SY" dirty="0"/>
              <a:t>100</a:t>
            </a:r>
          </a:p>
        </p:txBody>
      </p:sp>
      <p:cxnSp>
        <p:nvCxnSpPr>
          <p:cNvPr id="10" name="رابط مستقيم 9"/>
          <p:cNvCxnSpPr/>
          <p:nvPr/>
        </p:nvCxnSpPr>
        <p:spPr>
          <a:xfrm>
            <a:off x="2514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a:off x="2667000" y="30480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a:off x="91440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5791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a:off x="3124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a:off x="37338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a:off x="4419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رابط مستقيم 27"/>
          <p:cNvCxnSpPr/>
          <p:nvPr/>
        </p:nvCxnSpPr>
        <p:spPr>
          <a:xfrm>
            <a:off x="5029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29" name="مربع نص 28"/>
          <p:cNvSpPr txBox="1"/>
          <p:nvPr/>
        </p:nvSpPr>
        <p:spPr>
          <a:xfrm>
            <a:off x="5410200" y="3230562"/>
            <a:ext cx="685800" cy="369332"/>
          </a:xfrm>
          <a:prstGeom prst="rect">
            <a:avLst/>
          </a:prstGeom>
          <a:noFill/>
        </p:spPr>
        <p:txBody>
          <a:bodyPr wrap="square" rtlCol="1">
            <a:spAutoFit/>
          </a:bodyPr>
          <a:lstStyle/>
          <a:p>
            <a:r>
              <a:rPr lang="ar-SY" dirty="0"/>
              <a:t>50</a:t>
            </a:r>
          </a:p>
        </p:txBody>
      </p:sp>
      <p:sp>
        <p:nvSpPr>
          <p:cNvPr id="31" name="مربع نص 30"/>
          <p:cNvSpPr txBox="1"/>
          <p:nvPr/>
        </p:nvSpPr>
        <p:spPr>
          <a:xfrm>
            <a:off x="2857500" y="3276599"/>
            <a:ext cx="609600" cy="369332"/>
          </a:xfrm>
          <a:prstGeom prst="rect">
            <a:avLst/>
          </a:prstGeom>
          <a:noFill/>
        </p:spPr>
        <p:txBody>
          <a:bodyPr wrap="square" rtlCol="1">
            <a:spAutoFit/>
          </a:bodyPr>
          <a:lstStyle/>
          <a:p>
            <a:r>
              <a:rPr lang="ar-SY" dirty="0"/>
              <a:t>10</a:t>
            </a:r>
          </a:p>
        </p:txBody>
      </p:sp>
      <p:sp>
        <p:nvSpPr>
          <p:cNvPr id="32" name="مستطيل مستدير الزوايا 31"/>
          <p:cNvSpPr/>
          <p:nvPr/>
        </p:nvSpPr>
        <p:spPr>
          <a:xfrm>
            <a:off x="2514600" y="2849880"/>
            <a:ext cx="1385888" cy="198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sp>
        <p:nvSpPr>
          <p:cNvPr id="55" name="مربع نص 54"/>
          <p:cNvSpPr txBox="1"/>
          <p:nvPr/>
        </p:nvSpPr>
        <p:spPr>
          <a:xfrm>
            <a:off x="2529840" y="5105400"/>
            <a:ext cx="457200" cy="369332"/>
          </a:xfrm>
          <a:prstGeom prst="rect">
            <a:avLst/>
          </a:prstGeom>
          <a:noFill/>
        </p:spPr>
        <p:txBody>
          <a:bodyPr wrap="square" rtlCol="1">
            <a:spAutoFit/>
          </a:bodyPr>
          <a:lstStyle/>
          <a:p>
            <a:r>
              <a:rPr lang="ar-SY" dirty="0"/>
              <a:t>0</a:t>
            </a:r>
          </a:p>
        </p:txBody>
      </p:sp>
      <p:sp>
        <p:nvSpPr>
          <p:cNvPr id="56" name="مربع نص 55"/>
          <p:cNvSpPr txBox="1"/>
          <p:nvPr/>
        </p:nvSpPr>
        <p:spPr>
          <a:xfrm>
            <a:off x="8854440" y="5059363"/>
            <a:ext cx="609600" cy="369332"/>
          </a:xfrm>
          <a:prstGeom prst="rect">
            <a:avLst/>
          </a:prstGeom>
          <a:noFill/>
        </p:spPr>
        <p:txBody>
          <a:bodyPr wrap="square" rtlCol="1">
            <a:spAutoFit/>
          </a:bodyPr>
          <a:lstStyle/>
          <a:p>
            <a:r>
              <a:rPr lang="ar-SY" dirty="0"/>
              <a:t>100</a:t>
            </a:r>
          </a:p>
        </p:txBody>
      </p:sp>
      <p:cxnSp>
        <p:nvCxnSpPr>
          <p:cNvPr id="57" name="رابط مستقيم 56"/>
          <p:cNvCxnSpPr/>
          <p:nvPr/>
        </p:nvCxnSpPr>
        <p:spPr>
          <a:xfrm>
            <a:off x="2758440" y="48768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رابط مستقيم 57"/>
          <p:cNvCxnSpPr/>
          <p:nvPr/>
        </p:nvCxnSpPr>
        <p:spPr>
          <a:xfrm>
            <a:off x="92354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رابط مستقيم 58"/>
          <p:cNvCxnSpPr/>
          <p:nvPr/>
        </p:nvCxnSpPr>
        <p:spPr>
          <a:xfrm>
            <a:off x="5882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مستقيم 59"/>
          <p:cNvCxnSpPr/>
          <p:nvPr/>
        </p:nvCxnSpPr>
        <p:spPr>
          <a:xfrm>
            <a:off x="45110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رابط مستقيم 60"/>
          <p:cNvCxnSpPr/>
          <p:nvPr/>
        </p:nvCxnSpPr>
        <p:spPr>
          <a:xfrm>
            <a:off x="5120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62" name="مربع نص 61"/>
          <p:cNvSpPr txBox="1"/>
          <p:nvPr/>
        </p:nvSpPr>
        <p:spPr>
          <a:xfrm>
            <a:off x="5501640" y="5059362"/>
            <a:ext cx="685800" cy="369332"/>
          </a:xfrm>
          <a:prstGeom prst="rect">
            <a:avLst/>
          </a:prstGeom>
          <a:noFill/>
        </p:spPr>
        <p:txBody>
          <a:bodyPr wrap="square" rtlCol="1">
            <a:spAutoFit/>
          </a:bodyPr>
          <a:lstStyle/>
          <a:p>
            <a:r>
              <a:rPr lang="ar-SY" dirty="0"/>
              <a:t>50</a:t>
            </a:r>
          </a:p>
        </p:txBody>
      </p:sp>
      <p:sp>
        <p:nvSpPr>
          <p:cNvPr id="63" name="مربع نص 62"/>
          <p:cNvSpPr txBox="1"/>
          <p:nvPr/>
        </p:nvSpPr>
        <p:spPr>
          <a:xfrm>
            <a:off x="2948940" y="5105399"/>
            <a:ext cx="609600" cy="369332"/>
          </a:xfrm>
          <a:prstGeom prst="rect">
            <a:avLst/>
          </a:prstGeom>
          <a:noFill/>
        </p:spPr>
        <p:txBody>
          <a:bodyPr wrap="square" rtlCol="1">
            <a:spAutoFit/>
          </a:bodyPr>
          <a:lstStyle/>
          <a:p>
            <a:r>
              <a:rPr lang="ar-SY" dirty="0"/>
              <a:t>10</a:t>
            </a:r>
          </a:p>
        </p:txBody>
      </p:sp>
      <p:sp>
        <p:nvSpPr>
          <p:cNvPr id="64" name="مستطيل مستدير الزوايا 63"/>
          <p:cNvSpPr/>
          <p:nvPr/>
        </p:nvSpPr>
        <p:spPr>
          <a:xfrm>
            <a:off x="2606040" y="4724400"/>
            <a:ext cx="86106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sp>
        <p:nvSpPr>
          <p:cNvPr id="69" name="مربع نص 68"/>
          <p:cNvSpPr txBox="1"/>
          <p:nvPr/>
        </p:nvSpPr>
        <p:spPr>
          <a:xfrm>
            <a:off x="1828800" y="2661801"/>
            <a:ext cx="609600" cy="369332"/>
          </a:xfrm>
          <a:prstGeom prst="rect">
            <a:avLst/>
          </a:prstGeom>
          <a:noFill/>
        </p:spPr>
        <p:txBody>
          <a:bodyPr wrap="square" rtlCol="1">
            <a:spAutoFit/>
          </a:bodyPr>
          <a:lstStyle/>
          <a:p>
            <a:r>
              <a:rPr lang="en-US" dirty="0"/>
              <a:t>C </a:t>
            </a:r>
            <a:endParaRPr lang="ar-SY" dirty="0"/>
          </a:p>
        </p:txBody>
      </p:sp>
      <p:sp>
        <p:nvSpPr>
          <p:cNvPr id="71" name="مربع نص 70"/>
          <p:cNvSpPr txBox="1"/>
          <p:nvPr/>
        </p:nvSpPr>
        <p:spPr>
          <a:xfrm>
            <a:off x="2720340" y="2480548"/>
            <a:ext cx="838201" cy="369332"/>
          </a:xfrm>
          <a:prstGeom prst="rect">
            <a:avLst/>
          </a:prstGeom>
          <a:noFill/>
        </p:spPr>
        <p:txBody>
          <a:bodyPr wrap="square" rtlCol="1">
            <a:spAutoFit/>
          </a:bodyPr>
          <a:lstStyle/>
          <a:p>
            <a:r>
              <a:rPr lang="ar-SY" dirty="0"/>
              <a:t>20%</a:t>
            </a:r>
          </a:p>
        </p:txBody>
      </p:sp>
      <p:sp>
        <p:nvSpPr>
          <p:cNvPr id="72" name="مربع نص 71"/>
          <p:cNvSpPr txBox="1"/>
          <p:nvPr/>
        </p:nvSpPr>
        <p:spPr>
          <a:xfrm>
            <a:off x="2522220" y="4231521"/>
            <a:ext cx="838201" cy="369332"/>
          </a:xfrm>
          <a:prstGeom prst="rect">
            <a:avLst/>
          </a:prstGeom>
          <a:noFill/>
        </p:spPr>
        <p:txBody>
          <a:bodyPr wrap="square" rtlCol="1">
            <a:spAutoFit/>
          </a:bodyPr>
          <a:lstStyle/>
          <a:p>
            <a:r>
              <a:rPr lang="ar-SY" dirty="0"/>
              <a:t>12%</a:t>
            </a:r>
          </a:p>
        </p:txBody>
      </p:sp>
      <p:sp>
        <p:nvSpPr>
          <p:cNvPr id="73" name="مربع نص 72"/>
          <p:cNvSpPr txBox="1"/>
          <p:nvPr/>
        </p:nvSpPr>
        <p:spPr>
          <a:xfrm>
            <a:off x="1844041" y="4616093"/>
            <a:ext cx="609600" cy="369332"/>
          </a:xfrm>
          <a:prstGeom prst="rect">
            <a:avLst/>
          </a:prstGeom>
          <a:noFill/>
        </p:spPr>
        <p:txBody>
          <a:bodyPr wrap="square" rtlCol="1">
            <a:spAutoFit/>
          </a:bodyPr>
          <a:lstStyle/>
          <a:p>
            <a:r>
              <a:rPr lang="en-US" dirty="0"/>
              <a:t>T</a:t>
            </a:r>
            <a:endParaRPr lang="ar-SY" dirty="0"/>
          </a:p>
        </p:txBody>
      </p:sp>
      <p:sp>
        <p:nvSpPr>
          <p:cNvPr id="75" name="مربع نص 74"/>
          <p:cNvSpPr txBox="1"/>
          <p:nvPr/>
        </p:nvSpPr>
        <p:spPr>
          <a:xfrm>
            <a:off x="2286000" y="245844"/>
            <a:ext cx="8458200" cy="1569660"/>
          </a:xfrm>
          <a:prstGeom prst="rect">
            <a:avLst/>
          </a:prstGeom>
          <a:noFill/>
        </p:spPr>
        <p:txBody>
          <a:bodyPr wrap="square" rtlCol="1">
            <a:spAutoFit/>
          </a:bodyPr>
          <a:lstStyle/>
          <a:p>
            <a:pPr algn="r" rtl="1"/>
            <a:r>
              <a:rPr lang="ar-SY" sz="2400" b="1" dirty="0">
                <a:solidFill>
                  <a:srgbClr val="0070C0"/>
                </a:solidFill>
              </a:rPr>
              <a:t>هذا ما نحتاج إلى التفكير فيه هو:</a:t>
            </a:r>
          </a:p>
          <a:p>
            <a:pPr lvl="1" algn="r" rtl="1"/>
            <a:r>
              <a:rPr lang="ar-SY" sz="2400" b="1" dirty="0">
                <a:solidFill>
                  <a:srgbClr val="0070C0"/>
                </a:solidFill>
              </a:rPr>
              <a:t> </a:t>
            </a:r>
            <a:r>
              <a:rPr lang="ar-SY" sz="2400" b="1" u="sng" dirty="0">
                <a:solidFill>
                  <a:srgbClr val="0070C0"/>
                </a:solidFill>
              </a:rPr>
              <a:t>الخطر مع العلاج مقابل مع عدم العلاج</a:t>
            </a:r>
            <a:endParaRPr lang="ar-SY" sz="3200" b="1" u="sng" dirty="0">
              <a:solidFill>
                <a:srgbClr val="0070C0"/>
              </a:solidFill>
            </a:endParaRPr>
          </a:p>
          <a:p>
            <a:pPr algn="r" rtl="1"/>
            <a:r>
              <a:rPr lang="ar-SY" sz="2400" b="1" u="sng" dirty="0" err="1">
                <a:solidFill>
                  <a:srgbClr val="0070C0"/>
                </a:solidFill>
              </a:rPr>
              <a:t>الخطر</a:t>
            </a:r>
            <a:r>
              <a:rPr lang="ar-SY" sz="2400" b="1" dirty="0" err="1">
                <a:solidFill>
                  <a:srgbClr val="0070C0"/>
                </a:solidFill>
              </a:rPr>
              <a:t>:يشير</a:t>
            </a:r>
            <a:r>
              <a:rPr lang="ar-SY" sz="2400" b="1" dirty="0">
                <a:solidFill>
                  <a:srgbClr val="0070C0"/>
                </a:solidFill>
              </a:rPr>
              <a:t>  إلى احتمال حدوث نتائج سيئة لدى الأشخاص المصابين بالمرض.</a:t>
            </a:r>
            <a:endParaRPr lang="en-US" sz="2400" b="1" dirty="0">
              <a:solidFill>
                <a:srgbClr val="0070C0"/>
              </a:solidFill>
            </a:endParaRPr>
          </a:p>
          <a:p>
            <a:pPr algn="r" rtl="1"/>
            <a:r>
              <a:rPr lang="en-US" sz="2400" b="1" dirty="0">
                <a:solidFill>
                  <a:srgbClr val="0070C0"/>
                </a:solidFill>
              </a:rPr>
              <a:t> </a:t>
            </a:r>
            <a:endParaRPr lang="ar-SY" sz="2400" b="1" dirty="0">
              <a:solidFill>
                <a:srgbClr val="0070C0"/>
              </a:solidFill>
            </a:endParaRPr>
          </a:p>
        </p:txBody>
      </p:sp>
      <p:sp>
        <p:nvSpPr>
          <p:cNvPr id="76" name="مربع نص 75"/>
          <p:cNvSpPr txBox="1"/>
          <p:nvPr/>
        </p:nvSpPr>
        <p:spPr>
          <a:xfrm>
            <a:off x="3710940" y="3246438"/>
            <a:ext cx="708660" cy="369332"/>
          </a:xfrm>
          <a:prstGeom prst="rect">
            <a:avLst/>
          </a:prstGeom>
          <a:noFill/>
        </p:spPr>
        <p:txBody>
          <a:bodyPr wrap="square" rtlCol="1">
            <a:spAutoFit/>
          </a:bodyPr>
          <a:lstStyle/>
          <a:p>
            <a:r>
              <a:rPr lang="ar-SY" b="1" dirty="0">
                <a:solidFill>
                  <a:srgbClr val="0070C0"/>
                </a:solidFill>
              </a:rPr>
              <a:t>20%</a:t>
            </a:r>
          </a:p>
        </p:txBody>
      </p:sp>
      <p:sp>
        <p:nvSpPr>
          <p:cNvPr id="77" name="مربع نص 76"/>
          <p:cNvSpPr txBox="1"/>
          <p:nvPr/>
        </p:nvSpPr>
        <p:spPr>
          <a:xfrm>
            <a:off x="3695700" y="5105399"/>
            <a:ext cx="708660" cy="369332"/>
          </a:xfrm>
          <a:prstGeom prst="rect">
            <a:avLst/>
          </a:prstGeom>
          <a:noFill/>
        </p:spPr>
        <p:txBody>
          <a:bodyPr wrap="square" rtlCol="1">
            <a:spAutoFit/>
          </a:bodyPr>
          <a:lstStyle/>
          <a:p>
            <a:r>
              <a:rPr lang="ar-SY" b="1" dirty="0">
                <a:solidFill>
                  <a:srgbClr val="0070C0"/>
                </a:solidFill>
              </a:rPr>
              <a:t>12%</a:t>
            </a:r>
          </a:p>
        </p:txBody>
      </p:sp>
      <p:cxnSp>
        <p:nvCxnSpPr>
          <p:cNvPr id="34" name="رابط مستقيم 33"/>
          <p:cNvCxnSpPr/>
          <p:nvPr/>
        </p:nvCxnSpPr>
        <p:spPr>
          <a:xfrm>
            <a:off x="3900488" y="4724400"/>
            <a:ext cx="0" cy="1524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51039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4425" y="200025"/>
            <a:ext cx="10244138" cy="5926139"/>
          </a:xfrm>
        </p:spPr>
        <p:txBody>
          <a:bodyPr/>
          <a:lstStyle/>
          <a:p>
            <a:r>
              <a:rPr lang="ar-SY" dirty="0"/>
              <a:t>يعد </a:t>
            </a:r>
            <a:r>
              <a:rPr lang="ar-SY" b="1" u="sng" dirty="0"/>
              <a:t>انقاص الخطر المطلق </a:t>
            </a:r>
            <a:r>
              <a:rPr lang="ar-SY" dirty="0"/>
              <a:t>(</a:t>
            </a:r>
            <a:r>
              <a:rPr lang="en-US" dirty="0"/>
              <a:t>ARR</a:t>
            </a:r>
            <a:r>
              <a:rPr lang="ar-SY" dirty="0"/>
              <a:t>) </a:t>
            </a:r>
            <a:r>
              <a:rPr lang="en-US" dirty="0"/>
              <a:t>Absolute Risk Reduction</a:t>
            </a:r>
            <a:r>
              <a:rPr lang="ar-SY" dirty="0"/>
              <a:t>- والذي يُسمى أيضًا </a:t>
            </a:r>
            <a:r>
              <a:rPr lang="ar-SY" b="1" dirty="0"/>
              <a:t>فرق الخطر (</a:t>
            </a:r>
            <a:r>
              <a:rPr lang="en-US" b="1" dirty="0"/>
              <a:t>RD</a:t>
            </a:r>
            <a:r>
              <a:rPr lang="ar-SY" b="1" dirty="0"/>
              <a:t>)</a:t>
            </a:r>
            <a:r>
              <a:rPr lang="ar-SY" dirty="0"/>
              <a:t> – هو الطريقة الأكثر فائدة لتقييم نتائج البحوث للمساعدة في اتخاذ القرارات الخاصة بك</a:t>
            </a:r>
            <a:r>
              <a:rPr lang="ar-SY" b="1" u="sng" dirty="0">
                <a:solidFill>
                  <a:srgbClr val="0070C0"/>
                </a:solidFill>
              </a:rPr>
              <a:t>( مقدار الخطر الذي يزيله العلاج)</a:t>
            </a:r>
          </a:p>
        </p:txBody>
      </p:sp>
      <p:cxnSp>
        <p:nvCxnSpPr>
          <p:cNvPr id="5" name="رابط مستقيم 4"/>
          <p:cNvCxnSpPr/>
          <p:nvPr/>
        </p:nvCxnSpPr>
        <p:spPr>
          <a:xfrm>
            <a:off x="2514600" y="3048000"/>
            <a:ext cx="6629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مربع نص 6"/>
          <p:cNvSpPr txBox="1"/>
          <p:nvPr/>
        </p:nvSpPr>
        <p:spPr>
          <a:xfrm>
            <a:off x="2250129" y="3095107"/>
            <a:ext cx="457200" cy="369332"/>
          </a:xfrm>
          <a:prstGeom prst="rect">
            <a:avLst/>
          </a:prstGeom>
          <a:noFill/>
        </p:spPr>
        <p:txBody>
          <a:bodyPr wrap="square" rtlCol="1">
            <a:spAutoFit/>
          </a:bodyPr>
          <a:lstStyle/>
          <a:p>
            <a:r>
              <a:rPr lang="ar-SY" dirty="0"/>
              <a:t>0</a:t>
            </a:r>
          </a:p>
        </p:txBody>
      </p:sp>
      <p:sp>
        <p:nvSpPr>
          <p:cNvPr id="8" name="مربع نص 7"/>
          <p:cNvSpPr txBox="1"/>
          <p:nvPr/>
        </p:nvSpPr>
        <p:spPr>
          <a:xfrm>
            <a:off x="8763000" y="3230563"/>
            <a:ext cx="609600" cy="369332"/>
          </a:xfrm>
          <a:prstGeom prst="rect">
            <a:avLst/>
          </a:prstGeom>
          <a:noFill/>
        </p:spPr>
        <p:txBody>
          <a:bodyPr wrap="square" rtlCol="1">
            <a:spAutoFit/>
          </a:bodyPr>
          <a:lstStyle/>
          <a:p>
            <a:r>
              <a:rPr lang="ar-SY" dirty="0"/>
              <a:t>100</a:t>
            </a:r>
          </a:p>
        </p:txBody>
      </p:sp>
      <p:cxnSp>
        <p:nvCxnSpPr>
          <p:cNvPr id="10" name="رابط مستقيم 9"/>
          <p:cNvCxnSpPr/>
          <p:nvPr/>
        </p:nvCxnSpPr>
        <p:spPr>
          <a:xfrm>
            <a:off x="2514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a:off x="2667000" y="30480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a:off x="91440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5791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a:off x="3124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a:off x="37338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a:off x="4419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رابط مستقيم 27"/>
          <p:cNvCxnSpPr/>
          <p:nvPr/>
        </p:nvCxnSpPr>
        <p:spPr>
          <a:xfrm>
            <a:off x="5029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29" name="مربع نص 28"/>
          <p:cNvSpPr txBox="1"/>
          <p:nvPr/>
        </p:nvSpPr>
        <p:spPr>
          <a:xfrm>
            <a:off x="5410200" y="3230562"/>
            <a:ext cx="685800" cy="369332"/>
          </a:xfrm>
          <a:prstGeom prst="rect">
            <a:avLst/>
          </a:prstGeom>
          <a:noFill/>
        </p:spPr>
        <p:txBody>
          <a:bodyPr wrap="square" rtlCol="1">
            <a:spAutoFit/>
          </a:bodyPr>
          <a:lstStyle/>
          <a:p>
            <a:r>
              <a:rPr lang="ar-SY" dirty="0"/>
              <a:t>50</a:t>
            </a:r>
          </a:p>
        </p:txBody>
      </p:sp>
      <p:sp>
        <p:nvSpPr>
          <p:cNvPr id="31" name="مربع نص 30"/>
          <p:cNvSpPr txBox="1"/>
          <p:nvPr/>
        </p:nvSpPr>
        <p:spPr>
          <a:xfrm>
            <a:off x="2796540" y="3091931"/>
            <a:ext cx="609600" cy="369332"/>
          </a:xfrm>
          <a:prstGeom prst="rect">
            <a:avLst/>
          </a:prstGeom>
          <a:noFill/>
        </p:spPr>
        <p:txBody>
          <a:bodyPr wrap="square" rtlCol="1">
            <a:spAutoFit/>
          </a:bodyPr>
          <a:lstStyle/>
          <a:p>
            <a:r>
              <a:rPr lang="ar-SY" dirty="0"/>
              <a:t>10</a:t>
            </a:r>
          </a:p>
        </p:txBody>
      </p:sp>
      <p:sp>
        <p:nvSpPr>
          <p:cNvPr id="32" name="مستطيل مستدير الزوايا 31"/>
          <p:cNvSpPr/>
          <p:nvPr/>
        </p:nvSpPr>
        <p:spPr>
          <a:xfrm>
            <a:off x="2514600" y="2895600"/>
            <a:ext cx="1219200" cy="128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sp>
        <p:nvSpPr>
          <p:cNvPr id="55" name="مربع نص 54"/>
          <p:cNvSpPr txBox="1"/>
          <p:nvPr/>
        </p:nvSpPr>
        <p:spPr>
          <a:xfrm>
            <a:off x="2253940" y="4864047"/>
            <a:ext cx="457200" cy="369332"/>
          </a:xfrm>
          <a:prstGeom prst="rect">
            <a:avLst/>
          </a:prstGeom>
          <a:noFill/>
        </p:spPr>
        <p:txBody>
          <a:bodyPr wrap="square" rtlCol="1">
            <a:spAutoFit/>
          </a:bodyPr>
          <a:lstStyle/>
          <a:p>
            <a:r>
              <a:rPr lang="ar-SY" dirty="0"/>
              <a:t>0</a:t>
            </a:r>
          </a:p>
        </p:txBody>
      </p:sp>
      <p:sp>
        <p:nvSpPr>
          <p:cNvPr id="56" name="مربع نص 55"/>
          <p:cNvSpPr txBox="1"/>
          <p:nvPr/>
        </p:nvSpPr>
        <p:spPr>
          <a:xfrm>
            <a:off x="8854440" y="5059363"/>
            <a:ext cx="609600" cy="369332"/>
          </a:xfrm>
          <a:prstGeom prst="rect">
            <a:avLst/>
          </a:prstGeom>
          <a:noFill/>
        </p:spPr>
        <p:txBody>
          <a:bodyPr wrap="square" rtlCol="1">
            <a:spAutoFit/>
          </a:bodyPr>
          <a:lstStyle/>
          <a:p>
            <a:r>
              <a:rPr lang="ar-SY" dirty="0"/>
              <a:t>100</a:t>
            </a:r>
          </a:p>
        </p:txBody>
      </p:sp>
      <p:cxnSp>
        <p:nvCxnSpPr>
          <p:cNvPr id="57" name="رابط مستقيم 56"/>
          <p:cNvCxnSpPr/>
          <p:nvPr/>
        </p:nvCxnSpPr>
        <p:spPr>
          <a:xfrm>
            <a:off x="2758440" y="48768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رابط مستقيم 57"/>
          <p:cNvCxnSpPr/>
          <p:nvPr/>
        </p:nvCxnSpPr>
        <p:spPr>
          <a:xfrm>
            <a:off x="92354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رابط مستقيم 58"/>
          <p:cNvCxnSpPr/>
          <p:nvPr/>
        </p:nvCxnSpPr>
        <p:spPr>
          <a:xfrm>
            <a:off x="5882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مستقيم 59"/>
          <p:cNvCxnSpPr/>
          <p:nvPr/>
        </p:nvCxnSpPr>
        <p:spPr>
          <a:xfrm>
            <a:off x="45110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رابط مستقيم 60"/>
          <p:cNvCxnSpPr/>
          <p:nvPr/>
        </p:nvCxnSpPr>
        <p:spPr>
          <a:xfrm>
            <a:off x="5120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62" name="مربع نص 61"/>
          <p:cNvSpPr txBox="1"/>
          <p:nvPr/>
        </p:nvSpPr>
        <p:spPr>
          <a:xfrm>
            <a:off x="5501640" y="5059362"/>
            <a:ext cx="685800" cy="369332"/>
          </a:xfrm>
          <a:prstGeom prst="rect">
            <a:avLst/>
          </a:prstGeom>
          <a:noFill/>
        </p:spPr>
        <p:txBody>
          <a:bodyPr wrap="square" rtlCol="1">
            <a:spAutoFit/>
          </a:bodyPr>
          <a:lstStyle/>
          <a:p>
            <a:r>
              <a:rPr lang="ar-SY" dirty="0"/>
              <a:t>50</a:t>
            </a:r>
          </a:p>
        </p:txBody>
      </p:sp>
      <p:sp>
        <p:nvSpPr>
          <p:cNvPr id="63" name="مربع نص 62"/>
          <p:cNvSpPr txBox="1"/>
          <p:nvPr/>
        </p:nvSpPr>
        <p:spPr>
          <a:xfrm>
            <a:off x="2568733" y="4876799"/>
            <a:ext cx="826769" cy="369332"/>
          </a:xfrm>
          <a:prstGeom prst="rect">
            <a:avLst/>
          </a:prstGeom>
          <a:noFill/>
        </p:spPr>
        <p:txBody>
          <a:bodyPr wrap="square" rtlCol="1">
            <a:spAutoFit/>
          </a:bodyPr>
          <a:lstStyle/>
          <a:p>
            <a:r>
              <a:rPr lang="ar-SY" dirty="0"/>
              <a:t>10</a:t>
            </a:r>
          </a:p>
        </p:txBody>
      </p:sp>
      <p:sp>
        <p:nvSpPr>
          <p:cNvPr id="64" name="مستطيل مستدير الزوايا 63"/>
          <p:cNvSpPr/>
          <p:nvPr/>
        </p:nvSpPr>
        <p:spPr>
          <a:xfrm>
            <a:off x="2514599" y="4724400"/>
            <a:ext cx="806139" cy="1523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cxnSp>
        <p:nvCxnSpPr>
          <p:cNvPr id="66" name="رابط مستقيم 65"/>
          <p:cNvCxnSpPr/>
          <p:nvPr/>
        </p:nvCxnSpPr>
        <p:spPr>
          <a:xfrm flipV="1">
            <a:off x="3320738" y="2646085"/>
            <a:ext cx="0" cy="3200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رابط مستقيم 66"/>
          <p:cNvCxnSpPr/>
          <p:nvPr/>
        </p:nvCxnSpPr>
        <p:spPr>
          <a:xfrm flipV="1">
            <a:off x="3733800" y="2667000"/>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4" name="مستطيل 3"/>
          <p:cNvSpPr/>
          <p:nvPr/>
        </p:nvSpPr>
        <p:spPr>
          <a:xfrm>
            <a:off x="3146270" y="2297668"/>
            <a:ext cx="737702" cy="369332"/>
          </a:xfrm>
          <a:prstGeom prst="rect">
            <a:avLst/>
          </a:prstGeom>
        </p:spPr>
        <p:txBody>
          <a:bodyPr wrap="none">
            <a:spAutoFit/>
          </a:bodyPr>
          <a:lstStyle/>
          <a:p>
            <a:pPr algn="r" rtl="1"/>
            <a:r>
              <a:rPr lang="ar-SY" b="1" dirty="0">
                <a:solidFill>
                  <a:srgbClr val="0070C0"/>
                </a:solidFill>
              </a:rPr>
              <a:t>(</a:t>
            </a:r>
            <a:r>
              <a:rPr lang="en-US" b="1" dirty="0">
                <a:solidFill>
                  <a:srgbClr val="0070C0"/>
                </a:solidFill>
              </a:rPr>
              <a:t>ARR</a:t>
            </a:r>
            <a:r>
              <a:rPr lang="ar-SY" b="1" dirty="0">
                <a:solidFill>
                  <a:srgbClr val="0070C0"/>
                </a:solidFill>
              </a:rPr>
              <a:t>)</a:t>
            </a:r>
          </a:p>
        </p:txBody>
      </p:sp>
      <p:sp>
        <p:nvSpPr>
          <p:cNvPr id="6" name="مستطيل 5"/>
          <p:cNvSpPr/>
          <p:nvPr/>
        </p:nvSpPr>
        <p:spPr>
          <a:xfrm>
            <a:off x="3219033" y="1665554"/>
            <a:ext cx="7696200" cy="461665"/>
          </a:xfrm>
          <a:prstGeom prst="rect">
            <a:avLst/>
          </a:prstGeom>
        </p:spPr>
        <p:txBody>
          <a:bodyPr wrap="square">
            <a:spAutoFit/>
          </a:bodyPr>
          <a:lstStyle/>
          <a:p>
            <a:pPr algn="r" rtl="1"/>
            <a:r>
              <a:rPr lang="ar-SY" sz="2400" b="1" u="sng" dirty="0">
                <a:solidFill>
                  <a:srgbClr val="0070C0"/>
                </a:solidFill>
              </a:rPr>
              <a:t>وهذا يعني أنه إذا تم علاج 100 طفل ، فسيتم منع 8 من تطوير نتائج سيئة.</a:t>
            </a:r>
            <a:endParaRPr lang="en-US" sz="2400" b="1" u="sng" dirty="0">
              <a:solidFill>
                <a:srgbClr val="0070C0"/>
              </a:solidFill>
            </a:endParaRPr>
          </a:p>
        </p:txBody>
      </p:sp>
      <p:sp>
        <p:nvSpPr>
          <p:cNvPr id="9" name="مستطيل 8"/>
          <p:cNvSpPr/>
          <p:nvPr/>
        </p:nvSpPr>
        <p:spPr>
          <a:xfrm>
            <a:off x="7080053" y="1320004"/>
            <a:ext cx="2383987" cy="369332"/>
          </a:xfrm>
          <a:prstGeom prst="rect">
            <a:avLst/>
          </a:prstGeom>
        </p:spPr>
        <p:txBody>
          <a:bodyPr wrap="none">
            <a:spAutoFit/>
          </a:bodyPr>
          <a:lstStyle/>
          <a:p>
            <a:pPr algn="r" rtl="1"/>
            <a:r>
              <a:rPr lang="ar-SY" b="1" dirty="0">
                <a:solidFill>
                  <a:srgbClr val="0070C0"/>
                </a:solidFill>
              </a:rPr>
              <a:t>(20 % - 12 % = 8 % ).</a:t>
            </a:r>
          </a:p>
        </p:txBody>
      </p:sp>
      <p:sp>
        <p:nvSpPr>
          <p:cNvPr id="35" name="مستطيل 34"/>
          <p:cNvSpPr/>
          <p:nvPr/>
        </p:nvSpPr>
        <p:spPr>
          <a:xfrm>
            <a:off x="9464040" y="1319205"/>
            <a:ext cx="917239" cy="400110"/>
          </a:xfrm>
          <a:prstGeom prst="rect">
            <a:avLst/>
          </a:prstGeom>
        </p:spPr>
        <p:txBody>
          <a:bodyPr wrap="none">
            <a:spAutoFit/>
          </a:bodyPr>
          <a:lstStyle/>
          <a:p>
            <a:pPr algn="r" rtl="1"/>
            <a:r>
              <a:rPr lang="ar-SY" b="1" dirty="0">
                <a:solidFill>
                  <a:srgbClr val="0070C0"/>
                </a:solidFill>
              </a:rPr>
              <a:t>(</a:t>
            </a:r>
            <a:r>
              <a:rPr lang="en-US" sz="2000" b="1" dirty="0">
                <a:solidFill>
                  <a:srgbClr val="0070C0"/>
                </a:solidFill>
              </a:rPr>
              <a:t>ARR</a:t>
            </a:r>
            <a:r>
              <a:rPr lang="ar-SY" b="1" dirty="0">
                <a:solidFill>
                  <a:srgbClr val="0070C0"/>
                </a:solidFill>
              </a:rPr>
              <a:t>)=</a:t>
            </a:r>
          </a:p>
        </p:txBody>
      </p:sp>
      <p:sp>
        <p:nvSpPr>
          <p:cNvPr id="36" name="مربع نص 35"/>
          <p:cNvSpPr txBox="1"/>
          <p:nvPr/>
        </p:nvSpPr>
        <p:spPr>
          <a:xfrm>
            <a:off x="3710940" y="3246438"/>
            <a:ext cx="708660" cy="369332"/>
          </a:xfrm>
          <a:prstGeom prst="rect">
            <a:avLst/>
          </a:prstGeom>
          <a:noFill/>
        </p:spPr>
        <p:txBody>
          <a:bodyPr wrap="square" rtlCol="1">
            <a:spAutoFit/>
          </a:bodyPr>
          <a:lstStyle/>
          <a:p>
            <a:r>
              <a:rPr lang="ar-SY" b="1" dirty="0">
                <a:solidFill>
                  <a:srgbClr val="0070C0"/>
                </a:solidFill>
              </a:rPr>
              <a:t>20%</a:t>
            </a:r>
          </a:p>
        </p:txBody>
      </p:sp>
      <p:sp>
        <p:nvSpPr>
          <p:cNvPr id="37" name="مربع نص 36"/>
          <p:cNvSpPr txBox="1"/>
          <p:nvPr/>
        </p:nvSpPr>
        <p:spPr>
          <a:xfrm>
            <a:off x="3695700" y="5105399"/>
            <a:ext cx="708660" cy="369332"/>
          </a:xfrm>
          <a:prstGeom prst="rect">
            <a:avLst/>
          </a:prstGeom>
          <a:noFill/>
        </p:spPr>
        <p:txBody>
          <a:bodyPr wrap="square" rtlCol="1">
            <a:spAutoFit/>
          </a:bodyPr>
          <a:lstStyle/>
          <a:p>
            <a:r>
              <a:rPr lang="ar-SY" b="1" dirty="0">
                <a:solidFill>
                  <a:srgbClr val="0070C0"/>
                </a:solidFill>
              </a:rPr>
              <a:t>12%</a:t>
            </a:r>
          </a:p>
        </p:txBody>
      </p:sp>
      <p:sp>
        <p:nvSpPr>
          <p:cNvPr id="2" name="مستطيل 1"/>
          <p:cNvSpPr/>
          <p:nvPr/>
        </p:nvSpPr>
        <p:spPr>
          <a:xfrm>
            <a:off x="3146270" y="3876953"/>
            <a:ext cx="646331" cy="369332"/>
          </a:xfrm>
          <a:prstGeom prst="rect">
            <a:avLst/>
          </a:prstGeom>
        </p:spPr>
        <p:txBody>
          <a:bodyPr wrap="none">
            <a:spAutoFit/>
          </a:bodyPr>
          <a:lstStyle/>
          <a:p>
            <a:r>
              <a:rPr lang="ar-SY" b="1" dirty="0">
                <a:solidFill>
                  <a:srgbClr val="0070C0"/>
                </a:solidFill>
              </a:rPr>
              <a:t>8 % </a:t>
            </a:r>
            <a:endParaRPr lang="ar-SY" dirty="0"/>
          </a:p>
        </p:txBody>
      </p:sp>
      <p:sp>
        <p:nvSpPr>
          <p:cNvPr id="38" name="مربع نص 37"/>
          <p:cNvSpPr txBox="1"/>
          <p:nvPr/>
        </p:nvSpPr>
        <p:spPr>
          <a:xfrm>
            <a:off x="1828800" y="2661801"/>
            <a:ext cx="609600" cy="369332"/>
          </a:xfrm>
          <a:prstGeom prst="rect">
            <a:avLst/>
          </a:prstGeom>
          <a:noFill/>
        </p:spPr>
        <p:txBody>
          <a:bodyPr wrap="square" rtlCol="1">
            <a:spAutoFit/>
          </a:bodyPr>
          <a:lstStyle/>
          <a:p>
            <a:r>
              <a:rPr lang="en-US" dirty="0"/>
              <a:t>C </a:t>
            </a:r>
            <a:endParaRPr lang="ar-SY" dirty="0"/>
          </a:p>
        </p:txBody>
      </p:sp>
      <p:sp>
        <p:nvSpPr>
          <p:cNvPr id="39" name="مربع نص 38"/>
          <p:cNvSpPr txBox="1"/>
          <p:nvPr/>
        </p:nvSpPr>
        <p:spPr>
          <a:xfrm>
            <a:off x="1844041" y="4616093"/>
            <a:ext cx="609600" cy="369332"/>
          </a:xfrm>
          <a:prstGeom prst="rect">
            <a:avLst/>
          </a:prstGeom>
          <a:noFill/>
        </p:spPr>
        <p:txBody>
          <a:bodyPr wrap="square" rtlCol="1">
            <a:spAutoFit/>
          </a:bodyPr>
          <a:lstStyle/>
          <a:p>
            <a:r>
              <a:rPr lang="en-US" dirty="0"/>
              <a:t>T</a:t>
            </a:r>
            <a:endParaRPr lang="ar-SY" dirty="0"/>
          </a:p>
        </p:txBody>
      </p:sp>
    </p:spTree>
    <p:extLst>
      <p:ext uri="{BB962C8B-B14F-4D97-AF65-F5344CB8AC3E}">
        <p14:creationId xmlns:p14="http://schemas.microsoft.com/office/powerpoint/2010/main" val="19582975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رابط مستقيم 4"/>
          <p:cNvCxnSpPr/>
          <p:nvPr/>
        </p:nvCxnSpPr>
        <p:spPr>
          <a:xfrm>
            <a:off x="2514600" y="3048000"/>
            <a:ext cx="6629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مربع نص 6"/>
          <p:cNvSpPr txBox="1"/>
          <p:nvPr/>
        </p:nvSpPr>
        <p:spPr>
          <a:xfrm>
            <a:off x="2250129" y="3095107"/>
            <a:ext cx="457200" cy="369332"/>
          </a:xfrm>
          <a:prstGeom prst="rect">
            <a:avLst/>
          </a:prstGeom>
          <a:noFill/>
        </p:spPr>
        <p:txBody>
          <a:bodyPr wrap="square" rtlCol="1">
            <a:spAutoFit/>
          </a:bodyPr>
          <a:lstStyle/>
          <a:p>
            <a:r>
              <a:rPr lang="ar-SY" dirty="0"/>
              <a:t>0</a:t>
            </a:r>
          </a:p>
        </p:txBody>
      </p:sp>
      <p:sp>
        <p:nvSpPr>
          <p:cNvPr id="8" name="مربع نص 7"/>
          <p:cNvSpPr txBox="1"/>
          <p:nvPr/>
        </p:nvSpPr>
        <p:spPr>
          <a:xfrm>
            <a:off x="8763000" y="3230563"/>
            <a:ext cx="609600" cy="369332"/>
          </a:xfrm>
          <a:prstGeom prst="rect">
            <a:avLst/>
          </a:prstGeom>
          <a:noFill/>
        </p:spPr>
        <p:txBody>
          <a:bodyPr wrap="square" rtlCol="1">
            <a:spAutoFit/>
          </a:bodyPr>
          <a:lstStyle/>
          <a:p>
            <a:r>
              <a:rPr lang="ar-SY" dirty="0"/>
              <a:t>100</a:t>
            </a:r>
          </a:p>
        </p:txBody>
      </p:sp>
      <p:cxnSp>
        <p:nvCxnSpPr>
          <p:cNvPr id="10" name="رابط مستقيم 9"/>
          <p:cNvCxnSpPr/>
          <p:nvPr/>
        </p:nvCxnSpPr>
        <p:spPr>
          <a:xfrm>
            <a:off x="2514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a:off x="2667000" y="30480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a:off x="91440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5791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a:off x="3124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a:off x="37338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a:off x="4419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رابط مستقيم 27"/>
          <p:cNvCxnSpPr/>
          <p:nvPr/>
        </p:nvCxnSpPr>
        <p:spPr>
          <a:xfrm>
            <a:off x="5029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29" name="مربع نص 28"/>
          <p:cNvSpPr txBox="1"/>
          <p:nvPr/>
        </p:nvSpPr>
        <p:spPr>
          <a:xfrm>
            <a:off x="5410200" y="3230562"/>
            <a:ext cx="685800" cy="369332"/>
          </a:xfrm>
          <a:prstGeom prst="rect">
            <a:avLst/>
          </a:prstGeom>
          <a:noFill/>
        </p:spPr>
        <p:txBody>
          <a:bodyPr wrap="square" rtlCol="1">
            <a:spAutoFit/>
          </a:bodyPr>
          <a:lstStyle/>
          <a:p>
            <a:r>
              <a:rPr lang="ar-SY" dirty="0"/>
              <a:t>50</a:t>
            </a:r>
          </a:p>
        </p:txBody>
      </p:sp>
      <p:sp>
        <p:nvSpPr>
          <p:cNvPr id="31" name="مربع نص 30"/>
          <p:cNvSpPr txBox="1"/>
          <p:nvPr/>
        </p:nvSpPr>
        <p:spPr>
          <a:xfrm>
            <a:off x="2796540" y="3091931"/>
            <a:ext cx="609600" cy="369332"/>
          </a:xfrm>
          <a:prstGeom prst="rect">
            <a:avLst/>
          </a:prstGeom>
          <a:noFill/>
        </p:spPr>
        <p:txBody>
          <a:bodyPr wrap="square" rtlCol="1">
            <a:spAutoFit/>
          </a:bodyPr>
          <a:lstStyle/>
          <a:p>
            <a:r>
              <a:rPr lang="ar-SY" dirty="0"/>
              <a:t>10</a:t>
            </a:r>
          </a:p>
        </p:txBody>
      </p:sp>
      <p:sp>
        <p:nvSpPr>
          <p:cNvPr id="32" name="مستطيل مستدير الزوايا 31"/>
          <p:cNvSpPr/>
          <p:nvPr/>
        </p:nvSpPr>
        <p:spPr>
          <a:xfrm>
            <a:off x="2514600" y="2895600"/>
            <a:ext cx="1219200" cy="1288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sp>
        <p:nvSpPr>
          <p:cNvPr id="55" name="مربع نص 54"/>
          <p:cNvSpPr txBox="1"/>
          <p:nvPr/>
        </p:nvSpPr>
        <p:spPr>
          <a:xfrm>
            <a:off x="2253940" y="4864047"/>
            <a:ext cx="457200" cy="369332"/>
          </a:xfrm>
          <a:prstGeom prst="rect">
            <a:avLst/>
          </a:prstGeom>
          <a:noFill/>
        </p:spPr>
        <p:txBody>
          <a:bodyPr wrap="square" rtlCol="1">
            <a:spAutoFit/>
          </a:bodyPr>
          <a:lstStyle/>
          <a:p>
            <a:r>
              <a:rPr lang="ar-SY" dirty="0"/>
              <a:t>0</a:t>
            </a:r>
          </a:p>
        </p:txBody>
      </p:sp>
      <p:sp>
        <p:nvSpPr>
          <p:cNvPr id="56" name="مربع نص 55"/>
          <p:cNvSpPr txBox="1"/>
          <p:nvPr/>
        </p:nvSpPr>
        <p:spPr>
          <a:xfrm>
            <a:off x="8854440" y="5059363"/>
            <a:ext cx="609600" cy="369332"/>
          </a:xfrm>
          <a:prstGeom prst="rect">
            <a:avLst/>
          </a:prstGeom>
          <a:noFill/>
        </p:spPr>
        <p:txBody>
          <a:bodyPr wrap="square" rtlCol="1">
            <a:spAutoFit/>
          </a:bodyPr>
          <a:lstStyle/>
          <a:p>
            <a:r>
              <a:rPr lang="ar-SY" dirty="0"/>
              <a:t>100</a:t>
            </a:r>
          </a:p>
        </p:txBody>
      </p:sp>
      <p:cxnSp>
        <p:nvCxnSpPr>
          <p:cNvPr id="57" name="رابط مستقيم 56"/>
          <p:cNvCxnSpPr/>
          <p:nvPr/>
        </p:nvCxnSpPr>
        <p:spPr>
          <a:xfrm>
            <a:off x="2758440" y="48768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رابط مستقيم 57"/>
          <p:cNvCxnSpPr/>
          <p:nvPr/>
        </p:nvCxnSpPr>
        <p:spPr>
          <a:xfrm>
            <a:off x="92354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رابط مستقيم 58"/>
          <p:cNvCxnSpPr/>
          <p:nvPr/>
        </p:nvCxnSpPr>
        <p:spPr>
          <a:xfrm>
            <a:off x="5882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مستقيم 59"/>
          <p:cNvCxnSpPr/>
          <p:nvPr/>
        </p:nvCxnSpPr>
        <p:spPr>
          <a:xfrm>
            <a:off x="45110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رابط مستقيم 60"/>
          <p:cNvCxnSpPr/>
          <p:nvPr/>
        </p:nvCxnSpPr>
        <p:spPr>
          <a:xfrm>
            <a:off x="5120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62" name="مربع نص 61"/>
          <p:cNvSpPr txBox="1"/>
          <p:nvPr/>
        </p:nvSpPr>
        <p:spPr>
          <a:xfrm>
            <a:off x="5501640" y="5059362"/>
            <a:ext cx="685800" cy="369332"/>
          </a:xfrm>
          <a:prstGeom prst="rect">
            <a:avLst/>
          </a:prstGeom>
          <a:noFill/>
        </p:spPr>
        <p:txBody>
          <a:bodyPr wrap="square" rtlCol="1">
            <a:spAutoFit/>
          </a:bodyPr>
          <a:lstStyle/>
          <a:p>
            <a:r>
              <a:rPr lang="ar-SY" dirty="0"/>
              <a:t>50</a:t>
            </a:r>
          </a:p>
        </p:txBody>
      </p:sp>
      <p:sp>
        <p:nvSpPr>
          <p:cNvPr id="63" name="مربع نص 62"/>
          <p:cNvSpPr txBox="1"/>
          <p:nvPr/>
        </p:nvSpPr>
        <p:spPr>
          <a:xfrm>
            <a:off x="2568733" y="4876799"/>
            <a:ext cx="826769" cy="369332"/>
          </a:xfrm>
          <a:prstGeom prst="rect">
            <a:avLst/>
          </a:prstGeom>
          <a:noFill/>
        </p:spPr>
        <p:txBody>
          <a:bodyPr wrap="square" rtlCol="1">
            <a:spAutoFit/>
          </a:bodyPr>
          <a:lstStyle/>
          <a:p>
            <a:r>
              <a:rPr lang="ar-SY" dirty="0"/>
              <a:t>10</a:t>
            </a:r>
          </a:p>
        </p:txBody>
      </p:sp>
      <p:sp>
        <p:nvSpPr>
          <p:cNvPr id="64" name="مستطيل مستدير الزوايا 63"/>
          <p:cNvSpPr/>
          <p:nvPr/>
        </p:nvSpPr>
        <p:spPr>
          <a:xfrm>
            <a:off x="2514599" y="4694238"/>
            <a:ext cx="806139" cy="1825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cxnSp>
        <p:nvCxnSpPr>
          <p:cNvPr id="66" name="رابط مستقيم 65"/>
          <p:cNvCxnSpPr/>
          <p:nvPr/>
        </p:nvCxnSpPr>
        <p:spPr>
          <a:xfrm flipV="1">
            <a:off x="3320738" y="2534918"/>
            <a:ext cx="0" cy="3200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رابط مستقيم 66"/>
          <p:cNvCxnSpPr/>
          <p:nvPr/>
        </p:nvCxnSpPr>
        <p:spPr>
          <a:xfrm flipV="1">
            <a:off x="3733800" y="2667000"/>
            <a:ext cx="0" cy="3200400"/>
          </a:xfrm>
          <a:prstGeom prst="line">
            <a:avLst/>
          </a:prstGeom>
        </p:spPr>
        <p:style>
          <a:lnRef idx="1">
            <a:schemeClr val="accent1"/>
          </a:lnRef>
          <a:fillRef idx="0">
            <a:schemeClr val="accent1"/>
          </a:fillRef>
          <a:effectRef idx="0">
            <a:schemeClr val="accent1"/>
          </a:effectRef>
          <a:fontRef idx="minor">
            <a:schemeClr val="tx1"/>
          </a:fontRef>
        </p:style>
      </p:cxnSp>
      <p:sp>
        <p:nvSpPr>
          <p:cNvPr id="4" name="مستطيل 3"/>
          <p:cNvSpPr/>
          <p:nvPr/>
        </p:nvSpPr>
        <p:spPr>
          <a:xfrm>
            <a:off x="3146270" y="2297668"/>
            <a:ext cx="737702" cy="369332"/>
          </a:xfrm>
          <a:prstGeom prst="rect">
            <a:avLst/>
          </a:prstGeom>
        </p:spPr>
        <p:txBody>
          <a:bodyPr wrap="none">
            <a:spAutoFit/>
          </a:bodyPr>
          <a:lstStyle/>
          <a:p>
            <a:pPr algn="r" rtl="1"/>
            <a:r>
              <a:rPr lang="ar-SY" b="1" dirty="0">
                <a:solidFill>
                  <a:srgbClr val="0070C0"/>
                </a:solidFill>
              </a:rPr>
              <a:t>(</a:t>
            </a:r>
            <a:r>
              <a:rPr lang="en-US" b="1" dirty="0">
                <a:solidFill>
                  <a:srgbClr val="0070C0"/>
                </a:solidFill>
              </a:rPr>
              <a:t>ARR</a:t>
            </a:r>
            <a:r>
              <a:rPr lang="ar-SY" b="1" dirty="0">
                <a:solidFill>
                  <a:srgbClr val="0070C0"/>
                </a:solidFill>
              </a:rPr>
              <a:t>)</a:t>
            </a:r>
          </a:p>
        </p:txBody>
      </p:sp>
      <p:sp>
        <p:nvSpPr>
          <p:cNvPr id="36" name="مربع نص 35"/>
          <p:cNvSpPr txBox="1"/>
          <p:nvPr/>
        </p:nvSpPr>
        <p:spPr>
          <a:xfrm>
            <a:off x="3710940" y="3246438"/>
            <a:ext cx="708660" cy="369332"/>
          </a:xfrm>
          <a:prstGeom prst="rect">
            <a:avLst/>
          </a:prstGeom>
          <a:noFill/>
        </p:spPr>
        <p:txBody>
          <a:bodyPr wrap="square" rtlCol="1">
            <a:spAutoFit/>
          </a:bodyPr>
          <a:lstStyle/>
          <a:p>
            <a:r>
              <a:rPr lang="ar-SY" b="1" dirty="0">
                <a:solidFill>
                  <a:srgbClr val="0070C0"/>
                </a:solidFill>
              </a:rPr>
              <a:t>20%</a:t>
            </a:r>
          </a:p>
        </p:txBody>
      </p:sp>
      <p:sp>
        <p:nvSpPr>
          <p:cNvPr id="37" name="مربع نص 36"/>
          <p:cNvSpPr txBox="1"/>
          <p:nvPr/>
        </p:nvSpPr>
        <p:spPr>
          <a:xfrm>
            <a:off x="3695700" y="5105399"/>
            <a:ext cx="708660" cy="369332"/>
          </a:xfrm>
          <a:prstGeom prst="rect">
            <a:avLst/>
          </a:prstGeom>
          <a:noFill/>
        </p:spPr>
        <p:txBody>
          <a:bodyPr wrap="square" rtlCol="1">
            <a:spAutoFit/>
          </a:bodyPr>
          <a:lstStyle/>
          <a:p>
            <a:r>
              <a:rPr lang="ar-SY" b="1" dirty="0">
                <a:solidFill>
                  <a:srgbClr val="0070C0"/>
                </a:solidFill>
              </a:rPr>
              <a:t>12%</a:t>
            </a:r>
          </a:p>
        </p:txBody>
      </p:sp>
      <p:sp>
        <p:nvSpPr>
          <p:cNvPr id="2" name="مستطيل 1"/>
          <p:cNvSpPr/>
          <p:nvPr/>
        </p:nvSpPr>
        <p:spPr>
          <a:xfrm>
            <a:off x="3146270" y="3876953"/>
            <a:ext cx="646331" cy="369332"/>
          </a:xfrm>
          <a:prstGeom prst="rect">
            <a:avLst/>
          </a:prstGeom>
        </p:spPr>
        <p:txBody>
          <a:bodyPr wrap="none">
            <a:spAutoFit/>
          </a:bodyPr>
          <a:lstStyle/>
          <a:p>
            <a:r>
              <a:rPr lang="ar-SY" b="1" dirty="0">
                <a:solidFill>
                  <a:srgbClr val="0070C0"/>
                </a:solidFill>
              </a:rPr>
              <a:t>8 % </a:t>
            </a:r>
            <a:endParaRPr lang="ar-SY" dirty="0"/>
          </a:p>
        </p:txBody>
      </p:sp>
      <p:sp>
        <p:nvSpPr>
          <p:cNvPr id="38" name="Content Placeholder 2"/>
          <p:cNvSpPr>
            <a:spLocks noGrp="1"/>
          </p:cNvSpPr>
          <p:nvPr>
            <p:ph idx="1"/>
          </p:nvPr>
        </p:nvSpPr>
        <p:spPr>
          <a:xfrm>
            <a:off x="157164" y="228600"/>
            <a:ext cx="11872911" cy="4495800"/>
          </a:xfrm>
        </p:spPr>
        <p:txBody>
          <a:bodyPr>
            <a:normAutofit/>
          </a:bodyPr>
          <a:lstStyle/>
          <a:p>
            <a:pPr marL="0" indent="0">
              <a:buNone/>
            </a:pPr>
            <a:r>
              <a:rPr lang="ar-SY" dirty="0"/>
              <a:t>هناك طريقة أخرى للتعبير عن هذا وهي :</a:t>
            </a:r>
          </a:p>
          <a:p>
            <a:pPr lvl="1" algn="r" rtl="1"/>
            <a:r>
              <a:rPr lang="ar-SY" b="1" u="sng" dirty="0"/>
              <a:t>العدد اللازم للعلاج (</a:t>
            </a:r>
            <a:r>
              <a:rPr lang="en-US" b="1" u="sng" dirty="0"/>
              <a:t>NNT</a:t>
            </a:r>
            <a:r>
              <a:rPr lang="ar-SY" b="1" u="sng" dirty="0"/>
              <a:t>). </a:t>
            </a:r>
            <a:r>
              <a:rPr lang="ar-SY" b="1" u="sng" dirty="0">
                <a:solidFill>
                  <a:srgbClr val="0070C0"/>
                </a:solidFill>
              </a:rPr>
              <a:t>(كم يجب معالجته حتى نمنع نتيجة سيئة واحدة؟)</a:t>
            </a:r>
          </a:p>
          <a:p>
            <a:pPr lvl="1" algn="r" rtl="1"/>
            <a:r>
              <a:rPr lang="ar-SY" dirty="0"/>
              <a:t>إذا استفاد 8 أطفال من كل 100 من العلاج ، فإن </a:t>
            </a:r>
            <a:r>
              <a:rPr lang="en-US" dirty="0"/>
              <a:t>NNT </a:t>
            </a:r>
            <a:r>
              <a:rPr lang="ar-SY" dirty="0"/>
              <a:t>لطفل واحد يستفيد هو:(حوالي13 )</a:t>
            </a:r>
          </a:p>
          <a:p>
            <a:pPr marL="457200" lvl="1" indent="0" algn="ctr">
              <a:buNone/>
            </a:pPr>
            <a:r>
              <a:rPr lang="ar-SY" b="1" u="sng" dirty="0"/>
              <a:t>1/</a:t>
            </a:r>
            <a:r>
              <a:rPr lang="en-US" b="1" u="sng" dirty="0"/>
              <a:t>ARR</a:t>
            </a:r>
            <a:r>
              <a:rPr lang="ar-SY" b="1" u="sng" dirty="0"/>
              <a:t>=(</a:t>
            </a:r>
            <a:r>
              <a:rPr lang="en-US" b="1" u="sng" dirty="0">
                <a:solidFill>
                  <a:schemeClr val="accent1"/>
                </a:solidFill>
              </a:rPr>
              <a:t>NNT</a:t>
            </a:r>
            <a:r>
              <a:rPr lang="ar-SY" b="1" u="sng" dirty="0">
                <a:solidFill>
                  <a:schemeClr val="accent1"/>
                </a:solidFill>
              </a:rPr>
              <a:t>)</a:t>
            </a:r>
            <a:r>
              <a:rPr lang="ar-SY" b="1" u="sng" dirty="0"/>
              <a:t>=</a:t>
            </a:r>
            <a:r>
              <a:rPr lang="ar-SY" dirty="0"/>
              <a:t>(100 ÷ 8 = 12.5)</a:t>
            </a:r>
          </a:p>
          <a:p>
            <a:pPr marL="457200" lvl="1" indent="0">
              <a:buNone/>
            </a:pPr>
            <a:r>
              <a:rPr lang="ar-SY" sz="2800" b="1" dirty="0">
                <a:solidFill>
                  <a:srgbClr val="0070C0"/>
                </a:solidFill>
              </a:rPr>
              <a:t>أي يجب معالجة 13 طفل لمنع نتيجة سيئة عند(1) طفل واحد</a:t>
            </a:r>
          </a:p>
        </p:txBody>
      </p:sp>
      <p:sp>
        <p:nvSpPr>
          <p:cNvPr id="39" name="مستطيل 38"/>
          <p:cNvSpPr/>
          <p:nvPr/>
        </p:nvSpPr>
        <p:spPr>
          <a:xfrm>
            <a:off x="3346061" y="6287572"/>
            <a:ext cx="5957079" cy="369332"/>
          </a:xfrm>
          <a:prstGeom prst="rect">
            <a:avLst/>
          </a:prstGeom>
        </p:spPr>
        <p:txBody>
          <a:bodyPr wrap="none">
            <a:spAutoFit/>
          </a:bodyPr>
          <a:lstStyle/>
          <a:p>
            <a:pPr lvl="1" algn="r" rtl="1"/>
            <a:r>
              <a:rPr lang="ar-SY" dirty="0"/>
              <a:t>كلما قل </a:t>
            </a:r>
            <a:r>
              <a:rPr lang="ar-SY" b="1" u="sng" dirty="0"/>
              <a:t>العدد اللازم للعلاج (</a:t>
            </a:r>
            <a:r>
              <a:rPr lang="en-US" b="1" u="sng" dirty="0"/>
              <a:t>NNT</a:t>
            </a:r>
            <a:r>
              <a:rPr lang="ar-SY" b="1" u="sng" dirty="0"/>
              <a:t>) في التجربة كلما كانت النتيجة افضل </a:t>
            </a:r>
            <a:endParaRPr lang="ar-SY" dirty="0"/>
          </a:p>
        </p:txBody>
      </p:sp>
    </p:spTree>
    <p:extLst>
      <p:ext uri="{BB962C8B-B14F-4D97-AF65-F5344CB8AC3E}">
        <p14:creationId xmlns:p14="http://schemas.microsoft.com/office/powerpoint/2010/main" val="526218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رابط مستقيم 4"/>
          <p:cNvCxnSpPr/>
          <p:nvPr/>
        </p:nvCxnSpPr>
        <p:spPr>
          <a:xfrm>
            <a:off x="2514600" y="3048000"/>
            <a:ext cx="6629400"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مربع نص 6"/>
          <p:cNvSpPr txBox="1"/>
          <p:nvPr/>
        </p:nvSpPr>
        <p:spPr>
          <a:xfrm>
            <a:off x="2438400" y="3276600"/>
            <a:ext cx="457200" cy="369332"/>
          </a:xfrm>
          <a:prstGeom prst="rect">
            <a:avLst/>
          </a:prstGeom>
          <a:noFill/>
        </p:spPr>
        <p:txBody>
          <a:bodyPr wrap="square" rtlCol="1">
            <a:spAutoFit/>
          </a:bodyPr>
          <a:lstStyle/>
          <a:p>
            <a:r>
              <a:rPr lang="ar-SY" dirty="0"/>
              <a:t>0</a:t>
            </a:r>
          </a:p>
        </p:txBody>
      </p:sp>
      <p:sp>
        <p:nvSpPr>
          <p:cNvPr id="8" name="مربع نص 7"/>
          <p:cNvSpPr txBox="1"/>
          <p:nvPr/>
        </p:nvSpPr>
        <p:spPr>
          <a:xfrm>
            <a:off x="8763000" y="3230563"/>
            <a:ext cx="609600" cy="369332"/>
          </a:xfrm>
          <a:prstGeom prst="rect">
            <a:avLst/>
          </a:prstGeom>
          <a:noFill/>
        </p:spPr>
        <p:txBody>
          <a:bodyPr wrap="square" rtlCol="1">
            <a:spAutoFit/>
          </a:bodyPr>
          <a:lstStyle/>
          <a:p>
            <a:r>
              <a:rPr lang="ar-SY" dirty="0"/>
              <a:t>100</a:t>
            </a:r>
          </a:p>
        </p:txBody>
      </p:sp>
      <p:cxnSp>
        <p:nvCxnSpPr>
          <p:cNvPr id="10" name="رابط مستقيم 9"/>
          <p:cNvCxnSpPr/>
          <p:nvPr/>
        </p:nvCxnSpPr>
        <p:spPr>
          <a:xfrm>
            <a:off x="2514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a:off x="2667000" y="30480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a:off x="91440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a:off x="5791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a:off x="3124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a:off x="37338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a:off x="44196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رابط مستقيم 27"/>
          <p:cNvCxnSpPr/>
          <p:nvPr/>
        </p:nvCxnSpPr>
        <p:spPr>
          <a:xfrm>
            <a:off x="5029200" y="2895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29" name="مربع نص 28"/>
          <p:cNvSpPr txBox="1"/>
          <p:nvPr/>
        </p:nvSpPr>
        <p:spPr>
          <a:xfrm>
            <a:off x="5410200" y="3230562"/>
            <a:ext cx="685800" cy="369332"/>
          </a:xfrm>
          <a:prstGeom prst="rect">
            <a:avLst/>
          </a:prstGeom>
          <a:noFill/>
        </p:spPr>
        <p:txBody>
          <a:bodyPr wrap="square" rtlCol="1">
            <a:spAutoFit/>
          </a:bodyPr>
          <a:lstStyle/>
          <a:p>
            <a:r>
              <a:rPr lang="ar-SY" dirty="0"/>
              <a:t>50</a:t>
            </a:r>
          </a:p>
        </p:txBody>
      </p:sp>
      <p:sp>
        <p:nvSpPr>
          <p:cNvPr id="31" name="مربع نص 30"/>
          <p:cNvSpPr txBox="1"/>
          <p:nvPr/>
        </p:nvSpPr>
        <p:spPr>
          <a:xfrm>
            <a:off x="2857500" y="3276599"/>
            <a:ext cx="609600" cy="369332"/>
          </a:xfrm>
          <a:prstGeom prst="rect">
            <a:avLst/>
          </a:prstGeom>
          <a:noFill/>
        </p:spPr>
        <p:txBody>
          <a:bodyPr wrap="square" rtlCol="1">
            <a:spAutoFit/>
          </a:bodyPr>
          <a:lstStyle/>
          <a:p>
            <a:r>
              <a:rPr lang="ar-SY" dirty="0"/>
              <a:t>10</a:t>
            </a:r>
          </a:p>
        </p:txBody>
      </p:sp>
      <p:sp>
        <p:nvSpPr>
          <p:cNvPr id="32" name="مستطيل مستدير الزوايا 31"/>
          <p:cNvSpPr/>
          <p:nvPr/>
        </p:nvSpPr>
        <p:spPr>
          <a:xfrm>
            <a:off x="2514600" y="2849880"/>
            <a:ext cx="1385888" cy="198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sp>
        <p:nvSpPr>
          <p:cNvPr id="55" name="مربع نص 54"/>
          <p:cNvSpPr txBox="1"/>
          <p:nvPr/>
        </p:nvSpPr>
        <p:spPr>
          <a:xfrm>
            <a:off x="2529840" y="5105400"/>
            <a:ext cx="457200" cy="369332"/>
          </a:xfrm>
          <a:prstGeom prst="rect">
            <a:avLst/>
          </a:prstGeom>
          <a:noFill/>
        </p:spPr>
        <p:txBody>
          <a:bodyPr wrap="square" rtlCol="1">
            <a:spAutoFit/>
          </a:bodyPr>
          <a:lstStyle/>
          <a:p>
            <a:r>
              <a:rPr lang="ar-SY" dirty="0"/>
              <a:t>0</a:t>
            </a:r>
          </a:p>
        </p:txBody>
      </p:sp>
      <p:sp>
        <p:nvSpPr>
          <p:cNvPr id="56" name="مربع نص 55"/>
          <p:cNvSpPr txBox="1"/>
          <p:nvPr/>
        </p:nvSpPr>
        <p:spPr>
          <a:xfrm>
            <a:off x="8854440" y="5059363"/>
            <a:ext cx="609600" cy="369332"/>
          </a:xfrm>
          <a:prstGeom prst="rect">
            <a:avLst/>
          </a:prstGeom>
          <a:noFill/>
        </p:spPr>
        <p:txBody>
          <a:bodyPr wrap="square" rtlCol="1">
            <a:spAutoFit/>
          </a:bodyPr>
          <a:lstStyle/>
          <a:p>
            <a:r>
              <a:rPr lang="ar-SY" dirty="0"/>
              <a:t>100</a:t>
            </a:r>
          </a:p>
        </p:txBody>
      </p:sp>
      <p:cxnSp>
        <p:nvCxnSpPr>
          <p:cNvPr id="57" name="رابط مستقيم 56"/>
          <p:cNvCxnSpPr/>
          <p:nvPr/>
        </p:nvCxnSpPr>
        <p:spPr>
          <a:xfrm>
            <a:off x="2758440" y="4876800"/>
            <a:ext cx="6477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رابط مستقيم 57"/>
          <p:cNvCxnSpPr/>
          <p:nvPr/>
        </p:nvCxnSpPr>
        <p:spPr>
          <a:xfrm>
            <a:off x="92354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رابط مستقيم 58"/>
          <p:cNvCxnSpPr/>
          <p:nvPr/>
        </p:nvCxnSpPr>
        <p:spPr>
          <a:xfrm>
            <a:off x="5882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رابط مستقيم 59"/>
          <p:cNvCxnSpPr/>
          <p:nvPr/>
        </p:nvCxnSpPr>
        <p:spPr>
          <a:xfrm>
            <a:off x="45110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رابط مستقيم 60"/>
          <p:cNvCxnSpPr/>
          <p:nvPr/>
        </p:nvCxnSpPr>
        <p:spPr>
          <a:xfrm>
            <a:off x="5120640" y="47244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62" name="مربع نص 61"/>
          <p:cNvSpPr txBox="1"/>
          <p:nvPr/>
        </p:nvSpPr>
        <p:spPr>
          <a:xfrm>
            <a:off x="5501640" y="5059362"/>
            <a:ext cx="685800" cy="369332"/>
          </a:xfrm>
          <a:prstGeom prst="rect">
            <a:avLst/>
          </a:prstGeom>
          <a:noFill/>
        </p:spPr>
        <p:txBody>
          <a:bodyPr wrap="square" rtlCol="1">
            <a:spAutoFit/>
          </a:bodyPr>
          <a:lstStyle/>
          <a:p>
            <a:r>
              <a:rPr lang="ar-SY" dirty="0"/>
              <a:t>50</a:t>
            </a:r>
          </a:p>
        </p:txBody>
      </p:sp>
      <p:sp>
        <p:nvSpPr>
          <p:cNvPr id="63" name="مربع نص 62"/>
          <p:cNvSpPr txBox="1"/>
          <p:nvPr/>
        </p:nvSpPr>
        <p:spPr>
          <a:xfrm>
            <a:off x="2948940" y="5105399"/>
            <a:ext cx="609600" cy="369332"/>
          </a:xfrm>
          <a:prstGeom prst="rect">
            <a:avLst/>
          </a:prstGeom>
          <a:noFill/>
        </p:spPr>
        <p:txBody>
          <a:bodyPr wrap="square" rtlCol="1">
            <a:spAutoFit/>
          </a:bodyPr>
          <a:lstStyle/>
          <a:p>
            <a:r>
              <a:rPr lang="ar-SY" dirty="0"/>
              <a:t>10</a:t>
            </a:r>
          </a:p>
        </p:txBody>
      </p:sp>
      <p:sp>
        <p:nvSpPr>
          <p:cNvPr id="64" name="مستطيل مستدير الزوايا 63"/>
          <p:cNvSpPr/>
          <p:nvPr/>
        </p:nvSpPr>
        <p:spPr>
          <a:xfrm>
            <a:off x="2606040" y="4724400"/>
            <a:ext cx="86106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1" fromWordArt="0" anchor="ctr" anchorCtr="0" forceAA="0" compatLnSpc="1">
            <a:prstTxWarp prst="textNoShape">
              <a:avLst/>
            </a:prstTxWarp>
            <a:noAutofit/>
          </a:bodyPr>
          <a:lstStyle/>
          <a:p>
            <a:pPr algn="ctr"/>
            <a:endParaRPr lang="ar-SY"/>
          </a:p>
        </p:txBody>
      </p:sp>
      <p:sp>
        <p:nvSpPr>
          <p:cNvPr id="69" name="مربع نص 68"/>
          <p:cNvSpPr txBox="1"/>
          <p:nvPr/>
        </p:nvSpPr>
        <p:spPr>
          <a:xfrm>
            <a:off x="1828800" y="2661801"/>
            <a:ext cx="609600" cy="369332"/>
          </a:xfrm>
          <a:prstGeom prst="rect">
            <a:avLst/>
          </a:prstGeom>
          <a:noFill/>
        </p:spPr>
        <p:txBody>
          <a:bodyPr wrap="square" rtlCol="1">
            <a:spAutoFit/>
          </a:bodyPr>
          <a:lstStyle/>
          <a:p>
            <a:r>
              <a:rPr lang="en-US" dirty="0"/>
              <a:t>C </a:t>
            </a:r>
            <a:endParaRPr lang="ar-SY" dirty="0"/>
          </a:p>
        </p:txBody>
      </p:sp>
      <p:sp>
        <p:nvSpPr>
          <p:cNvPr id="71" name="مربع نص 70"/>
          <p:cNvSpPr txBox="1"/>
          <p:nvPr/>
        </p:nvSpPr>
        <p:spPr>
          <a:xfrm>
            <a:off x="2720340" y="2480548"/>
            <a:ext cx="838201" cy="369332"/>
          </a:xfrm>
          <a:prstGeom prst="rect">
            <a:avLst/>
          </a:prstGeom>
          <a:noFill/>
        </p:spPr>
        <p:txBody>
          <a:bodyPr wrap="square" rtlCol="1">
            <a:spAutoFit/>
          </a:bodyPr>
          <a:lstStyle/>
          <a:p>
            <a:r>
              <a:rPr lang="ar-SY" dirty="0"/>
              <a:t>20%</a:t>
            </a:r>
          </a:p>
        </p:txBody>
      </p:sp>
      <p:sp>
        <p:nvSpPr>
          <p:cNvPr id="72" name="مربع نص 71"/>
          <p:cNvSpPr txBox="1"/>
          <p:nvPr/>
        </p:nvSpPr>
        <p:spPr>
          <a:xfrm>
            <a:off x="2522220" y="4231521"/>
            <a:ext cx="838201" cy="369332"/>
          </a:xfrm>
          <a:prstGeom prst="rect">
            <a:avLst/>
          </a:prstGeom>
          <a:noFill/>
        </p:spPr>
        <p:txBody>
          <a:bodyPr wrap="square" rtlCol="1">
            <a:spAutoFit/>
          </a:bodyPr>
          <a:lstStyle/>
          <a:p>
            <a:r>
              <a:rPr lang="ar-SY" dirty="0"/>
              <a:t>12%</a:t>
            </a:r>
          </a:p>
        </p:txBody>
      </p:sp>
      <p:sp>
        <p:nvSpPr>
          <p:cNvPr id="73" name="مربع نص 72"/>
          <p:cNvSpPr txBox="1"/>
          <p:nvPr/>
        </p:nvSpPr>
        <p:spPr>
          <a:xfrm>
            <a:off x="1844041" y="4616093"/>
            <a:ext cx="609600" cy="369332"/>
          </a:xfrm>
          <a:prstGeom prst="rect">
            <a:avLst/>
          </a:prstGeom>
          <a:noFill/>
        </p:spPr>
        <p:txBody>
          <a:bodyPr wrap="square" rtlCol="1">
            <a:spAutoFit/>
          </a:bodyPr>
          <a:lstStyle/>
          <a:p>
            <a:r>
              <a:rPr lang="en-US" dirty="0"/>
              <a:t>T</a:t>
            </a:r>
            <a:endParaRPr lang="ar-SY" dirty="0"/>
          </a:p>
        </p:txBody>
      </p:sp>
      <p:sp>
        <p:nvSpPr>
          <p:cNvPr id="76" name="مربع نص 75"/>
          <p:cNvSpPr txBox="1"/>
          <p:nvPr/>
        </p:nvSpPr>
        <p:spPr>
          <a:xfrm>
            <a:off x="3710940" y="3246438"/>
            <a:ext cx="708660" cy="369332"/>
          </a:xfrm>
          <a:prstGeom prst="rect">
            <a:avLst/>
          </a:prstGeom>
          <a:noFill/>
        </p:spPr>
        <p:txBody>
          <a:bodyPr wrap="square" rtlCol="1">
            <a:spAutoFit/>
          </a:bodyPr>
          <a:lstStyle/>
          <a:p>
            <a:r>
              <a:rPr lang="ar-SY" b="1" dirty="0">
                <a:solidFill>
                  <a:srgbClr val="0070C0"/>
                </a:solidFill>
              </a:rPr>
              <a:t>20%</a:t>
            </a:r>
          </a:p>
        </p:txBody>
      </p:sp>
      <p:sp>
        <p:nvSpPr>
          <p:cNvPr id="77" name="مربع نص 76"/>
          <p:cNvSpPr txBox="1"/>
          <p:nvPr/>
        </p:nvSpPr>
        <p:spPr>
          <a:xfrm>
            <a:off x="3695700" y="5105399"/>
            <a:ext cx="708660" cy="369332"/>
          </a:xfrm>
          <a:prstGeom prst="rect">
            <a:avLst/>
          </a:prstGeom>
          <a:noFill/>
        </p:spPr>
        <p:txBody>
          <a:bodyPr wrap="square" rtlCol="1">
            <a:spAutoFit/>
          </a:bodyPr>
          <a:lstStyle/>
          <a:p>
            <a:r>
              <a:rPr lang="ar-SY" b="1" dirty="0">
                <a:solidFill>
                  <a:srgbClr val="0070C0"/>
                </a:solidFill>
              </a:rPr>
              <a:t>12%</a:t>
            </a:r>
          </a:p>
        </p:txBody>
      </p:sp>
      <p:cxnSp>
        <p:nvCxnSpPr>
          <p:cNvPr id="34" name="رابط مستقيم 33"/>
          <p:cNvCxnSpPr/>
          <p:nvPr/>
        </p:nvCxnSpPr>
        <p:spPr>
          <a:xfrm>
            <a:off x="3900488" y="47244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2" name="مستطيل 1"/>
          <p:cNvSpPr/>
          <p:nvPr/>
        </p:nvSpPr>
        <p:spPr>
          <a:xfrm>
            <a:off x="414339" y="303449"/>
            <a:ext cx="11387136" cy="1077218"/>
          </a:xfrm>
          <a:prstGeom prst="rect">
            <a:avLst/>
          </a:prstGeom>
        </p:spPr>
        <p:txBody>
          <a:bodyPr wrap="square">
            <a:spAutoFit/>
          </a:bodyPr>
          <a:lstStyle/>
          <a:p>
            <a:pPr algn="r" rtl="1"/>
            <a:r>
              <a:rPr lang="ar-SY" sz="2000" b="1" u="sng" dirty="0">
                <a:solidFill>
                  <a:srgbClr val="0070C0"/>
                </a:solidFill>
              </a:rPr>
              <a:t>ان  الخطر النسبي (</a:t>
            </a:r>
            <a:r>
              <a:rPr lang="en-US" sz="2000" b="1" u="sng" dirty="0">
                <a:solidFill>
                  <a:srgbClr val="0070C0"/>
                </a:solidFill>
              </a:rPr>
              <a:t>RR</a:t>
            </a:r>
            <a:r>
              <a:rPr lang="ar-SY" sz="2000" b="1" u="sng" dirty="0">
                <a:solidFill>
                  <a:srgbClr val="0070C0"/>
                </a:solidFill>
              </a:rPr>
              <a:t>) </a:t>
            </a:r>
            <a:r>
              <a:rPr lang="en-US" sz="2400" b="1" u="sng" dirty="0">
                <a:solidFill>
                  <a:schemeClr val="accent1"/>
                </a:solidFill>
              </a:rPr>
              <a:t>Relative Risk</a:t>
            </a:r>
            <a:r>
              <a:rPr lang="ar-SY" sz="2000" b="1" u="sng" dirty="0">
                <a:solidFill>
                  <a:srgbClr val="0070C0"/>
                </a:solidFill>
              </a:rPr>
              <a:t> </a:t>
            </a:r>
            <a:r>
              <a:rPr lang="ar-SY" sz="2000" b="1" dirty="0">
                <a:solidFill>
                  <a:srgbClr val="0070C0"/>
                </a:solidFill>
              </a:rPr>
              <a:t>لنتيجة سيئة في المجموعة المطبق عليها تداخل معين, هو </a:t>
            </a:r>
            <a:r>
              <a:rPr lang="ar-SY" sz="2000" b="1" u="sng" dirty="0">
                <a:solidFill>
                  <a:srgbClr val="0070C0"/>
                </a:solidFill>
              </a:rPr>
              <a:t>مقياس نسبي لتقدير حجم تأثير العلاج مقارنة مع التدخلات الأخرى أو أي علاج على الإطلاق. </a:t>
            </a:r>
          </a:p>
          <a:p>
            <a:pPr algn="r" rtl="1"/>
            <a:r>
              <a:rPr lang="ar-SY" sz="2000" b="1" dirty="0">
                <a:solidFill>
                  <a:srgbClr val="0070C0"/>
                </a:solidFill>
              </a:rPr>
              <a:t>إنها نسبة النتائج السيئة في مجموعة التداخل مقسومة على نسبة النتائج السيئة في المجموعة المقارنة</a:t>
            </a:r>
          </a:p>
        </p:txBody>
      </p:sp>
      <p:sp>
        <p:nvSpPr>
          <p:cNvPr id="3" name="مستطيل 2"/>
          <p:cNvSpPr/>
          <p:nvPr/>
        </p:nvSpPr>
        <p:spPr>
          <a:xfrm>
            <a:off x="1385888" y="1237149"/>
            <a:ext cx="10272712" cy="769441"/>
          </a:xfrm>
          <a:prstGeom prst="rect">
            <a:avLst/>
          </a:prstGeom>
        </p:spPr>
        <p:txBody>
          <a:bodyPr wrap="square">
            <a:spAutoFit/>
          </a:bodyPr>
          <a:lstStyle/>
          <a:p>
            <a:pPr algn="r" rtl="1"/>
            <a:r>
              <a:rPr lang="ar-SY" sz="2000" b="1" dirty="0"/>
              <a:t>في المثال السابق ، يكون الخطر النسبي (</a:t>
            </a:r>
            <a:r>
              <a:rPr lang="en-US" sz="2000" b="1" dirty="0"/>
              <a:t>RR</a:t>
            </a:r>
            <a:r>
              <a:rPr lang="ar-SY" sz="2000" b="1" dirty="0"/>
              <a:t>)=0.6 </a:t>
            </a:r>
          </a:p>
          <a:p>
            <a:pPr lvl="1" algn="r" rtl="1"/>
            <a:r>
              <a:rPr lang="ar-SY" sz="2000" b="1" dirty="0"/>
              <a:t>(12 %</a:t>
            </a:r>
            <a:r>
              <a:rPr lang="ar-SY" sz="2400" b="1" dirty="0"/>
              <a:t>في المجموعة التي تلقت العلاج </a:t>
            </a:r>
            <a:r>
              <a:rPr lang="ar-SY" sz="2000" b="1" dirty="0"/>
              <a:t>÷ 20 % </a:t>
            </a:r>
            <a:r>
              <a:rPr lang="ar-SY" sz="2400" b="1" dirty="0"/>
              <a:t>مجموعة المقارنة </a:t>
            </a:r>
            <a:r>
              <a:rPr lang="ar-SY" sz="2000" b="1" dirty="0"/>
              <a:t>= 0.6).</a:t>
            </a:r>
            <a:endParaRPr lang="en-US" sz="2000" b="1" dirty="0"/>
          </a:p>
        </p:txBody>
      </p:sp>
    </p:spTree>
    <p:extLst>
      <p:ext uri="{BB962C8B-B14F-4D97-AF65-F5344CB8AC3E}">
        <p14:creationId xmlns:p14="http://schemas.microsoft.com/office/powerpoint/2010/main" val="4320697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500" y="42624"/>
            <a:ext cx="8763000" cy="1295559"/>
          </a:xfrm>
          <a:solidFill>
            <a:schemeClr val="accent2"/>
          </a:solidFill>
          <a:ln>
            <a:solidFill>
              <a:schemeClr val="accent1"/>
            </a:solidFill>
          </a:ln>
        </p:spPr>
        <p:txBody>
          <a:bodyPr>
            <a:noAutofit/>
          </a:bodyPr>
          <a:lstStyle/>
          <a:p>
            <a:pPr algn="ctr" rtl="1"/>
            <a:r>
              <a:rPr lang="en-US" sz="3200" b="1" dirty="0"/>
              <a:t>RR) </a:t>
            </a:r>
            <a:r>
              <a:rPr lang="ar-SY" sz="3200" b="1" dirty="0"/>
              <a:t>) إنها نسبة النتائج السيئة في مجموعة التداخل /</a:t>
            </a:r>
            <a:br>
              <a:rPr lang="ar-SY" sz="3200" b="1" dirty="0"/>
            </a:br>
            <a:r>
              <a:rPr lang="ar-SY" sz="3200" b="1" dirty="0"/>
              <a:t> نسبة النتائج السيئة في المجموعة المقارنة. </a:t>
            </a:r>
            <a:endParaRPr lang="ar-SY" sz="3200" dirty="0"/>
          </a:p>
        </p:txBody>
      </p:sp>
      <p:sp>
        <p:nvSpPr>
          <p:cNvPr id="3" name="Content Placeholder 2"/>
          <p:cNvSpPr>
            <a:spLocks noGrp="1"/>
          </p:cNvSpPr>
          <p:nvPr>
            <p:ph idx="1"/>
          </p:nvPr>
        </p:nvSpPr>
        <p:spPr>
          <a:xfrm>
            <a:off x="842963" y="1566862"/>
            <a:ext cx="10629899" cy="5105400"/>
          </a:xfrm>
          <a:ln>
            <a:solidFill>
              <a:schemeClr val="accent1"/>
            </a:solidFill>
          </a:ln>
        </p:spPr>
        <p:txBody>
          <a:bodyPr>
            <a:normAutofit/>
          </a:bodyPr>
          <a:lstStyle/>
          <a:p>
            <a:pPr algn="r" rtl="1"/>
            <a:r>
              <a:rPr lang="ar-SY" dirty="0"/>
              <a:t>عندما يكون للعلاج  </a:t>
            </a:r>
            <a:r>
              <a:rPr lang="en-US" b="1" dirty="0"/>
              <a:t>RR </a:t>
            </a:r>
            <a:r>
              <a:rPr lang="ar-SY" b="1" dirty="0"/>
              <a:t> &gt;1</a:t>
            </a:r>
            <a:r>
              <a:rPr lang="ar-SY" dirty="0"/>
              <a:t> ، يزداد خطر حدوث نتيجة سيئة بسبب العلاج ؛</a:t>
            </a:r>
          </a:p>
          <a:p>
            <a:pPr algn="r" rtl="1"/>
            <a:r>
              <a:rPr lang="ar-SY" dirty="0"/>
              <a:t> عندما يكون </a:t>
            </a:r>
            <a:r>
              <a:rPr lang="en-US" b="1" dirty="0"/>
              <a:t>RR </a:t>
            </a:r>
            <a:r>
              <a:rPr lang="ar-SY" b="1" dirty="0"/>
              <a:t> &lt;1</a:t>
            </a:r>
            <a:r>
              <a:rPr lang="ar-SY" dirty="0"/>
              <a:t> ، ينخفض خطر حدوث نتيجة سيئة ، مما يعني أن العلاج قد يكون جيدًا. </a:t>
            </a:r>
          </a:p>
          <a:p>
            <a:pPr marL="457200" lvl="1" indent="0" algn="ctr">
              <a:buNone/>
            </a:pPr>
            <a:r>
              <a:rPr lang="ar-SY" sz="2600" b="1" dirty="0"/>
              <a:t>(نتيجة سيئة) </a:t>
            </a:r>
            <a:r>
              <a:rPr lang="ar-SY" sz="3200" b="1" dirty="0"/>
              <a:t>1&lt; </a:t>
            </a:r>
            <a:r>
              <a:rPr lang="en-US" sz="3200" b="1" dirty="0">
                <a:solidFill>
                  <a:srgbClr val="FF0000"/>
                </a:solidFill>
              </a:rPr>
              <a:t>RR </a:t>
            </a:r>
            <a:r>
              <a:rPr lang="ar-SY" sz="3200" b="1" dirty="0">
                <a:solidFill>
                  <a:srgbClr val="FF0000"/>
                </a:solidFill>
              </a:rPr>
              <a:t> </a:t>
            </a:r>
            <a:r>
              <a:rPr lang="ar-SY" sz="3200" b="1" dirty="0"/>
              <a:t> &lt;1 </a:t>
            </a:r>
            <a:r>
              <a:rPr lang="ar-SY" sz="2600" b="1" dirty="0"/>
              <a:t>(نتيجة جيدة)</a:t>
            </a:r>
            <a:endParaRPr lang="en-US" sz="2600" b="1" dirty="0"/>
          </a:p>
          <a:p>
            <a:pPr lvl="1" algn="r" rtl="1"/>
            <a:endParaRPr lang="ar-SY" dirty="0"/>
          </a:p>
          <a:p>
            <a:pPr lvl="1" algn="r" rtl="1"/>
            <a:r>
              <a:rPr lang="ar-SY" dirty="0"/>
              <a:t>عندما يكون الرقم </a:t>
            </a:r>
            <a:r>
              <a:rPr lang="en-US" dirty="0"/>
              <a:t>RR= 2.0  </a:t>
            </a:r>
            <a:r>
              <a:rPr lang="ar-SY" dirty="0"/>
              <a:t> تكون فرصة حدوث نتيجة سيئة هي ضعف احتمالية حدوثها  بالعلاج مقارنة مع عدم  العلاج ،</a:t>
            </a:r>
            <a:endParaRPr lang="en-US" dirty="0"/>
          </a:p>
          <a:p>
            <a:pPr lvl="1" algn="r" rtl="1"/>
            <a:r>
              <a:rPr lang="ar-SY" dirty="0"/>
              <a:t>في حين أن الرقم 0.5 من </a:t>
            </a:r>
            <a:r>
              <a:rPr lang="en-US" dirty="0"/>
              <a:t>RR </a:t>
            </a:r>
            <a:r>
              <a:rPr lang="ar-SY" dirty="0"/>
              <a:t> يعني أن فرصة حدوث نتيجة سيئة هي ضعف احتمال حدوثها دون تدخل. </a:t>
            </a:r>
            <a:endParaRPr lang="en-US" dirty="0"/>
          </a:p>
          <a:p>
            <a:pPr lvl="1" algn="r" rtl="1"/>
            <a:r>
              <a:rPr lang="ar-SY" b="1" dirty="0">
                <a:solidFill>
                  <a:schemeClr val="accent1"/>
                </a:solidFill>
              </a:rPr>
              <a:t>عندما يكون </a:t>
            </a:r>
            <a:r>
              <a:rPr lang="en-US" b="1" dirty="0">
                <a:solidFill>
                  <a:schemeClr val="accent1"/>
                </a:solidFill>
              </a:rPr>
              <a:t>RR </a:t>
            </a:r>
            <a:r>
              <a:rPr lang="ar-SY" b="1" dirty="0">
                <a:solidFill>
                  <a:schemeClr val="accent1"/>
                </a:solidFill>
              </a:rPr>
              <a:t>هو بالضبط 1 ، فإن الخطر لم يتغير</a:t>
            </a:r>
            <a:r>
              <a:rPr lang="ar-SY" dirty="0"/>
              <a:t>.</a:t>
            </a:r>
          </a:p>
          <a:p>
            <a:pPr algn="r" rtl="1"/>
            <a:r>
              <a:rPr lang="en-US" dirty="0"/>
              <a:t> </a:t>
            </a:r>
            <a:r>
              <a:rPr lang="ar-SY" dirty="0"/>
              <a:t>على سبيل المثال ،  يشير تقرير إلى أن  الخطر النسبي للعمى لدى الأشخاص الذين تناولوا العقار </a:t>
            </a:r>
            <a:r>
              <a:rPr lang="en-US" dirty="0"/>
              <a:t> T </a:t>
            </a:r>
            <a:r>
              <a:rPr lang="ar-SY" dirty="0"/>
              <a:t>كان 1.5 هذا يدل على أن الدواء زاد من خطر العمى. </a:t>
            </a:r>
            <a:endParaRPr lang="en-US" dirty="0"/>
          </a:p>
          <a:p>
            <a:pPr algn="r" rtl="1"/>
            <a:endParaRPr lang="ar-SY" dirty="0"/>
          </a:p>
        </p:txBody>
      </p:sp>
      <p:sp>
        <p:nvSpPr>
          <p:cNvPr id="4" name="Rectangle 3"/>
          <p:cNvSpPr/>
          <p:nvPr/>
        </p:nvSpPr>
        <p:spPr>
          <a:xfrm>
            <a:off x="3290752" y="2418261"/>
            <a:ext cx="5181600"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Tree>
    <p:extLst>
      <p:ext uri="{BB962C8B-B14F-4D97-AF65-F5344CB8AC3E}">
        <p14:creationId xmlns:p14="http://schemas.microsoft.com/office/powerpoint/2010/main" val="32835701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lstStyle/>
          <a:p>
            <a:pPr algn="ctr"/>
            <a:r>
              <a:rPr lang="ar-SY" b="1" u="sng" dirty="0"/>
              <a:t>انقاص الخطر النسبي (</a:t>
            </a:r>
            <a:r>
              <a:rPr lang="en-US" b="1" u="sng" dirty="0"/>
              <a:t>RRR</a:t>
            </a:r>
            <a:r>
              <a:rPr lang="ar-SY" b="1" u="sng" dirty="0"/>
              <a:t>)</a:t>
            </a:r>
            <a:br>
              <a:rPr lang="ar-SY" b="1" u="sng" dirty="0"/>
            </a:br>
            <a:r>
              <a:rPr lang="en-US" b="1" dirty="0"/>
              <a:t>Relative Risk Reduction</a:t>
            </a:r>
            <a:endParaRPr lang="ar-SY" b="1" dirty="0"/>
          </a:p>
        </p:txBody>
      </p:sp>
      <p:sp>
        <p:nvSpPr>
          <p:cNvPr id="3" name="Content Placeholder 2"/>
          <p:cNvSpPr>
            <a:spLocks noGrp="1"/>
          </p:cNvSpPr>
          <p:nvPr>
            <p:ph idx="1"/>
          </p:nvPr>
        </p:nvSpPr>
        <p:spPr/>
        <p:txBody>
          <a:bodyPr>
            <a:normAutofit/>
          </a:bodyPr>
          <a:lstStyle/>
          <a:p>
            <a:pPr algn="r" rtl="1"/>
            <a:r>
              <a:rPr lang="ar-SY" dirty="0"/>
              <a:t>يخبرنا </a:t>
            </a:r>
            <a:r>
              <a:rPr lang="ar-SY" b="1" u="sng" dirty="0"/>
              <a:t>انقاص الخطر النسبي (</a:t>
            </a:r>
            <a:r>
              <a:rPr lang="en-US" b="1" u="sng" dirty="0"/>
              <a:t>RRR</a:t>
            </a:r>
            <a:r>
              <a:rPr lang="ar-SY" b="1" u="sng" dirty="0"/>
              <a:t>) </a:t>
            </a:r>
            <a:r>
              <a:rPr lang="ar-SY" dirty="0"/>
              <a:t>بمدى تقليل العلاج لخطر النتائج السيئة بالنسبة إلى المجموعة المقارنة التي لم تحصل على العلاج. </a:t>
            </a:r>
          </a:p>
          <a:p>
            <a:pPr marL="0" indent="0" algn="ctr" rtl="1">
              <a:buNone/>
            </a:pPr>
            <a:r>
              <a:rPr lang="ar-SY" b="1" dirty="0">
                <a:solidFill>
                  <a:srgbClr val="0070C0"/>
                </a:solidFill>
              </a:rPr>
              <a:t>أي      </a:t>
            </a:r>
            <a:r>
              <a:rPr lang="en-US" b="1" dirty="0">
                <a:solidFill>
                  <a:srgbClr val="0070C0"/>
                </a:solidFill>
              </a:rPr>
              <a:t>RRR</a:t>
            </a:r>
            <a:r>
              <a:rPr lang="ar-SY" b="1" dirty="0">
                <a:solidFill>
                  <a:srgbClr val="0070C0"/>
                </a:solidFill>
              </a:rPr>
              <a:t>=1-</a:t>
            </a:r>
            <a:r>
              <a:rPr lang="en-US" b="1" dirty="0">
                <a:solidFill>
                  <a:srgbClr val="0070C0"/>
                </a:solidFill>
              </a:rPr>
              <a:t>RR</a:t>
            </a:r>
          </a:p>
          <a:p>
            <a:pPr lvl="0" algn="r" rtl="1"/>
            <a:r>
              <a:rPr lang="ar-SY" dirty="0"/>
              <a:t>في المثال السابق : كان الحد من الخطر النسبي للحمى والطفح الجلدي في مجموعة الأطفال المطبق عليها التداخل هو  40 % </a:t>
            </a:r>
          </a:p>
          <a:p>
            <a:pPr marL="0" indent="0" algn="ctr">
              <a:buNone/>
            </a:pPr>
            <a:r>
              <a:rPr lang="ar-SY" dirty="0"/>
              <a:t>(1 - 0.6 = 0.4 أو 40 %).</a:t>
            </a:r>
          </a:p>
          <a:p>
            <a:pPr marL="0" indent="0" algn="ctr">
              <a:buNone/>
            </a:pPr>
            <a:r>
              <a:rPr lang="ar-SY" b="1" u="sng" dirty="0">
                <a:solidFill>
                  <a:schemeClr val="accent1"/>
                </a:solidFill>
              </a:rPr>
              <a:t>اذا قلل العلاج خطر النتائج السيئة بنسبة 40% مع المجموعة المقارنة التي لم تتلقى العلاج</a:t>
            </a:r>
            <a:endParaRPr lang="en-US" b="1" u="sng" dirty="0">
              <a:solidFill>
                <a:schemeClr val="accent1"/>
              </a:solidFill>
            </a:endParaRPr>
          </a:p>
          <a:p>
            <a:pPr algn="r" rtl="1"/>
            <a:endParaRPr lang="ar-SY" dirty="0"/>
          </a:p>
        </p:txBody>
      </p:sp>
    </p:spTree>
    <p:extLst>
      <p:ext uri="{BB962C8B-B14F-4D97-AF65-F5344CB8AC3E}">
        <p14:creationId xmlns:p14="http://schemas.microsoft.com/office/powerpoint/2010/main" val="14822048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41502993"/>
              </p:ext>
            </p:extLst>
          </p:nvPr>
        </p:nvGraphicFramePr>
        <p:xfrm>
          <a:off x="1828799" y="2316782"/>
          <a:ext cx="8534402" cy="3673812"/>
        </p:xfrm>
        <a:graphic>
          <a:graphicData uri="http://schemas.openxmlformats.org/drawingml/2006/table">
            <a:tbl>
              <a:tblPr firstRow="1" firstCol="1" bandRow="1">
                <a:tableStyleId>{5940675A-B579-460E-94D1-54222C63F5DA}</a:tableStyleId>
              </a:tblPr>
              <a:tblGrid>
                <a:gridCol w="1676401">
                  <a:extLst>
                    <a:ext uri="{9D8B030D-6E8A-4147-A177-3AD203B41FA5}">
                      <a16:colId xmlns:a16="http://schemas.microsoft.com/office/drawing/2014/main" val="20000"/>
                    </a:ext>
                  </a:extLst>
                </a:gridCol>
                <a:gridCol w="1981199">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990602">
                  <a:extLst>
                    <a:ext uri="{9D8B030D-6E8A-4147-A177-3AD203B41FA5}">
                      <a16:colId xmlns:a16="http://schemas.microsoft.com/office/drawing/2014/main" val="20005"/>
                    </a:ext>
                  </a:extLst>
                </a:gridCol>
              </a:tblGrid>
              <a:tr h="1200766">
                <a:tc>
                  <a:txBody>
                    <a:bodyPr/>
                    <a:lstStyle/>
                    <a:p>
                      <a:pPr algn="ctr" rtl="0">
                        <a:lnSpc>
                          <a:spcPct val="115000"/>
                        </a:lnSpc>
                        <a:spcBef>
                          <a:spcPts val="1660"/>
                        </a:spcBef>
                        <a:spcAft>
                          <a:spcPts val="1660"/>
                        </a:spcAft>
                      </a:pPr>
                      <a:r>
                        <a:rPr lang="en-US" sz="2400" b="1">
                          <a:effectLst/>
                        </a:rPr>
                        <a:t>% Control with poor outcomes</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dirty="0">
                          <a:effectLst/>
                        </a:rPr>
                        <a:t>% </a:t>
                      </a:r>
                      <a:r>
                        <a:rPr lang="en-US" sz="2400" b="1" u="sng" dirty="0">
                          <a:effectLst/>
                          <a:hlinkClick r:id="rId2"/>
                        </a:rPr>
                        <a:t>intervention</a:t>
                      </a:r>
                      <a:r>
                        <a:rPr lang="ar-SY" sz="2400" b="1" u="sng" dirty="0">
                          <a:effectLst/>
                        </a:rPr>
                        <a:t> </a:t>
                      </a:r>
                      <a:r>
                        <a:rPr lang="en-US" sz="2400" b="1" dirty="0">
                          <a:effectLst/>
                        </a:rPr>
                        <a:t> with poor outcomes</a:t>
                      </a:r>
                      <a:endParaRPr lang="en-US" sz="3200" b="1" dirty="0">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u="sng" dirty="0">
                          <a:solidFill>
                            <a:srgbClr val="0070C0"/>
                          </a:solidFill>
                          <a:effectLst/>
                        </a:rPr>
                        <a:t>RR</a:t>
                      </a:r>
                    </a:p>
                    <a:p>
                      <a:pPr algn="ctr" rtl="0">
                        <a:lnSpc>
                          <a:spcPct val="115000"/>
                        </a:lnSpc>
                        <a:spcBef>
                          <a:spcPts val="1660"/>
                        </a:spcBef>
                        <a:spcAft>
                          <a:spcPts val="1660"/>
                        </a:spcAft>
                      </a:pPr>
                      <a:r>
                        <a:rPr lang="en-US" sz="2400" dirty="0">
                          <a:effectLst/>
                        </a:rPr>
                        <a:t> </a:t>
                      </a:r>
                      <a:r>
                        <a:rPr lang="en-US" sz="2000" b="1" dirty="0">
                          <a:effectLst/>
                        </a:rPr>
                        <a:t>ART </a:t>
                      </a:r>
                      <a:r>
                        <a:rPr lang="en-US" sz="2000" b="1" u="sng" dirty="0">
                          <a:effectLst/>
                          <a:latin typeface="Calibri"/>
                          <a:ea typeface="Calibri"/>
                          <a:cs typeface="Arial"/>
                          <a:hlinkClick r:id="rId3"/>
                        </a:rPr>
                        <a:t>/</a:t>
                      </a:r>
                      <a:r>
                        <a:rPr lang="en-US" sz="2000" b="1" u="none" dirty="0">
                          <a:effectLst/>
                          <a:latin typeface="Calibri"/>
                          <a:ea typeface="Calibri"/>
                          <a:cs typeface="Arial"/>
                        </a:rPr>
                        <a:t>ARC</a:t>
                      </a:r>
                      <a:endParaRPr lang="en-US" sz="3200" b="1" u="none" dirty="0">
                        <a:effectLst/>
                        <a:latin typeface="Calibri"/>
                        <a:ea typeface="Calibri"/>
                        <a:cs typeface="Arial"/>
                      </a:endParaRPr>
                    </a:p>
                  </a:txBody>
                  <a:tcPr marL="30480" marR="30480" marT="30480" marB="30480"/>
                </a:tc>
                <a:tc>
                  <a:txBody>
                    <a:bodyPr/>
                    <a:lstStyle/>
                    <a:p>
                      <a:pPr algn="ctr" rtl="0">
                        <a:lnSpc>
                          <a:spcPct val="115000"/>
                        </a:lnSpc>
                        <a:spcBef>
                          <a:spcPts val="1660"/>
                        </a:spcBef>
                        <a:spcAft>
                          <a:spcPts val="1660"/>
                        </a:spcAft>
                      </a:pPr>
                      <a:r>
                        <a:rPr lang="en-US" sz="2400" b="1" u="sng" dirty="0">
                          <a:effectLst/>
                          <a:hlinkClick r:id="rId4"/>
                        </a:rPr>
                        <a:t>RRR</a:t>
                      </a:r>
                      <a:endParaRPr lang="en-US" sz="2400" b="1" u="sng" dirty="0">
                        <a:effectLst/>
                      </a:endParaRPr>
                    </a:p>
                    <a:p>
                      <a:pPr algn="ctr" rtl="0">
                        <a:lnSpc>
                          <a:spcPct val="115000"/>
                        </a:lnSpc>
                        <a:spcBef>
                          <a:spcPts val="1660"/>
                        </a:spcBef>
                        <a:spcAft>
                          <a:spcPts val="1660"/>
                        </a:spcAft>
                      </a:pPr>
                      <a:r>
                        <a:rPr lang="en-US" sz="2400" b="1" u="sng" dirty="0">
                          <a:effectLst/>
                          <a:latin typeface="Calibri"/>
                          <a:ea typeface="Calibri"/>
                          <a:cs typeface="Arial"/>
                        </a:rPr>
                        <a:t>1-RR</a:t>
                      </a:r>
                      <a:endParaRPr lang="en-US" sz="3200" b="1" dirty="0">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dirty="0">
                          <a:effectLst/>
                        </a:rPr>
                        <a:t>ARR (%)</a:t>
                      </a:r>
                    </a:p>
                    <a:p>
                      <a:pPr marL="0" marR="0" lvl="0" indent="0" algn="ctr" defTabSz="914400" rtl="0" eaLnBrk="1" fontAlgn="auto" latinLnBrk="0" hangingPunct="1">
                        <a:lnSpc>
                          <a:spcPct val="115000"/>
                        </a:lnSpc>
                        <a:spcBef>
                          <a:spcPts val="1660"/>
                        </a:spcBef>
                        <a:spcAft>
                          <a:spcPts val="1660"/>
                        </a:spcAft>
                        <a:buClrTx/>
                        <a:buSzTx/>
                        <a:buFontTx/>
                        <a:buNone/>
                        <a:tabLst/>
                        <a:defRPr/>
                      </a:pPr>
                      <a:r>
                        <a:rPr lang="en-US" sz="2000" b="1" dirty="0">
                          <a:effectLst/>
                        </a:rPr>
                        <a:t>ARC </a:t>
                      </a:r>
                      <a:r>
                        <a:rPr lang="en-US" sz="2000" b="1" u="none" dirty="0">
                          <a:effectLst/>
                          <a:latin typeface="+mn-lt"/>
                          <a:ea typeface="Calibri"/>
                          <a:cs typeface="Arial"/>
                        </a:rPr>
                        <a:t>-ART</a:t>
                      </a:r>
                      <a:endParaRPr lang="en-US" sz="3200" b="1" u="none" dirty="0">
                        <a:effectLst/>
                        <a:latin typeface="+mn-lt"/>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u="sng" dirty="0">
                          <a:effectLst/>
                          <a:hlinkClick r:id="rId5"/>
                        </a:rPr>
                        <a:t> NNT</a:t>
                      </a:r>
                      <a:endParaRPr lang="en-US" sz="2400" b="1" u="sng" dirty="0">
                        <a:effectLst/>
                      </a:endParaRPr>
                    </a:p>
                    <a:p>
                      <a:pPr algn="ctr" rtl="0">
                        <a:lnSpc>
                          <a:spcPct val="115000"/>
                        </a:lnSpc>
                        <a:spcBef>
                          <a:spcPts val="1660"/>
                        </a:spcBef>
                        <a:spcAft>
                          <a:spcPts val="1660"/>
                        </a:spcAft>
                      </a:pPr>
                      <a:r>
                        <a:rPr lang="en-US" sz="2400" b="1" u="sng" dirty="0">
                          <a:effectLst/>
                          <a:latin typeface="Calibri"/>
                          <a:ea typeface="Calibri"/>
                          <a:cs typeface="Arial"/>
                        </a:rPr>
                        <a:t>1/ARR</a:t>
                      </a:r>
                      <a:endParaRPr lang="en-US" sz="3200" b="1" dirty="0">
                        <a:effectLst/>
                        <a:latin typeface="Calibri"/>
                        <a:ea typeface="Calibri"/>
                        <a:cs typeface="Arial"/>
                      </a:endParaRPr>
                    </a:p>
                  </a:txBody>
                  <a:tcPr marL="30480" marR="30480" marT="30480" marB="30480" anchor="ctr"/>
                </a:tc>
                <a:extLst>
                  <a:ext uri="{0D108BD9-81ED-4DB2-BD59-A6C34878D82A}">
                    <a16:rowId xmlns:a16="http://schemas.microsoft.com/office/drawing/2014/main" val="10000"/>
                  </a:ext>
                </a:extLst>
              </a:tr>
              <a:tr h="689691">
                <a:tc>
                  <a:txBody>
                    <a:bodyPr/>
                    <a:lstStyle/>
                    <a:p>
                      <a:pPr algn="ctr" rtl="0">
                        <a:lnSpc>
                          <a:spcPct val="115000"/>
                        </a:lnSpc>
                        <a:spcBef>
                          <a:spcPts val="1660"/>
                        </a:spcBef>
                        <a:spcAft>
                          <a:spcPts val="1660"/>
                        </a:spcAft>
                      </a:pPr>
                      <a:r>
                        <a:rPr lang="en-US" sz="2400" b="1" dirty="0">
                          <a:effectLst/>
                        </a:rPr>
                        <a:t>60</a:t>
                      </a:r>
                      <a:endParaRPr lang="en-US" sz="3200" b="1" dirty="0">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40</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dirty="0">
                          <a:effectLst/>
                        </a:rPr>
                        <a:t>0.67</a:t>
                      </a:r>
                      <a:endParaRPr lang="en-US" sz="3200" b="1" dirty="0">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0.33</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20</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5</a:t>
                      </a:r>
                      <a:endParaRPr lang="en-US" sz="3200" b="1">
                        <a:effectLst/>
                        <a:latin typeface="Calibri"/>
                        <a:ea typeface="Calibri"/>
                        <a:cs typeface="Arial"/>
                      </a:endParaRPr>
                    </a:p>
                  </a:txBody>
                  <a:tcPr marL="30480" marR="30480" marT="30480" marB="30480" anchor="ctr"/>
                </a:tc>
                <a:extLst>
                  <a:ext uri="{0D108BD9-81ED-4DB2-BD59-A6C34878D82A}">
                    <a16:rowId xmlns:a16="http://schemas.microsoft.com/office/drawing/2014/main" val="10001"/>
                  </a:ext>
                </a:extLst>
              </a:tr>
              <a:tr h="747056">
                <a:tc>
                  <a:txBody>
                    <a:bodyPr/>
                    <a:lstStyle/>
                    <a:p>
                      <a:pPr algn="ctr" rtl="0">
                        <a:lnSpc>
                          <a:spcPct val="115000"/>
                        </a:lnSpc>
                        <a:spcBef>
                          <a:spcPts val="1660"/>
                        </a:spcBef>
                        <a:spcAft>
                          <a:spcPts val="1660"/>
                        </a:spcAft>
                      </a:pPr>
                      <a:r>
                        <a:rPr lang="en-US" sz="2400" b="1">
                          <a:effectLst/>
                        </a:rPr>
                        <a:t>30</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20</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dirty="0">
                          <a:effectLst/>
                        </a:rPr>
                        <a:t>0.67</a:t>
                      </a:r>
                      <a:endParaRPr lang="en-US" sz="3200" b="1" dirty="0">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0.33</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10</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10</a:t>
                      </a:r>
                      <a:endParaRPr lang="en-US" sz="3200" b="1">
                        <a:effectLst/>
                        <a:latin typeface="Calibri"/>
                        <a:ea typeface="Calibri"/>
                        <a:cs typeface="Arial"/>
                      </a:endParaRPr>
                    </a:p>
                  </a:txBody>
                  <a:tcPr marL="30480" marR="30480" marT="30480" marB="30480" anchor="ctr"/>
                </a:tc>
                <a:extLst>
                  <a:ext uri="{0D108BD9-81ED-4DB2-BD59-A6C34878D82A}">
                    <a16:rowId xmlns:a16="http://schemas.microsoft.com/office/drawing/2014/main" val="10002"/>
                  </a:ext>
                </a:extLst>
              </a:tr>
              <a:tr h="463879">
                <a:tc>
                  <a:txBody>
                    <a:bodyPr/>
                    <a:lstStyle/>
                    <a:p>
                      <a:pPr algn="ctr" rtl="0">
                        <a:lnSpc>
                          <a:spcPct val="115000"/>
                        </a:lnSpc>
                        <a:spcBef>
                          <a:spcPts val="1660"/>
                        </a:spcBef>
                        <a:spcAft>
                          <a:spcPts val="1660"/>
                        </a:spcAft>
                      </a:pPr>
                      <a:r>
                        <a:rPr lang="en-US" sz="2400" b="1">
                          <a:effectLst/>
                        </a:rPr>
                        <a:t>15</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10</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0.67</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0.33</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5</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20</a:t>
                      </a:r>
                      <a:endParaRPr lang="en-US" sz="3200" b="1">
                        <a:effectLst/>
                        <a:latin typeface="Calibri"/>
                        <a:ea typeface="Calibri"/>
                        <a:cs typeface="Arial"/>
                      </a:endParaRPr>
                    </a:p>
                  </a:txBody>
                  <a:tcPr marL="30480" marR="30480" marT="30480" marB="30480" anchor="ctr"/>
                </a:tc>
                <a:extLst>
                  <a:ext uri="{0D108BD9-81ED-4DB2-BD59-A6C34878D82A}">
                    <a16:rowId xmlns:a16="http://schemas.microsoft.com/office/drawing/2014/main" val="10003"/>
                  </a:ext>
                </a:extLst>
              </a:tr>
              <a:tr h="463879">
                <a:tc>
                  <a:txBody>
                    <a:bodyPr/>
                    <a:lstStyle/>
                    <a:p>
                      <a:pPr algn="ctr" rtl="0">
                        <a:lnSpc>
                          <a:spcPct val="115000"/>
                        </a:lnSpc>
                        <a:spcBef>
                          <a:spcPts val="1660"/>
                        </a:spcBef>
                        <a:spcAft>
                          <a:spcPts val="1660"/>
                        </a:spcAft>
                      </a:pPr>
                      <a:r>
                        <a:rPr lang="en-US" sz="2400" b="1">
                          <a:effectLst/>
                        </a:rPr>
                        <a:t>3</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1</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dirty="0">
                          <a:effectLst/>
                        </a:rPr>
                        <a:t>0.67</a:t>
                      </a:r>
                      <a:endParaRPr lang="en-US" sz="3200" b="1" dirty="0">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0.33</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a:effectLst/>
                        </a:rPr>
                        <a:t>2</a:t>
                      </a:r>
                      <a:endParaRPr lang="en-US" sz="3200" b="1">
                        <a:effectLst/>
                        <a:latin typeface="Calibri"/>
                        <a:ea typeface="Calibri"/>
                        <a:cs typeface="Arial"/>
                      </a:endParaRPr>
                    </a:p>
                  </a:txBody>
                  <a:tcPr marL="30480" marR="30480" marT="30480" marB="30480" anchor="ctr"/>
                </a:tc>
                <a:tc>
                  <a:txBody>
                    <a:bodyPr/>
                    <a:lstStyle/>
                    <a:p>
                      <a:pPr algn="ctr" rtl="0">
                        <a:lnSpc>
                          <a:spcPct val="115000"/>
                        </a:lnSpc>
                        <a:spcBef>
                          <a:spcPts val="1660"/>
                        </a:spcBef>
                        <a:spcAft>
                          <a:spcPts val="1660"/>
                        </a:spcAft>
                      </a:pPr>
                      <a:r>
                        <a:rPr lang="en-US" sz="2400" b="1" dirty="0">
                          <a:effectLst/>
                        </a:rPr>
                        <a:t>50</a:t>
                      </a:r>
                      <a:endParaRPr lang="en-US" sz="3200" b="1" dirty="0">
                        <a:effectLst/>
                        <a:latin typeface="Calibri"/>
                        <a:ea typeface="Calibri"/>
                        <a:cs typeface="Arial"/>
                      </a:endParaRPr>
                    </a:p>
                  </a:txBody>
                  <a:tcPr marL="30480" marR="30480" marT="30480" marB="30480" anchor="ctr"/>
                </a:tc>
                <a:extLst>
                  <a:ext uri="{0D108BD9-81ED-4DB2-BD59-A6C34878D82A}">
                    <a16:rowId xmlns:a16="http://schemas.microsoft.com/office/drawing/2014/main" val="10004"/>
                  </a:ext>
                </a:extLst>
              </a:tr>
            </a:tbl>
          </a:graphicData>
        </a:graphic>
      </p:graphicFrame>
      <p:sp>
        <p:nvSpPr>
          <p:cNvPr id="3" name="مستطيل 2"/>
          <p:cNvSpPr/>
          <p:nvPr/>
        </p:nvSpPr>
        <p:spPr>
          <a:xfrm>
            <a:off x="6453451" y="1470149"/>
            <a:ext cx="1707180" cy="707886"/>
          </a:xfrm>
          <a:prstGeom prst="rect">
            <a:avLst/>
          </a:prstGeom>
        </p:spPr>
        <p:txBody>
          <a:bodyPr wrap="square">
            <a:spAutoFit/>
          </a:bodyPr>
          <a:lstStyle/>
          <a:p>
            <a:pPr algn="ctr"/>
            <a:r>
              <a:rPr lang="ar-SY" sz="2000" b="1" u="sng" dirty="0">
                <a:solidFill>
                  <a:srgbClr val="FF0000"/>
                </a:solidFill>
              </a:rPr>
              <a:t>انقاص الخطر </a:t>
            </a:r>
          </a:p>
          <a:p>
            <a:pPr algn="ctr"/>
            <a:r>
              <a:rPr lang="ar-SY" sz="2000" b="1" u="sng" dirty="0">
                <a:solidFill>
                  <a:srgbClr val="FF0000"/>
                </a:solidFill>
              </a:rPr>
              <a:t>النسبي</a:t>
            </a:r>
            <a:endParaRPr lang="ar-SY" sz="2000" dirty="0">
              <a:solidFill>
                <a:srgbClr val="FF0000"/>
              </a:solidFill>
            </a:endParaRPr>
          </a:p>
        </p:txBody>
      </p:sp>
      <p:sp>
        <p:nvSpPr>
          <p:cNvPr id="6" name="مستطيل 5"/>
          <p:cNvSpPr/>
          <p:nvPr/>
        </p:nvSpPr>
        <p:spPr>
          <a:xfrm>
            <a:off x="5333906" y="1747148"/>
            <a:ext cx="1380506" cy="400110"/>
          </a:xfrm>
          <a:prstGeom prst="rect">
            <a:avLst/>
          </a:prstGeom>
        </p:spPr>
        <p:txBody>
          <a:bodyPr wrap="none">
            <a:spAutoFit/>
          </a:bodyPr>
          <a:lstStyle/>
          <a:p>
            <a:r>
              <a:rPr lang="ar-SY" sz="2000" b="1" u="sng" dirty="0">
                <a:solidFill>
                  <a:srgbClr val="FF0000"/>
                </a:solidFill>
              </a:rPr>
              <a:t>الخطر النسبي </a:t>
            </a:r>
            <a:endParaRPr lang="ar-SY" sz="2000" dirty="0">
              <a:solidFill>
                <a:srgbClr val="FF0000"/>
              </a:solidFill>
            </a:endParaRPr>
          </a:p>
        </p:txBody>
      </p:sp>
      <p:sp>
        <p:nvSpPr>
          <p:cNvPr id="7" name="مستطيل 6"/>
          <p:cNvSpPr/>
          <p:nvPr/>
        </p:nvSpPr>
        <p:spPr>
          <a:xfrm>
            <a:off x="7630097" y="1427404"/>
            <a:ext cx="1876354" cy="707886"/>
          </a:xfrm>
          <a:prstGeom prst="rect">
            <a:avLst/>
          </a:prstGeom>
        </p:spPr>
        <p:txBody>
          <a:bodyPr wrap="square">
            <a:spAutoFit/>
          </a:bodyPr>
          <a:lstStyle/>
          <a:p>
            <a:pPr algn="ctr"/>
            <a:r>
              <a:rPr lang="ar-SY" sz="2000" b="1" u="sng" dirty="0">
                <a:solidFill>
                  <a:srgbClr val="FF0000"/>
                </a:solidFill>
              </a:rPr>
              <a:t>انقاص الخطر</a:t>
            </a:r>
          </a:p>
          <a:p>
            <a:pPr algn="ctr"/>
            <a:r>
              <a:rPr lang="ar-SY" sz="2000" b="1" u="sng" dirty="0">
                <a:solidFill>
                  <a:srgbClr val="FF0000"/>
                </a:solidFill>
              </a:rPr>
              <a:t> المطلق</a:t>
            </a:r>
            <a:r>
              <a:rPr lang="ar-SY" sz="2000" dirty="0">
                <a:solidFill>
                  <a:srgbClr val="FF0000"/>
                </a:solidFill>
              </a:rPr>
              <a:t> </a:t>
            </a:r>
          </a:p>
        </p:txBody>
      </p:sp>
      <p:sp>
        <p:nvSpPr>
          <p:cNvPr id="8" name="مستطيل 7"/>
          <p:cNvSpPr/>
          <p:nvPr/>
        </p:nvSpPr>
        <p:spPr>
          <a:xfrm>
            <a:off x="9264936" y="1427404"/>
            <a:ext cx="1172116" cy="707886"/>
          </a:xfrm>
          <a:prstGeom prst="rect">
            <a:avLst/>
          </a:prstGeom>
        </p:spPr>
        <p:txBody>
          <a:bodyPr wrap="none">
            <a:spAutoFit/>
          </a:bodyPr>
          <a:lstStyle/>
          <a:p>
            <a:pPr algn="ctr"/>
            <a:r>
              <a:rPr lang="ar-SY" sz="2000" b="1" u="sng" dirty="0">
                <a:solidFill>
                  <a:srgbClr val="FF0000"/>
                </a:solidFill>
              </a:rPr>
              <a:t>العدد اللازم </a:t>
            </a:r>
          </a:p>
          <a:p>
            <a:pPr algn="ctr"/>
            <a:r>
              <a:rPr lang="ar-SY" sz="2000" b="1" u="sng" dirty="0">
                <a:solidFill>
                  <a:srgbClr val="FF0000"/>
                </a:solidFill>
              </a:rPr>
              <a:t>للعلاج </a:t>
            </a:r>
            <a:endParaRPr lang="ar-SY" sz="2000" dirty="0">
              <a:solidFill>
                <a:srgbClr val="FF0000"/>
              </a:solidFill>
            </a:endParaRPr>
          </a:p>
        </p:txBody>
      </p:sp>
      <p:sp>
        <p:nvSpPr>
          <p:cNvPr id="9" name="مستطيل 8"/>
          <p:cNvSpPr/>
          <p:nvPr/>
        </p:nvSpPr>
        <p:spPr>
          <a:xfrm>
            <a:off x="1635079" y="1458183"/>
            <a:ext cx="1926492" cy="646331"/>
          </a:xfrm>
          <a:prstGeom prst="rect">
            <a:avLst/>
          </a:prstGeom>
        </p:spPr>
        <p:txBody>
          <a:bodyPr wrap="square">
            <a:spAutoFit/>
          </a:bodyPr>
          <a:lstStyle/>
          <a:p>
            <a:pPr algn="ctr"/>
            <a:r>
              <a:rPr lang="ar-SY" b="1" u="sng" dirty="0">
                <a:solidFill>
                  <a:srgbClr val="FF0000"/>
                </a:solidFill>
              </a:rPr>
              <a:t>نسبة النتائج السيئة</a:t>
            </a:r>
          </a:p>
          <a:p>
            <a:pPr algn="ctr"/>
            <a:r>
              <a:rPr lang="ar-SY" b="1" u="sng" dirty="0">
                <a:solidFill>
                  <a:srgbClr val="FF0000"/>
                </a:solidFill>
              </a:rPr>
              <a:t> في مجموعة المقارنة </a:t>
            </a:r>
            <a:endParaRPr lang="ar-SY" dirty="0">
              <a:solidFill>
                <a:srgbClr val="FF0000"/>
              </a:solidFill>
            </a:endParaRPr>
          </a:p>
        </p:txBody>
      </p:sp>
      <p:sp>
        <p:nvSpPr>
          <p:cNvPr id="10" name="مستطيل 9"/>
          <p:cNvSpPr/>
          <p:nvPr/>
        </p:nvSpPr>
        <p:spPr>
          <a:xfrm>
            <a:off x="3561572" y="1500928"/>
            <a:ext cx="1886729" cy="646331"/>
          </a:xfrm>
          <a:prstGeom prst="rect">
            <a:avLst/>
          </a:prstGeom>
        </p:spPr>
        <p:txBody>
          <a:bodyPr wrap="square">
            <a:spAutoFit/>
          </a:bodyPr>
          <a:lstStyle/>
          <a:p>
            <a:pPr algn="ctr"/>
            <a:r>
              <a:rPr lang="ar-SY" b="1" u="sng" dirty="0">
                <a:solidFill>
                  <a:srgbClr val="FF0000"/>
                </a:solidFill>
              </a:rPr>
              <a:t>نسبة النتائج السيئة</a:t>
            </a:r>
          </a:p>
          <a:p>
            <a:pPr algn="ctr"/>
            <a:r>
              <a:rPr lang="ar-SY" b="1" u="sng" dirty="0">
                <a:solidFill>
                  <a:srgbClr val="FF0000"/>
                </a:solidFill>
              </a:rPr>
              <a:t> في مجموعة العلاج </a:t>
            </a:r>
            <a:endParaRPr lang="ar-SY" dirty="0">
              <a:solidFill>
                <a:srgbClr val="FF0000"/>
              </a:solidFill>
            </a:endParaRPr>
          </a:p>
        </p:txBody>
      </p:sp>
      <p:sp>
        <p:nvSpPr>
          <p:cNvPr id="2" name="مستطيل مستدير الزوايا 1"/>
          <p:cNvSpPr/>
          <p:nvPr/>
        </p:nvSpPr>
        <p:spPr>
          <a:xfrm>
            <a:off x="7843838" y="1214438"/>
            <a:ext cx="2743200" cy="5086350"/>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
        <p:nvSpPr>
          <p:cNvPr id="5" name="مستطيل 4"/>
          <p:cNvSpPr/>
          <p:nvPr/>
        </p:nvSpPr>
        <p:spPr>
          <a:xfrm>
            <a:off x="728663" y="88328"/>
            <a:ext cx="10915650" cy="1077218"/>
          </a:xfrm>
          <a:prstGeom prst="rect">
            <a:avLst/>
          </a:prstGeom>
        </p:spPr>
        <p:txBody>
          <a:bodyPr wrap="square">
            <a:spAutoFit/>
          </a:bodyPr>
          <a:lstStyle/>
          <a:p>
            <a:pPr algn="r" rtl="1"/>
            <a:r>
              <a:rPr lang="ar-SY" sz="2000" b="1" dirty="0"/>
              <a:t>غالبًا ما يكون </a:t>
            </a:r>
            <a:r>
              <a:rPr lang="en-US" sz="2000" b="1" dirty="0"/>
              <a:t>RR</a:t>
            </a:r>
            <a:r>
              <a:rPr lang="ar-SY" sz="2000" b="1" dirty="0"/>
              <a:t> (وبالتالي </a:t>
            </a:r>
            <a:r>
              <a:rPr lang="en-US" sz="2000" b="1" dirty="0"/>
              <a:t>RRR</a:t>
            </a:r>
            <a:r>
              <a:rPr lang="ar-SY" sz="2000" b="1" dirty="0"/>
              <a:t>) هو نفسه في الأشخاص بصرف النظر عن مستوى الخطورة لديهم ، مما يعني أن </a:t>
            </a:r>
            <a:r>
              <a:rPr lang="en-US" sz="2000" b="1" dirty="0"/>
              <a:t> ARR </a:t>
            </a:r>
            <a:r>
              <a:rPr lang="ar-SY" sz="2000" b="1" dirty="0"/>
              <a:t>سيكون الأكبر في أولئك الأكثر تعرضًا للخطر ، كما هو موضح في الجدول. </a:t>
            </a:r>
            <a:endParaRPr lang="en-US" sz="2000" b="1" dirty="0"/>
          </a:p>
          <a:p>
            <a:pPr algn="r" rtl="1"/>
            <a:r>
              <a:rPr lang="ar-SY" sz="2400" b="1" u="sng" dirty="0">
                <a:solidFill>
                  <a:schemeClr val="accent1"/>
                </a:solidFill>
              </a:rPr>
              <a:t>كلما زاد خطر تعرضك للمخاطر ، زاد قدرتك على الاستفادة من التدخل</a:t>
            </a:r>
            <a:endParaRPr lang="en-US" sz="2400" b="1" u="sng" dirty="0">
              <a:solidFill>
                <a:schemeClr val="accent1"/>
              </a:solidFill>
            </a:endParaRPr>
          </a:p>
        </p:txBody>
      </p:sp>
    </p:spTree>
    <p:extLst>
      <p:ext uri="{BB962C8B-B14F-4D97-AF65-F5344CB8AC3E}">
        <p14:creationId xmlns:p14="http://schemas.microsoft.com/office/powerpoint/2010/main" val="909795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300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graphicFrame>
        <p:nvGraphicFramePr>
          <p:cNvPr id="4" name="Content Placeholder 3"/>
          <p:cNvGraphicFramePr>
            <a:graphicFrameLocks noGrp="1"/>
          </p:cNvGraphicFramePr>
          <p:nvPr>
            <p:ph idx="1"/>
          </p:nvPr>
        </p:nvGraphicFramePr>
        <p:xfrm>
          <a:off x="1752600" y="228600"/>
          <a:ext cx="8763000" cy="6365376"/>
        </p:xfrm>
        <a:graphic>
          <a:graphicData uri="http://schemas.openxmlformats.org/drawingml/2006/table">
            <a:tbl>
              <a:tblPr firstRow="1" firstCol="1" bandRow="1">
                <a:tableStyleId>{5C22544A-7EE6-4342-B048-85BDC9FD1C3A}</a:tableStyleId>
              </a:tblPr>
              <a:tblGrid>
                <a:gridCol w="42672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1058370">
                <a:tc>
                  <a:txBody>
                    <a:bodyPr/>
                    <a:lstStyle/>
                    <a:p>
                      <a:pPr algn="l" rtl="0">
                        <a:lnSpc>
                          <a:spcPct val="115000"/>
                        </a:lnSpc>
                        <a:spcAft>
                          <a:spcPts val="0"/>
                        </a:spcAft>
                      </a:pPr>
                      <a:r>
                        <a:rPr lang="en-US" sz="2000" dirty="0">
                          <a:effectLst/>
                        </a:rPr>
                        <a:t>AR (absolute risk) = the number of events (good or bad) in treated or control groups, divided by the number of people in that group</a:t>
                      </a:r>
                      <a:endParaRPr lang="en-US" sz="1400" dirty="0">
                        <a:effectLst/>
                        <a:latin typeface="Calibri"/>
                        <a:ea typeface="Calibri"/>
                        <a:cs typeface="Arial"/>
                      </a:endParaRPr>
                    </a:p>
                  </a:txBody>
                  <a:tcPr marL="60440" marR="60440" marT="0" marB="0"/>
                </a:tc>
                <a:tc>
                  <a:txBody>
                    <a:bodyPr/>
                    <a:lstStyle/>
                    <a:p>
                      <a:pPr algn="ctr" rtl="0">
                        <a:lnSpc>
                          <a:spcPct val="115000"/>
                        </a:lnSpc>
                        <a:spcAft>
                          <a:spcPts val="0"/>
                        </a:spcAft>
                      </a:pPr>
                      <a:r>
                        <a:rPr lang="en-US" sz="2000" dirty="0">
                          <a:effectLst/>
                        </a:rPr>
                        <a:t>AR</a:t>
                      </a:r>
                      <a:r>
                        <a:rPr lang="ar-SY" sz="2000" dirty="0">
                          <a:effectLst/>
                        </a:rPr>
                        <a:t> (الخطر المطلق) </a:t>
                      </a:r>
                      <a:r>
                        <a:rPr lang="en-US" sz="2000" dirty="0">
                          <a:effectLst/>
                        </a:rPr>
                        <a:t>AR (absolute risk) </a:t>
                      </a:r>
                      <a:r>
                        <a:rPr lang="ar-SY" sz="2000" dirty="0">
                          <a:effectLst/>
                        </a:rPr>
                        <a:t> = عدد الأحداث (جيدة أو سيئة) في المجموعات المعالجة أو المقارنة ، مقسومًا على عدد الأشخاص في تلك المجموعة</a:t>
                      </a:r>
                      <a:r>
                        <a:rPr lang="en-US" sz="2000" dirty="0">
                          <a:effectLst/>
                        </a:rPr>
                        <a:t> </a:t>
                      </a:r>
                      <a:r>
                        <a:rPr lang="en-US" sz="1400" dirty="0">
                          <a:effectLst/>
                        </a:rPr>
                        <a:t> </a:t>
                      </a:r>
                      <a:endParaRPr lang="en-US" sz="1400" dirty="0">
                        <a:solidFill>
                          <a:srgbClr val="333333"/>
                        </a:solidFill>
                        <a:effectLst/>
                        <a:latin typeface="Calibri"/>
                        <a:ea typeface="Calibri"/>
                        <a:cs typeface="Arial"/>
                      </a:endParaRPr>
                    </a:p>
                  </a:txBody>
                  <a:tcPr marL="60440" marR="60440" marT="0" marB="0"/>
                </a:tc>
                <a:extLst>
                  <a:ext uri="{0D108BD9-81ED-4DB2-BD59-A6C34878D82A}">
                    <a16:rowId xmlns:a16="http://schemas.microsoft.com/office/drawing/2014/main" val="10000"/>
                  </a:ext>
                </a:extLst>
              </a:tr>
              <a:tr h="687004">
                <a:tc>
                  <a:txBody>
                    <a:bodyPr/>
                    <a:lstStyle/>
                    <a:p>
                      <a:pPr algn="l" rtl="0">
                        <a:lnSpc>
                          <a:spcPct val="115000"/>
                        </a:lnSpc>
                        <a:spcAft>
                          <a:spcPts val="0"/>
                        </a:spcAft>
                      </a:pPr>
                      <a:r>
                        <a:rPr lang="en-US" sz="2000">
                          <a:effectLst/>
                        </a:rPr>
                        <a:t>ARC = the AR of events in the control group</a:t>
                      </a:r>
                      <a:endParaRPr lang="en-US" sz="140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1400" dirty="0">
                          <a:effectLst/>
                        </a:rPr>
                        <a:t> ARC = AR            </a:t>
                      </a:r>
                      <a:r>
                        <a:rPr lang="ar-SY" sz="1400" dirty="0">
                          <a:effectLst/>
                        </a:rPr>
                        <a:t>الأحداث في مجموعة المقارنة</a:t>
                      </a:r>
                      <a:endParaRPr lang="en-US" sz="1400" dirty="0">
                        <a:effectLst/>
                        <a:latin typeface="Calibri"/>
                        <a:ea typeface="Calibri"/>
                        <a:cs typeface="Arial"/>
                      </a:endParaRPr>
                    </a:p>
                  </a:txBody>
                  <a:tcPr marL="60440" marR="60440" marT="40293" marB="40293"/>
                </a:tc>
                <a:extLst>
                  <a:ext uri="{0D108BD9-81ED-4DB2-BD59-A6C34878D82A}">
                    <a16:rowId xmlns:a16="http://schemas.microsoft.com/office/drawing/2014/main" val="10001"/>
                  </a:ext>
                </a:extLst>
              </a:tr>
              <a:tr h="687004">
                <a:tc>
                  <a:txBody>
                    <a:bodyPr/>
                    <a:lstStyle/>
                    <a:p>
                      <a:pPr algn="l" rtl="0">
                        <a:lnSpc>
                          <a:spcPct val="115000"/>
                        </a:lnSpc>
                        <a:spcAft>
                          <a:spcPts val="0"/>
                        </a:spcAft>
                      </a:pPr>
                      <a:r>
                        <a:rPr lang="en-US" sz="2000">
                          <a:effectLst/>
                        </a:rPr>
                        <a:t>ART = the AR of events in the treatment group</a:t>
                      </a:r>
                      <a:endParaRPr lang="en-US" sz="140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2000">
                          <a:effectLst/>
                        </a:rPr>
                        <a:t>ART = AR </a:t>
                      </a:r>
                      <a:r>
                        <a:rPr lang="ar-SA" sz="2000">
                          <a:effectLst/>
                        </a:rPr>
                        <a:t>الأحداث في مجموعة العلاج</a:t>
                      </a:r>
                      <a:endParaRPr lang="en-US" sz="1400">
                        <a:effectLst/>
                        <a:latin typeface="Calibri"/>
                        <a:ea typeface="Calibri"/>
                        <a:cs typeface="Arial"/>
                      </a:endParaRPr>
                    </a:p>
                  </a:txBody>
                  <a:tcPr marL="60440" marR="60440" marT="40293" marB="40293"/>
                </a:tc>
                <a:extLst>
                  <a:ext uri="{0D108BD9-81ED-4DB2-BD59-A6C34878D82A}">
                    <a16:rowId xmlns:a16="http://schemas.microsoft.com/office/drawing/2014/main" val="10002"/>
                  </a:ext>
                </a:extLst>
              </a:tr>
              <a:tr h="687004">
                <a:tc>
                  <a:txBody>
                    <a:bodyPr/>
                    <a:lstStyle/>
                    <a:p>
                      <a:pPr algn="l" rtl="0">
                        <a:lnSpc>
                          <a:spcPct val="115000"/>
                        </a:lnSpc>
                        <a:spcAft>
                          <a:spcPts val="0"/>
                        </a:spcAft>
                      </a:pPr>
                      <a:r>
                        <a:rPr lang="en-US" sz="2000" dirty="0">
                          <a:effectLst/>
                        </a:rPr>
                        <a:t>ARR (absolute risk reduction) = </a:t>
                      </a:r>
                      <a:endParaRPr lang="ar-SY" sz="2000" dirty="0">
                        <a:effectLst/>
                      </a:endParaRPr>
                    </a:p>
                    <a:p>
                      <a:pPr algn="l" rtl="0">
                        <a:lnSpc>
                          <a:spcPct val="115000"/>
                        </a:lnSpc>
                        <a:spcAft>
                          <a:spcPts val="0"/>
                        </a:spcAft>
                      </a:pPr>
                      <a:r>
                        <a:rPr lang="en-US" sz="2000" dirty="0">
                          <a:effectLst/>
                        </a:rPr>
                        <a:t>ARC – ART</a:t>
                      </a:r>
                      <a:endParaRPr lang="en-US" sz="1400" dirty="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2000">
                          <a:effectLst/>
                        </a:rPr>
                        <a:t>ARR (</a:t>
                      </a:r>
                      <a:r>
                        <a:rPr lang="ar-SY" sz="2000">
                          <a:effectLst/>
                        </a:rPr>
                        <a:t>انقاص الخطر المطلق</a:t>
                      </a:r>
                      <a:r>
                        <a:rPr lang="en-US" sz="2000">
                          <a:effectLst/>
                        </a:rPr>
                        <a:t>) = ARC - ART</a:t>
                      </a:r>
                      <a:endParaRPr lang="en-US" sz="1400">
                        <a:effectLst/>
                        <a:latin typeface="Calibri"/>
                        <a:ea typeface="Calibri"/>
                        <a:cs typeface="Arial"/>
                      </a:endParaRPr>
                    </a:p>
                  </a:txBody>
                  <a:tcPr marL="60440" marR="60440" marT="40293" marB="40293"/>
                </a:tc>
                <a:extLst>
                  <a:ext uri="{0D108BD9-81ED-4DB2-BD59-A6C34878D82A}">
                    <a16:rowId xmlns:a16="http://schemas.microsoft.com/office/drawing/2014/main" val="10003"/>
                  </a:ext>
                </a:extLst>
              </a:tr>
              <a:tr h="687004">
                <a:tc>
                  <a:txBody>
                    <a:bodyPr/>
                    <a:lstStyle/>
                    <a:p>
                      <a:pPr algn="l" rtl="0">
                        <a:lnSpc>
                          <a:spcPct val="115000"/>
                        </a:lnSpc>
                        <a:spcAft>
                          <a:spcPts val="0"/>
                        </a:spcAft>
                      </a:pPr>
                      <a:r>
                        <a:rPr lang="en-US" sz="2000" dirty="0">
                          <a:effectLst/>
                        </a:rPr>
                        <a:t>RR (relative risk) = ART / ARC</a:t>
                      </a:r>
                      <a:endParaRPr lang="en-US" sz="1400" dirty="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2000">
                          <a:effectLst/>
                        </a:rPr>
                        <a:t>RR (</a:t>
                      </a:r>
                      <a:r>
                        <a:rPr lang="ar-SA" sz="2000">
                          <a:effectLst/>
                        </a:rPr>
                        <a:t>الخطر النسبي</a:t>
                      </a:r>
                      <a:r>
                        <a:rPr lang="en-US" sz="2000">
                          <a:effectLst/>
                        </a:rPr>
                        <a:t>) = ART / ARC</a:t>
                      </a:r>
                      <a:endParaRPr lang="en-US" sz="1400">
                        <a:effectLst/>
                        <a:latin typeface="Calibri"/>
                        <a:ea typeface="Calibri"/>
                        <a:cs typeface="Arial"/>
                      </a:endParaRPr>
                    </a:p>
                  </a:txBody>
                  <a:tcPr marL="60440" marR="60440" marT="40293" marB="40293"/>
                </a:tc>
                <a:extLst>
                  <a:ext uri="{0D108BD9-81ED-4DB2-BD59-A6C34878D82A}">
                    <a16:rowId xmlns:a16="http://schemas.microsoft.com/office/drawing/2014/main" val="10004"/>
                  </a:ext>
                </a:extLst>
              </a:tr>
              <a:tr h="844412">
                <a:tc>
                  <a:txBody>
                    <a:bodyPr/>
                    <a:lstStyle/>
                    <a:p>
                      <a:pPr algn="l" rtl="0">
                        <a:lnSpc>
                          <a:spcPct val="115000"/>
                        </a:lnSpc>
                        <a:spcAft>
                          <a:spcPts val="0"/>
                        </a:spcAft>
                      </a:pPr>
                      <a:r>
                        <a:rPr lang="en-US" sz="2000" dirty="0">
                          <a:effectLst/>
                        </a:rPr>
                        <a:t>RRR (relative risk reduction) = </a:t>
                      </a:r>
                      <a:endParaRPr lang="ar-SY" sz="2000" dirty="0">
                        <a:effectLst/>
                      </a:endParaRPr>
                    </a:p>
                    <a:p>
                      <a:pPr algn="l" rtl="0">
                        <a:lnSpc>
                          <a:spcPct val="115000"/>
                        </a:lnSpc>
                        <a:spcAft>
                          <a:spcPts val="0"/>
                        </a:spcAft>
                      </a:pPr>
                      <a:r>
                        <a:rPr lang="en-US" sz="2000" dirty="0">
                          <a:effectLst/>
                        </a:rPr>
                        <a:t>(ARC – ART) / ARC</a:t>
                      </a:r>
                      <a:endParaRPr lang="en-US" sz="1400" dirty="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2000">
                          <a:effectLst/>
                        </a:rPr>
                        <a:t>RRR (</a:t>
                      </a:r>
                      <a:r>
                        <a:rPr lang="ar-SY" sz="2000">
                          <a:effectLst/>
                        </a:rPr>
                        <a:t>انقاص الخطر النسبي</a:t>
                      </a:r>
                      <a:r>
                        <a:rPr lang="en-US" sz="2000">
                          <a:effectLst/>
                        </a:rPr>
                        <a:t>) = (ARC - ART) / ARC</a:t>
                      </a:r>
                      <a:endParaRPr lang="en-US" sz="1400">
                        <a:effectLst/>
                        <a:latin typeface="Calibri"/>
                        <a:ea typeface="Calibri"/>
                        <a:cs typeface="Arial"/>
                      </a:endParaRPr>
                    </a:p>
                  </a:txBody>
                  <a:tcPr marL="60440" marR="60440" marT="40293" marB="40293"/>
                </a:tc>
                <a:extLst>
                  <a:ext uri="{0D108BD9-81ED-4DB2-BD59-A6C34878D82A}">
                    <a16:rowId xmlns:a16="http://schemas.microsoft.com/office/drawing/2014/main" val="10005"/>
                  </a:ext>
                </a:extLst>
              </a:tr>
              <a:tr h="399131">
                <a:tc>
                  <a:txBody>
                    <a:bodyPr/>
                    <a:lstStyle/>
                    <a:p>
                      <a:pPr algn="l" rtl="0">
                        <a:lnSpc>
                          <a:spcPct val="115000"/>
                        </a:lnSpc>
                        <a:spcAft>
                          <a:spcPts val="0"/>
                        </a:spcAft>
                      </a:pPr>
                      <a:r>
                        <a:rPr lang="en-US" sz="2000">
                          <a:effectLst/>
                        </a:rPr>
                        <a:t>RRR = 1 – RR</a:t>
                      </a:r>
                      <a:endParaRPr lang="en-US" sz="140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2000">
                          <a:effectLst/>
                        </a:rPr>
                        <a:t>RRR = 1 – RR</a:t>
                      </a:r>
                      <a:endParaRPr lang="en-US" sz="1400">
                        <a:effectLst/>
                        <a:latin typeface="Calibri"/>
                        <a:ea typeface="Calibri"/>
                        <a:cs typeface="Arial"/>
                      </a:endParaRPr>
                    </a:p>
                  </a:txBody>
                  <a:tcPr marL="60440" marR="60440" marT="40293" marB="40293"/>
                </a:tc>
                <a:extLst>
                  <a:ext uri="{0D108BD9-81ED-4DB2-BD59-A6C34878D82A}">
                    <a16:rowId xmlns:a16="http://schemas.microsoft.com/office/drawing/2014/main" val="10006"/>
                  </a:ext>
                </a:extLst>
              </a:tr>
              <a:tr h="687004">
                <a:tc>
                  <a:txBody>
                    <a:bodyPr/>
                    <a:lstStyle/>
                    <a:p>
                      <a:pPr algn="l" rtl="0">
                        <a:lnSpc>
                          <a:spcPct val="115000"/>
                        </a:lnSpc>
                        <a:spcAft>
                          <a:spcPts val="0"/>
                        </a:spcAft>
                      </a:pPr>
                      <a:r>
                        <a:rPr lang="en-US" sz="2000">
                          <a:effectLst/>
                        </a:rPr>
                        <a:t>NNT (number needed to treat) = 1 / ARR</a:t>
                      </a:r>
                      <a:endParaRPr lang="en-US" sz="1400">
                        <a:effectLst/>
                        <a:latin typeface="Calibri"/>
                        <a:ea typeface="Calibri"/>
                        <a:cs typeface="Arial"/>
                      </a:endParaRPr>
                    </a:p>
                  </a:txBody>
                  <a:tcPr marL="60440" marR="60440" marT="40293" marB="40293"/>
                </a:tc>
                <a:tc>
                  <a:txBody>
                    <a:bodyPr/>
                    <a:lstStyle/>
                    <a:p>
                      <a:pPr algn="ctr" rtl="0">
                        <a:lnSpc>
                          <a:spcPct val="115000"/>
                        </a:lnSpc>
                        <a:spcAft>
                          <a:spcPts val="0"/>
                        </a:spcAft>
                      </a:pPr>
                      <a:r>
                        <a:rPr lang="en-US" sz="2000" dirty="0">
                          <a:effectLst/>
                        </a:rPr>
                        <a:t>NNT </a:t>
                      </a:r>
                      <a:r>
                        <a:rPr lang="ar-SA" sz="2000" dirty="0">
                          <a:effectLst/>
                        </a:rPr>
                        <a:t>(العدد اللازم للعلاج) = </a:t>
                      </a:r>
                      <a:r>
                        <a:rPr lang="en-US" sz="2000" dirty="0">
                          <a:effectLst/>
                        </a:rPr>
                        <a:t>= 1 / ARR</a:t>
                      </a:r>
                      <a:endParaRPr lang="en-US" sz="1400" dirty="0">
                        <a:effectLst/>
                        <a:latin typeface="Calibri"/>
                        <a:ea typeface="Calibri"/>
                        <a:cs typeface="Arial"/>
                      </a:endParaRPr>
                    </a:p>
                  </a:txBody>
                  <a:tcPr marL="60440" marR="60440" marT="40293" marB="40293"/>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1824054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2" name="Rectangle 2"/>
          <p:cNvSpPr>
            <a:spLocks noGrp="1" noChangeArrowheads="1"/>
          </p:cNvSpPr>
          <p:nvPr>
            <p:ph type="title"/>
          </p:nvPr>
        </p:nvSpPr>
        <p:spPr>
          <a:xfrm>
            <a:off x="990600" y="266700"/>
            <a:ext cx="10363200" cy="1143000"/>
          </a:xfrm>
          <a:solidFill>
            <a:schemeClr val="accent1"/>
          </a:solidFill>
        </p:spPr>
        <p:txBody>
          <a:bodyPr/>
          <a:lstStyle/>
          <a:p>
            <a:pPr algn="ctr"/>
            <a:r>
              <a:rPr lang="ar-SA" altLang="ar-SY" sz="3600" b="1" dirty="0"/>
              <a:t> </a:t>
            </a:r>
            <a:r>
              <a:rPr lang="ar-SY" altLang="ar-SY" sz="3600" b="1" dirty="0"/>
              <a:t>تقييم </a:t>
            </a:r>
            <a:r>
              <a:rPr lang="ar-SA" altLang="ar-SY" sz="3600" b="1" dirty="0" err="1"/>
              <a:t>وثوقية</a:t>
            </a:r>
            <a:r>
              <a:rPr lang="ar-SA" altLang="ar-SY" sz="3600" b="1" dirty="0"/>
              <a:t> الدراسة </a:t>
            </a:r>
            <a:r>
              <a:rPr lang="en-US" altLang="ar-SY" sz="3600" b="1" dirty="0"/>
              <a:t>Credibility of a study</a:t>
            </a:r>
            <a:br>
              <a:rPr lang="ar-SY" altLang="ar-SY" sz="3600" b="1" dirty="0"/>
            </a:br>
            <a:r>
              <a:rPr lang="ar-SA" altLang="ar-SY" sz="3600" b="1" dirty="0"/>
              <a:t> قد تنقص نتيجة نوعين من الخطأ (أو الانحياز </a:t>
            </a:r>
            <a:r>
              <a:rPr lang="en-US" altLang="ar-SY" sz="3600" b="1" dirty="0"/>
              <a:t>bias</a:t>
            </a:r>
            <a:r>
              <a:rPr lang="ar-SY" altLang="ar-SY" sz="3600" b="1" dirty="0"/>
              <a:t>)</a:t>
            </a:r>
            <a:endParaRPr lang="en-US" altLang="ar-SY" sz="3600" b="1" dirty="0"/>
          </a:p>
        </p:txBody>
      </p:sp>
      <p:sp>
        <p:nvSpPr>
          <p:cNvPr id="476163" name="Rectangle 3"/>
          <p:cNvSpPr>
            <a:spLocks noGrp="1" noChangeArrowheads="1"/>
          </p:cNvSpPr>
          <p:nvPr>
            <p:ph idx="1"/>
          </p:nvPr>
        </p:nvSpPr>
        <p:spPr/>
        <p:txBody>
          <a:bodyPr/>
          <a:lstStyle/>
          <a:p>
            <a:r>
              <a:rPr lang="ar-SA" altLang="ar-SY" b="1" dirty="0">
                <a:solidFill>
                  <a:srgbClr val="0070C0"/>
                </a:solidFill>
              </a:rPr>
              <a:t>خطأ منهجي </a:t>
            </a:r>
            <a:r>
              <a:rPr lang="en-US" altLang="ar-SY" b="1" dirty="0">
                <a:solidFill>
                  <a:srgbClr val="0070C0"/>
                </a:solidFill>
              </a:rPr>
              <a:t>Systematic error</a:t>
            </a:r>
            <a:r>
              <a:rPr lang="ar-SA" altLang="ar-SY" b="1" dirty="0">
                <a:solidFill>
                  <a:srgbClr val="0070C0"/>
                </a:solidFill>
              </a:rPr>
              <a:t>  </a:t>
            </a:r>
            <a:r>
              <a:rPr lang="ar-SA" altLang="ar-SY" dirty="0"/>
              <a:t>ناجم عن:</a:t>
            </a:r>
            <a:endParaRPr lang="en-US" altLang="ar-SY" dirty="0"/>
          </a:p>
          <a:p>
            <a:pPr lvl="1"/>
            <a:r>
              <a:rPr lang="ar-SA" altLang="ar-SY" dirty="0"/>
              <a:t>سوء القياس:</a:t>
            </a:r>
            <a:endParaRPr lang="en-US" altLang="ar-SY" dirty="0"/>
          </a:p>
          <a:p>
            <a:pPr lvl="2"/>
            <a:r>
              <a:rPr lang="ar-SA" altLang="ar-SY" dirty="0"/>
              <a:t>انحياز المعلومات  </a:t>
            </a:r>
            <a:r>
              <a:rPr lang="en-US" altLang="ar-SY" dirty="0"/>
              <a:t>information bias</a:t>
            </a:r>
          </a:p>
          <a:p>
            <a:pPr lvl="1"/>
            <a:r>
              <a:rPr lang="ar-SA" altLang="ar-SY" dirty="0"/>
              <a:t>عينة غير ممثلة للجمهرة</a:t>
            </a:r>
            <a:r>
              <a:rPr lang="ar-SY" altLang="ar-SY" dirty="0"/>
              <a:t>:</a:t>
            </a:r>
            <a:endParaRPr lang="en-US" altLang="ar-SY" dirty="0"/>
          </a:p>
          <a:p>
            <a:pPr lvl="2"/>
            <a:r>
              <a:rPr lang="ar-SA" altLang="ar-SY" dirty="0"/>
              <a:t>انحياز الانتقاء   </a:t>
            </a:r>
            <a:r>
              <a:rPr lang="en-US" altLang="ar-SY" dirty="0"/>
              <a:t>selection bias</a:t>
            </a:r>
          </a:p>
          <a:p>
            <a:pPr lvl="1"/>
            <a:r>
              <a:rPr lang="ar-SA" altLang="ar-SY" dirty="0"/>
              <a:t>تأثير محددات أخرى</a:t>
            </a:r>
            <a:r>
              <a:rPr lang="ar-SY" altLang="ar-SY" dirty="0"/>
              <a:t>:</a:t>
            </a:r>
            <a:endParaRPr lang="en-US" altLang="ar-SY" dirty="0"/>
          </a:p>
          <a:p>
            <a:pPr lvl="2"/>
            <a:r>
              <a:rPr lang="ar-SA" altLang="ar-SY" dirty="0"/>
              <a:t>خلط أو تتويه   </a:t>
            </a:r>
            <a:r>
              <a:rPr lang="en-US" altLang="ar-SY" dirty="0"/>
              <a:t>confounding</a:t>
            </a:r>
          </a:p>
          <a:p>
            <a:endParaRPr lang="en-US" altLang="ar-SY" dirty="0"/>
          </a:p>
          <a:p>
            <a:r>
              <a:rPr lang="ar-SA" altLang="ar-SY" b="1" dirty="0">
                <a:solidFill>
                  <a:srgbClr val="0070C0"/>
                </a:solidFill>
              </a:rPr>
              <a:t>خطأ صدفة </a:t>
            </a:r>
            <a:r>
              <a:rPr lang="en-US" altLang="ar-SY" b="1" dirty="0">
                <a:solidFill>
                  <a:srgbClr val="0070C0"/>
                </a:solidFill>
              </a:rPr>
              <a:t>Chance error</a:t>
            </a:r>
          </a:p>
          <a:p>
            <a:endParaRPr lang="en-US" altLang="ar-SY" dirty="0">
              <a:solidFill>
                <a:srgbClr val="FFFF00"/>
              </a:solidFill>
            </a:endParaRPr>
          </a:p>
        </p:txBody>
      </p:sp>
    </p:spTree>
    <p:extLst>
      <p:ext uri="{BB962C8B-B14F-4D97-AF65-F5344CB8AC3E}">
        <p14:creationId xmlns:p14="http://schemas.microsoft.com/office/powerpoint/2010/main" val="1805008666"/>
      </p:ext>
    </p:extLst>
  </p:cSld>
  <p:clrMapOvr>
    <a:masterClrMapping/>
  </p:clrMapOvr>
  <mc:AlternateContent xmlns:mc="http://schemas.openxmlformats.org/markup-compatibility/2006" xmlns:p14="http://schemas.microsoft.com/office/powerpoint/2010/main">
    <mc:Choice Requires="p14">
      <p:transition spd="slow" p14:dur="2000" advTm="70667"/>
    </mc:Choice>
    <mc:Fallback xmlns="">
      <p:transition spd="slow" advTm="70667"/>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a:xfrm>
            <a:off x="4686300" y="365125"/>
            <a:ext cx="6667500" cy="1325563"/>
          </a:xfrm>
          <a:solidFill>
            <a:schemeClr val="accent2"/>
          </a:solidFill>
        </p:spPr>
        <p:txBody>
          <a:bodyPr>
            <a:normAutofit fontScale="90000"/>
          </a:bodyPr>
          <a:lstStyle/>
          <a:p>
            <a:pPr algn="ctr"/>
            <a:r>
              <a:rPr lang="ar-SA" altLang="ar-SY" b="1" dirty="0"/>
              <a:t>خطأ الصدفة   </a:t>
            </a:r>
            <a:r>
              <a:rPr lang="en-US" altLang="ar-SY" b="1" dirty="0"/>
              <a:t>Chance error</a:t>
            </a:r>
          </a:p>
        </p:txBody>
      </p:sp>
      <p:sp>
        <p:nvSpPr>
          <p:cNvPr id="480259" name="Rectangle 3"/>
          <p:cNvSpPr>
            <a:spLocks noGrp="1" noChangeArrowheads="1"/>
          </p:cNvSpPr>
          <p:nvPr>
            <p:ph idx="1"/>
          </p:nvPr>
        </p:nvSpPr>
        <p:spPr>
          <a:xfrm>
            <a:off x="3146425" y="1966119"/>
            <a:ext cx="8207375" cy="4114800"/>
          </a:xfrm>
          <a:ln>
            <a:solidFill>
              <a:schemeClr val="accent1"/>
            </a:solidFill>
          </a:ln>
        </p:spPr>
        <p:txBody>
          <a:bodyPr/>
          <a:lstStyle/>
          <a:p>
            <a:r>
              <a:rPr lang="ar-SA" altLang="ar-SY" dirty="0"/>
              <a:t>لا بد منه لأن الدراسة لا تشمل كامل الجمهرة</a:t>
            </a:r>
            <a:endParaRPr lang="en-US" altLang="ar-SY" dirty="0"/>
          </a:p>
          <a:p>
            <a:pPr lvl="1"/>
            <a:r>
              <a:rPr lang="ar-SA" altLang="ar-SY" dirty="0"/>
              <a:t>ينجم عن اختلاف </a:t>
            </a:r>
            <a:r>
              <a:rPr lang="ar-SA" altLang="ar-SY" dirty="0" err="1"/>
              <a:t>الاعتيان</a:t>
            </a:r>
            <a:r>
              <a:rPr lang="ar-SA" altLang="ar-SY" dirty="0"/>
              <a:t>   </a:t>
            </a:r>
            <a:r>
              <a:rPr lang="en-US" altLang="ar-SY" dirty="0"/>
              <a:t>sampling variability</a:t>
            </a:r>
          </a:p>
          <a:p>
            <a:pPr lvl="1"/>
            <a:r>
              <a:rPr lang="ar-SA" altLang="ar-SY" dirty="0"/>
              <a:t>تكرار الدراسة على عينة ثانية يعطي نتائج قريبة ولكن مختلفة</a:t>
            </a:r>
            <a:endParaRPr lang="en-US" altLang="ar-SY" dirty="0"/>
          </a:p>
          <a:p>
            <a:pPr lvl="1"/>
            <a:r>
              <a:rPr lang="ar-SA" altLang="ar-SY" dirty="0"/>
              <a:t>يزداد كلما صغرت العينة</a:t>
            </a:r>
          </a:p>
          <a:p>
            <a:pPr lvl="1"/>
            <a:endParaRPr lang="en-US" altLang="ar-SY" dirty="0"/>
          </a:p>
          <a:p>
            <a:r>
              <a:rPr lang="ar-SA" altLang="ar-SY" dirty="0"/>
              <a:t>لذلك فإن صحة النتائج هي فقط أمر محتمل </a:t>
            </a:r>
            <a:r>
              <a:rPr lang="en-US" altLang="ar-SY" dirty="0"/>
              <a:t>probable</a:t>
            </a:r>
            <a:r>
              <a:rPr lang="ar-SA" altLang="ar-SY" dirty="0"/>
              <a:t> يمكن:</a:t>
            </a:r>
            <a:endParaRPr lang="en-US" altLang="ar-SY" dirty="0"/>
          </a:p>
          <a:p>
            <a:pPr lvl="1"/>
            <a:r>
              <a:rPr lang="ar-SA" altLang="ar-SY" dirty="0"/>
              <a:t>قياس دقته بحساب </a:t>
            </a:r>
            <a:r>
              <a:rPr lang="ar-SA" altLang="ar-SY" dirty="0">
                <a:hlinkClick r:id="rId2" action="ppaction://hlinkfile"/>
              </a:rPr>
              <a:t>مجال الثقة  </a:t>
            </a:r>
            <a:r>
              <a:rPr lang="en-US" altLang="ar-SY" dirty="0">
                <a:hlinkClick r:id="rId2" action="ppaction://hlinkfile"/>
              </a:rPr>
              <a:t>confidence interval</a:t>
            </a:r>
            <a:endParaRPr lang="en-US" altLang="ar-SY" dirty="0"/>
          </a:p>
          <a:p>
            <a:pPr lvl="1"/>
            <a:r>
              <a:rPr lang="ar-SA" altLang="ar-SY" dirty="0"/>
              <a:t>تحديد احتمال صحته ( قيمة </a:t>
            </a:r>
            <a:r>
              <a:rPr lang="en-US" altLang="ar-SY" dirty="0"/>
              <a:t>p</a:t>
            </a:r>
            <a:r>
              <a:rPr lang="ar-SA" altLang="ar-SY" dirty="0"/>
              <a:t> ) بدراسة فرضية العدم </a:t>
            </a:r>
            <a:r>
              <a:rPr lang="en-US" altLang="ar-SY" dirty="0"/>
              <a:t>null hypothesis</a:t>
            </a:r>
          </a:p>
          <a:p>
            <a:endParaRPr lang="en-US" altLang="ar-SY" dirty="0"/>
          </a:p>
        </p:txBody>
      </p:sp>
    </p:spTree>
    <p:extLst>
      <p:ext uri="{BB962C8B-B14F-4D97-AF65-F5344CB8AC3E}">
        <p14:creationId xmlns:p14="http://schemas.microsoft.com/office/powerpoint/2010/main" val="1724393976"/>
      </p:ext>
    </p:extLst>
  </p:cSld>
  <p:clrMapOvr>
    <a:masterClrMapping/>
  </p:clrMapOvr>
  <mc:AlternateContent xmlns:mc="http://schemas.openxmlformats.org/markup-compatibility/2006" xmlns:p14="http://schemas.microsoft.com/office/powerpoint/2010/main">
    <mc:Choice Requires="p14">
      <p:transition spd="slow" p14:dur="2000" advTm="46650"/>
    </mc:Choice>
    <mc:Fallback xmlns="">
      <p:transition spd="slow" advTm="4665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1964531" y="207963"/>
            <a:ext cx="8415337" cy="1325563"/>
          </a:xfrm>
          <a:solidFill>
            <a:schemeClr val="accent2"/>
          </a:solidFill>
          <a:ln>
            <a:solidFill>
              <a:schemeClr val="accent1"/>
            </a:solidFill>
          </a:ln>
        </p:spPr>
        <p:txBody>
          <a:bodyPr/>
          <a:lstStyle/>
          <a:p>
            <a:pPr algn="ctr"/>
            <a:r>
              <a:rPr lang="en-US" altLang="ar-SY" sz="3200" b="1" dirty="0"/>
              <a:t>Limitations of Current Clinical Practice </a:t>
            </a:r>
            <a:br>
              <a:rPr lang="ar-SA" altLang="ar-SY" sz="3200" b="1" dirty="0"/>
            </a:br>
            <a:r>
              <a:rPr lang="ar-SA" altLang="ar-SY" sz="3200" b="1" dirty="0"/>
              <a:t>قصور الممارسة الطبية اليومية</a:t>
            </a:r>
            <a:endParaRPr lang="en-US" altLang="ar-SY" sz="3200" b="1" dirty="0"/>
          </a:p>
        </p:txBody>
      </p:sp>
      <p:sp>
        <p:nvSpPr>
          <p:cNvPr id="26627" name="Rectangle 3"/>
          <p:cNvSpPr>
            <a:spLocks noGrp="1"/>
          </p:cNvSpPr>
          <p:nvPr>
            <p:ph sz="half" idx="1"/>
          </p:nvPr>
        </p:nvSpPr>
        <p:spPr>
          <a:xfrm>
            <a:off x="838200" y="1690688"/>
            <a:ext cx="5181600" cy="4351338"/>
          </a:xfrm>
          <a:ln>
            <a:solidFill>
              <a:schemeClr val="accent1"/>
            </a:solidFill>
          </a:ln>
        </p:spPr>
        <p:txBody>
          <a:bodyPr>
            <a:normAutofit lnSpcReduction="10000"/>
          </a:bodyPr>
          <a:lstStyle/>
          <a:p>
            <a:pPr marL="533400" indent="-533400" algn="l" rtl="0">
              <a:lnSpc>
                <a:spcPct val="80000"/>
              </a:lnSpc>
              <a:buNone/>
            </a:pPr>
            <a:r>
              <a:rPr lang="en-US" altLang="ar-SY" sz="1700" dirty="0"/>
              <a:t>Unfortunately, there is good evidence that the quality of care we give our patients could be better. Such evidence comes from </a:t>
            </a:r>
            <a:endParaRPr lang="ar-SA" altLang="ar-SY" sz="1700" dirty="0"/>
          </a:p>
          <a:p>
            <a:pPr marL="533400" indent="-533400" algn="l" rtl="0">
              <a:lnSpc>
                <a:spcPct val="80000"/>
              </a:lnSpc>
              <a:buFontTx/>
              <a:buAutoNum type="arabicPeriod"/>
            </a:pPr>
            <a:r>
              <a:rPr lang="en-US" altLang="ar-SY" sz="1700" dirty="0"/>
              <a:t>clinical examples, in which lack of good evidence has led to harm for our patients </a:t>
            </a:r>
          </a:p>
          <a:p>
            <a:pPr marL="533400" indent="-533400" algn="l" rtl="0">
              <a:lnSpc>
                <a:spcPct val="80000"/>
              </a:lnSpc>
              <a:buFontTx/>
              <a:buAutoNum type="arabicPeriod"/>
            </a:pPr>
            <a:r>
              <a:rPr lang="en-US" altLang="ar-SY" sz="1700" dirty="0"/>
              <a:t>common patterns of thinking that introduce bias ("heuristics") </a:t>
            </a:r>
          </a:p>
          <a:p>
            <a:pPr marL="533400" indent="-533400" algn="l" rtl="0">
              <a:lnSpc>
                <a:spcPct val="80000"/>
              </a:lnSpc>
              <a:buFontTx/>
              <a:buAutoNum type="arabicPeriod"/>
            </a:pPr>
            <a:r>
              <a:rPr lang="en-US" altLang="ar-SY" sz="1700" dirty="0"/>
              <a:t>the wide variation in current clinical practice among physicians </a:t>
            </a:r>
          </a:p>
          <a:p>
            <a:pPr marL="533400" indent="-533400" algn="l" rtl="0">
              <a:lnSpc>
                <a:spcPct val="80000"/>
              </a:lnSpc>
              <a:buFontTx/>
              <a:buAutoNum type="arabicPeriod"/>
            </a:pPr>
            <a:r>
              <a:rPr lang="en-US" altLang="ar-SY" sz="1700" dirty="0"/>
              <a:t>the difficulty of managing medical information, when results conflict and thousands of articles are published every month </a:t>
            </a:r>
          </a:p>
          <a:p>
            <a:pPr marL="533400" indent="-533400" algn="l" rtl="0">
              <a:lnSpc>
                <a:spcPct val="80000"/>
              </a:lnSpc>
              <a:buFontTx/>
              <a:buAutoNum type="arabicPeriod"/>
            </a:pPr>
            <a:r>
              <a:rPr lang="en-US" altLang="ar-SY" sz="1700" dirty="0"/>
              <a:t>our knowledge declines over time, as we get further from medical school, and </a:t>
            </a:r>
          </a:p>
        </p:txBody>
      </p:sp>
      <p:sp>
        <p:nvSpPr>
          <p:cNvPr id="26628" name="Rectangle 4"/>
          <p:cNvSpPr>
            <a:spLocks noGrp="1"/>
          </p:cNvSpPr>
          <p:nvPr>
            <p:ph sz="half" idx="2"/>
          </p:nvPr>
        </p:nvSpPr>
        <p:spPr>
          <a:xfrm>
            <a:off x="6172200" y="1690688"/>
            <a:ext cx="5181600" cy="4351338"/>
          </a:xfrm>
          <a:ln>
            <a:solidFill>
              <a:schemeClr val="accent1"/>
            </a:solidFill>
          </a:ln>
        </p:spPr>
        <p:txBody>
          <a:bodyPr>
            <a:normAutofit lnSpcReduction="10000"/>
          </a:bodyPr>
          <a:lstStyle/>
          <a:p>
            <a:pPr>
              <a:lnSpc>
                <a:spcPct val="80000"/>
              </a:lnSpc>
              <a:buFont typeface="Wingdings" panose="05000000000000000000" pitchFamily="2" charset="2"/>
              <a:buNone/>
            </a:pPr>
            <a:r>
              <a:rPr lang="ar-SA" altLang="ar-SY" sz="2400" b="1" dirty="0" err="1"/>
              <a:t>لسؤ</a:t>
            </a:r>
            <a:r>
              <a:rPr lang="ar-SA" altLang="ar-SY" sz="2400" b="1" dirty="0"/>
              <a:t> الحظ هناك العديد من الادلة التي تشير بان العناية بمريضك يمكن ان تكون افضل ومصدر هذه الادلة هو:</a:t>
            </a:r>
          </a:p>
          <a:p>
            <a:pPr>
              <a:lnSpc>
                <a:spcPct val="80000"/>
              </a:lnSpc>
              <a:buFontTx/>
              <a:buAutoNum type="arabicPeriod"/>
            </a:pPr>
            <a:r>
              <a:rPr lang="ar-SA" altLang="ar-SY" sz="2400" b="1" dirty="0"/>
              <a:t>حوادث سريرية: تعرض بعض المرضى للأذى في الحالات التي لم يستخدم فيها افضل البراهين </a:t>
            </a:r>
          </a:p>
          <a:p>
            <a:pPr>
              <a:lnSpc>
                <a:spcPct val="80000"/>
              </a:lnSpc>
              <a:buFontTx/>
              <a:buAutoNum type="arabicPeriod"/>
            </a:pPr>
            <a:r>
              <a:rPr lang="ar-SA" altLang="ar-SY" sz="2400" b="1" dirty="0"/>
              <a:t>الاسلوب العادي في التفكير يؤدي الى التحيز</a:t>
            </a:r>
          </a:p>
          <a:p>
            <a:pPr>
              <a:lnSpc>
                <a:spcPct val="80000"/>
              </a:lnSpc>
              <a:buFontTx/>
              <a:buAutoNum type="arabicPeriod"/>
            </a:pPr>
            <a:r>
              <a:rPr lang="ar-SA" altLang="ar-SY" sz="2400" b="1" dirty="0"/>
              <a:t>الاختلاف الواسع في الممارسة السريرية بين الاطباء</a:t>
            </a:r>
          </a:p>
          <a:p>
            <a:pPr>
              <a:lnSpc>
                <a:spcPct val="80000"/>
              </a:lnSpc>
              <a:buFontTx/>
              <a:buAutoNum type="arabicPeriod"/>
            </a:pPr>
            <a:r>
              <a:rPr lang="ar-SA" altLang="ar-SY" sz="2400" b="1" dirty="0"/>
              <a:t>صعوبة استيعاب المعلومات الطبية خاصة عند تعارض بعض النتائج ونشر الالاف من الابحاث شهريا</a:t>
            </a:r>
          </a:p>
          <a:p>
            <a:pPr>
              <a:lnSpc>
                <a:spcPct val="80000"/>
              </a:lnSpc>
              <a:buFontTx/>
              <a:buAutoNum type="arabicPeriod"/>
            </a:pPr>
            <a:r>
              <a:rPr lang="ar-SA" altLang="ar-SY" sz="2400" b="1" dirty="0"/>
              <a:t>تراجع المعلومات الطبية لدينا مع مرور الزمن</a:t>
            </a:r>
            <a:endParaRPr lang="en-US" altLang="ar-SY" sz="2400" b="1" dirty="0"/>
          </a:p>
        </p:txBody>
      </p:sp>
    </p:spTree>
    <p:extLst>
      <p:ext uri="{BB962C8B-B14F-4D97-AF65-F5344CB8AC3E}">
        <p14:creationId xmlns:p14="http://schemas.microsoft.com/office/powerpoint/2010/main" val="26979053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2262"/>
            <a:ext cx="10515600" cy="1325563"/>
          </a:xfrm>
          <a:solidFill>
            <a:schemeClr val="accent2"/>
          </a:solidFill>
        </p:spPr>
        <p:txBody>
          <a:bodyPr>
            <a:normAutofit/>
          </a:bodyPr>
          <a:lstStyle/>
          <a:p>
            <a:pPr algn="ctr" rtl="1"/>
            <a:r>
              <a:rPr lang="ar-SY" b="1" u="sng" dirty="0"/>
              <a:t>فترات الثقة: </a:t>
            </a:r>
            <a:r>
              <a:rPr lang="en-US" b="1" u="sng" dirty="0"/>
              <a:t>Confidence intervals (CIs)</a:t>
            </a:r>
            <a:endParaRPr lang="ar-SY" dirty="0"/>
          </a:p>
        </p:txBody>
      </p:sp>
      <p:sp>
        <p:nvSpPr>
          <p:cNvPr id="3" name="Content Placeholder 2"/>
          <p:cNvSpPr>
            <a:spLocks noGrp="1"/>
          </p:cNvSpPr>
          <p:nvPr>
            <p:ph idx="1"/>
          </p:nvPr>
        </p:nvSpPr>
        <p:spPr>
          <a:xfrm>
            <a:off x="838199" y="1825625"/>
            <a:ext cx="10806113" cy="4351338"/>
          </a:xfrm>
        </p:spPr>
        <p:txBody>
          <a:bodyPr>
            <a:normAutofit/>
          </a:bodyPr>
          <a:lstStyle/>
          <a:p>
            <a:pPr algn="r" rtl="1"/>
            <a:r>
              <a:rPr lang="ar-SY" dirty="0"/>
              <a:t>تهدف فواصل الثقة (</a:t>
            </a:r>
            <a:r>
              <a:rPr lang="en-US" dirty="0"/>
              <a:t>CIs</a:t>
            </a:r>
            <a:r>
              <a:rPr lang="ar-SY" dirty="0"/>
              <a:t>) إلى إعطائك فكرة عن مدى ثقتك في تقدير دراسة لآثار العلاج. </a:t>
            </a:r>
          </a:p>
          <a:p>
            <a:pPr algn="r" rtl="1"/>
            <a:r>
              <a:rPr lang="ar-SY" dirty="0"/>
              <a:t>حتى عندما تكون الدراسة ذات جودة لا تشوبها شائبة ، فقد</a:t>
            </a:r>
            <a:r>
              <a:rPr lang="ar-SY" b="1" dirty="0"/>
              <a:t> تكون النتائج قد حدثت بالصدفة</a:t>
            </a:r>
            <a:r>
              <a:rPr lang="ar-SY" dirty="0"/>
              <a:t>.</a:t>
            </a:r>
            <a:endParaRPr lang="en-US" dirty="0"/>
          </a:p>
          <a:p>
            <a:pPr algn="r" rtl="1"/>
            <a:r>
              <a:rPr lang="ar-SY" dirty="0"/>
              <a:t> يتعامل الإحصائيون مع هذا الأمر بشكل غير مؤكد من خلال إجراء بعض العمليات الحسابية لتحديد مدى ثقة المرء بالنتائج ، مما يمنحنا </a:t>
            </a:r>
            <a:r>
              <a:rPr lang="ar-SY" b="1" dirty="0"/>
              <a:t>فاصل الثقة</a:t>
            </a:r>
            <a:r>
              <a:rPr lang="ar-SY" dirty="0"/>
              <a:t>. </a:t>
            </a:r>
            <a:endParaRPr lang="en-US" dirty="0"/>
          </a:p>
          <a:p>
            <a:pPr algn="r" rtl="1"/>
            <a:r>
              <a:rPr lang="ar-SY" dirty="0"/>
              <a:t>كلما </a:t>
            </a:r>
            <a:r>
              <a:rPr lang="ar-SY" b="1" dirty="0"/>
              <a:t>كان النطاق أضيق </a:t>
            </a:r>
            <a:r>
              <a:rPr lang="ar-SY" dirty="0"/>
              <a:t>، كانت تقديرات الدراسة </a:t>
            </a:r>
            <a:r>
              <a:rPr lang="ar-SY" b="1" dirty="0"/>
              <a:t>أكثر دقة </a:t>
            </a:r>
            <a:r>
              <a:rPr lang="ar-SY" dirty="0"/>
              <a:t>، وكلما </a:t>
            </a:r>
            <a:r>
              <a:rPr lang="ar-SY" b="1" dirty="0"/>
              <a:t>زاد ثقتك </a:t>
            </a:r>
            <a:r>
              <a:rPr lang="ar-SY" dirty="0"/>
              <a:t>في أنه يمثل "</a:t>
            </a:r>
            <a:r>
              <a:rPr lang="ar-SY" b="1" dirty="0"/>
              <a:t>حقيقة</a:t>
            </a:r>
            <a:r>
              <a:rPr lang="ar-SY" dirty="0"/>
              <a:t>" وليس نتيجة للصدفة.</a:t>
            </a:r>
            <a:endParaRPr lang="en-US" dirty="0"/>
          </a:p>
          <a:p>
            <a:r>
              <a:rPr lang="ar-SY" dirty="0"/>
              <a:t>يتم التعبير عن هذا عادةً من خلال فاصل الثقة 95٪ (95٪ </a:t>
            </a:r>
            <a:r>
              <a:rPr lang="en-US" dirty="0"/>
              <a:t>CI</a:t>
            </a:r>
            <a:r>
              <a:rPr lang="ar-SY" dirty="0"/>
              <a:t>) ، والذي يمثل نطاق النتائج التي يمكننا من خلالها التأكد 95 % من أن الإجابة الحقيقية تقع  وليس نتيجة الصدفة.</a:t>
            </a:r>
            <a:endParaRPr lang="en-US" dirty="0"/>
          </a:p>
          <a:p>
            <a:pPr algn="r" rtl="1"/>
            <a:endParaRPr lang="ar-SY" dirty="0"/>
          </a:p>
        </p:txBody>
      </p:sp>
    </p:spTree>
    <p:extLst>
      <p:ext uri="{BB962C8B-B14F-4D97-AF65-F5344CB8AC3E}">
        <p14:creationId xmlns:p14="http://schemas.microsoft.com/office/powerpoint/2010/main" val="3430328452"/>
      </p:ext>
    </p:extLst>
  </p:cSld>
  <p:clrMapOvr>
    <a:masterClrMapping/>
  </p:clrMapOvr>
  <mc:AlternateContent xmlns:mc="http://schemas.openxmlformats.org/markup-compatibility/2006" xmlns:p14="http://schemas.microsoft.com/office/powerpoint/2010/main">
    <mc:Choice Requires="p14">
      <p:transition spd="slow" p14:dur="2000" advTm="79194"/>
    </mc:Choice>
    <mc:Fallback xmlns="">
      <p:transition spd="slow" advTm="79194"/>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0842" y="0"/>
            <a:ext cx="10758487" cy="1752600"/>
          </a:xfrm>
          <a:solidFill>
            <a:schemeClr val="accent1"/>
          </a:solidFill>
        </p:spPr>
        <p:txBody>
          <a:bodyPr>
            <a:noAutofit/>
          </a:bodyPr>
          <a:lstStyle/>
          <a:p>
            <a:pPr algn="r"/>
            <a:r>
              <a:rPr lang="ar-SY" sz="3600" dirty="0"/>
              <a:t>كتوضيح لكيفية مساعدة فواصل الثقة </a:t>
            </a:r>
            <a:br>
              <a:rPr lang="en-US" sz="3600" dirty="0"/>
            </a:br>
            <a:r>
              <a:rPr lang="ar-SY" sz="3600" dirty="0"/>
              <a:t>تخيل أنك تقوم بدراسة تبحث فيما إذا كان هناك تحيز بالجنس في الطريقة التي تستخدمها الجامعة لاختيار طلابها</a:t>
            </a:r>
          </a:p>
        </p:txBody>
      </p:sp>
      <p:sp>
        <p:nvSpPr>
          <p:cNvPr id="3" name="Content Placeholder 2"/>
          <p:cNvSpPr>
            <a:spLocks noGrp="1"/>
          </p:cNvSpPr>
          <p:nvPr>
            <p:ph idx="1"/>
          </p:nvPr>
        </p:nvSpPr>
        <p:spPr>
          <a:xfrm>
            <a:off x="6705599" y="2073214"/>
            <a:ext cx="5367337" cy="1798699"/>
          </a:xfrm>
          <a:ln>
            <a:solidFill>
              <a:schemeClr val="accent1"/>
            </a:solidFill>
          </a:ln>
        </p:spPr>
        <p:txBody>
          <a:bodyPr/>
          <a:lstStyle/>
          <a:p>
            <a:pPr algn="r" rtl="1"/>
            <a:r>
              <a:rPr lang="ar-SY" dirty="0"/>
              <a:t>اذا لم يكن تحيز لجنس الرجال من المتوقع ان تكون:</a:t>
            </a:r>
          </a:p>
          <a:p>
            <a:pPr algn="r" rtl="1"/>
            <a:r>
              <a:rPr lang="ar-SY" dirty="0"/>
              <a:t> النسبة 50% رجال و50% اناث</a:t>
            </a:r>
          </a:p>
        </p:txBody>
      </p:sp>
      <p:sp>
        <p:nvSpPr>
          <p:cNvPr id="4" name="Oval 3"/>
          <p:cNvSpPr/>
          <p:nvPr/>
        </p:nvSpPr>
        <p:spPr>
          <a:xfrm>
            <a:off x="1905000" y="1752600"/>
            <a:ext cx="4405086" cy="44196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endParaRPr lang="ar-SY"/>
          </a:p>
        </p:txBody>
      </p:sp>
      <p:sp>
        <p:nvSpPr>
          <p:cNvPr id="5" name="TextBox 4"/>
          <p:cNvSpPr txBox="1"/>
          <p:nvPr/>
        </p:nvSpPr>
        <p:spPr>
          <a:xfrm>
            <a:off x="3048000" y="2590801"/>
            <a:ext cx="1981200" cy="584775"/>
          </a:xfrm>
          <a:prstGeom prst="rect">
            <a:avLst/>
          </a:prstGeom>
          <a:noFill/>
        </p:spPr>
        <p:txBody>
          <a:bodyPr wrap="square" rtlCol="1">
            <a:spAutoFit/>
          </a:bodyPr>
          <a:lstStyle/>
          <a:p>
            <a:r>
              <a:rPr lang="ar-SY" sz="3200" b="1" dirty="0"/>
              <a:t>طلاب الجامعة</a:t>
            </a:r>
          </a:p>
        </p:txBody>
      </p:sp>
      <p:sp>
        <p:nvSpPr>
          <p:cNvPr id="6" name="TextBox 5"/>
          <p:cNvSpPr txBox="1"/>
          <p:nvPr/>
        </p:nvSpPr>
        <p:spPr>
          <a:xfrm>
            <a:off x="3429000" y="3505199"/>
            <a:ext cx="1752600" cy="830997"/>
          </a:xfrm>
          <a:prstGeom prst="rect">
            <a:avLst/>
          </a:prstGeom>
          <a:noFill/>
        </p:spPr>
        <p:txBody>
          <a:bodyPr wrap="square" rtlCol="1">
            <a:spAutoFit/>
          </a:bodyPr>
          <a:lstStyle/>
          <a:p>
            <a:r>
              <a:rPr lang="en-US" sz="2400" b="1" dirty="0"/>
              <a:t>50% f</a:t>
            </a:r>
          </a:p>
          <a:p>
            <a:r>
              <a:rPr lang="en-US" sz="2400" b="1" dirty="0"/>
              <a:t>50% m</a:t>
            </a:r>
            <a:endParaRPr lang="ar-SY" sz="2400" b="1" dirty="0"/>
          </a:p>
        </p:txBody>
      </p:sp>
    </p:spTree>
    <p:extLst>
      <p:ext uri="{BB962C8B-B14F-4D97-AF65-F5344CB8AC3E}">
        <p14:creationId xmlns:p14="http://schemas.microsoft.com/office/powerpoint/2010/main" val="980074534"/>
      </p:ext>
    </p:extLst>
  </p:cSld>
  <p:clrMapOvr>
    <a:masterClrMapping/>
  </p:clrMapOvr>
  <mc:AlternateContent xmlns:mc="http://schemas.openxmlformats.org/markup-compatibility/2006" xmlns:p14="http://schemas.microsoft.com/office/powerpoint/2010/main">
    <mc:Choice Requires="p14">
      <p:transition spd="slow" p14:dur="2000" advTm="31598"/>
    </mc:Choice>
    <mc:Fallback xmlns="">
      <p:transition spd="slow" advTm="31598"/>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a:xfrm>
            <a:off x="6584041" y="655637"/>
            <a:ext cx="4960259" cy="4525963"/>
          </a:xfrm>
        </p:spPr>
        <p:txBody>
          <a:bodyPr>
            <a:normAutofit/>
          </a:bodyPr>
          <a:lstStyle/>
          <a:p>
            <a:pPr algn="r" rtl="1"/>
            <a:r>
              <a:rPr lang="ar-SY" dirty="0"/>
              <a:t>عينة 10 طلاب كان منهم  4 ذكور</a:t>
            </a:r>
          </a:p>
          <a:p>
            <a:pPr marL="342900" lvl="1" indent="-342900"/>
            <a:r>
              <a:rPr lang="ar-SY" dirty="0"/>
              <a:t>إلى أي مدى يمكن أن تكون متأكدًا من أن هذا انعكاس حقيقي لمجتمع الطلاب؟ </a:t>
            </a:r>
          </a:p>
          <a:p>
            <a:pPr marL="514350" indent="-457200"/>
            <a:r>
              <a:rPr lang="ar-SY" dirty="0"/>
              <a:t>تظهر الحسابات الإحصائية أنه يمكنك التأكد بنسبة 95 % من أن الحصة الحقيقية للرجال في جميع أفراد الجامعة تتراوح ما بين</a:t>
            </a:r>
          </a:p>
          <a:p>
            <a:pPr marL="457200" lvl="1" indent="0" algn="ctr">
              <a:buNone/>
            </a:pPr>
            <a:r>
              <a:rPr lang="ar-SY" dirty="0"/>
              <a:t>( 12 و 74 %). هذا نطاق واسع فهو غير مفيد.</a:t>
            </a:r>
            <a:endParaRPr lang="en-US" dirty="0"/>
          </a:p>
          <a:p>
            <a:pPr algn="r" rtl="1"/>
            <a:endParaRPr lang="ar-SY" dirty="0"/>
          </a:p>
        </p:txBody>
      </p:sp>
      <p:sp>
        <p:nvSpPr>
          <p:cNvPr id="4" name="Oval 3"/>
          <p:cNvSpPr/>
          <p:nvPr/>
        </p:nvSpPr>
        <p:spPr>
          <a:xfrm>
            <a:off x="1905000" y="1752600"/>
            <a:ext cx="4405086" cy="44196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endParaRPr lang="ar-SY"/>
          </a:p>
        </p:txBody>
      </p:sp>
      <p:sp>
        <p:nvSpPr>
          <p:cNvPr id="5" name="TextBox 4"/>
          <p:cNvSpPr txBox="1"/>
          <p:nvPr/>
        </p:nvSpPr>
        <p:spPr>
          <a:xfrm>
            <a:off x="3048000" y="2590801"/>
            <a:ext cx="1981200" cy="584775"/>
          </a:xfrm>
          <a:prstGeom prst="rect">
            <a:avLst/>
          </a:prstGeom>
          <a:solidFill>
            <a:schemeClr val="accent2"/>
          </a:solidFill>
        </p:spPr>
        <p:txBody>
          <a:bodyPr wrap="square" rtlCol="1">
            <a:spAutoFit/>
          </a:bodyPr>
          <a:lstStyle/>
          <a:p>
            <a:r>
              <a:rPr lang="ar-SY" sz="3200" b="1" dirty="0"/>
              <a:t>طلاب الجامعة</a:t>
            </a:r>
          </a:p>
        </p:txBody>
      </p:sp>
      <p:sp>
        <p:nvSpPr>
          <p:cNvPr id="6" name="Oval 5"/>
          <p:cNvSpPr/>
          <p:nvPr/>
        </p:nvSpPr>
        <p:spPr>
          <a:xfrm>
            <a:off x="3751942" y="4800600"/>
            <a:ext cx="1124858" cy="762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Y"/>
          </a:p>
        </p:txBody>
      </p:sp>
      <p:sp>
        <p:nvSpPr>
          <p:cNvPr id="7" name="TextBox 6"/>
          <p:cNvSpPr txBox="1"/>
          <p:nvPr/>
        </p:nvSpPr>
        <p:spPr>
          <a:xfrm>
            <a:off x="3780971" y="4981545"/>
            <a:ext cx="1066798" cy="400110"/>
          </a:xfrm>
          <a:prstGeom prst="rect">
            <a:avLst/>
          </a:prstGeom>
          <a:noFill/>
        </p:spPr>
        <p:txBody>
          <a:bodyPr wrap="square" rtlCol="1">
            <a:spAutoFit/>
          </a:bodyPr>
          <a:lstStyle/>
          <a:p>
            <a:r>
              <a:rPr lang="ar-SY" sz="2000" b="1" dirty="0"/>
              <a:t>10 طلاب</a:t>
            </a:r>
          </a:p>
        </p:txBody>
      </p:sp>
      <p:sp>
        <p:nvSpPr>
          <p:cNvPr id="8" name="TextBox 7"/>
          <p:cNvSpPr txBox="1"/>
          <p:nvPr/>
        </p:nvSpPr>
        <p:spPr>
          <a:xfrm>
            <a:off x="2409371" y="3195506"/>
            <a:ext cx="2743200" cy="830997"/>
          </a:xfrm>
          <a:prstGeom prst="rect">
            <a:avLst/>
          </a:prstGeom>
          <a:noFill/>
        </p:spPr>
        <p:txBody>
          <a:bodyPr wrap="square" rtlCol="1">
            <a:spAutoFit/>
          </a:bodyPr>
          <a:lstStyle/>
          <a:p>
            <a:pPr algn="r" rtl="1"/>
            <a:r>
              <a:rPr lang="ar-SY" sz="2400" b="1" dirty="0"/>
              <a:t>4 رجال من 10 طلاب</a:t>
            </a:r>
            <a:endParaRPr lang="en-US" sz="2400" b="1" dirty="0"/>
          </a:p>
          <a:p>
            <a:pPr algn="r" rtl="1"/>
            <a:r>
              <a:rPr lang="en-US" sz="2400" b="1" dirty="0"/>
              <a:t>CI</a:t>
            </a:r>
            <a:r>
              <a:rPr lang="ar-SY" sz="2400" b="1" dirty="0"/>
              <a:t>= 12-74% رجال</a:t>
            </a:r>
          </a:p>
        </p:txBody>
      </p:sp>
      <p:cxnSp>
        <p:nvCxnSpPr>
          <p:cNvPr id="10" name="Straight Connector 9"/>
          <p:cNvCxnSpPr/>
          <p:nvPr/>
        </p:nvCxnSpPr>
        <p:spPr>
          <a:xfrm>
            <a:off x="2286000" y="4267201"/>
            <a:ext cx="3581400" cy="1"/>
          </a:xfrm>
          <a:prstGeom prst="line">
            <a:avLst/>
          </a:prstGeom>
        </p:spPr>
        <p:style>
          <a:lnRef idx="3">
            <a:schemeClr val="accent6"/>
          </a:lnRef>
          <a:fillRef idx="0">
            <a:schemeClr val="accent6"/>
          </a:fillRef>
          <a:effectRef idx="2">
            <a:schemeClr val="accent6"/>
          </a:effectRef>
          <a:fontRef idx="minor">
            <a:schemeClr val="tx1"/>
          </a:fontRef>
        </p:style>
      </p:cxnSp>
      <p:cxnSp>
        <p:nvCxnSpPr>
          <p:cNvPr id="15" name="Straight Connector 14"/>
          <p:cNvCxnSpPr/>
          <p:nvPr/>
        </p:nvCxnSpPr>
        <p:spPr>
          <a:xfrm>
            <a:off x="2667000" y="42672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6670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3008086"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a:off x="33528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3751942"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4107543"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a:off x="44958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a:off x="4847769"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5152571"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a:off x="54864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5867400" y="4122057"/>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p:cNvCxnSpPr/>
          <p:nvPr/>
        </p:nvCxnSpPr>
        <p:spPr>
          <a:xfrm>
            <a:off x="2286000" y="4114800"/>
            <a:ext cx="0" cy="304800"/>
          </a:xfrm>
          <a:prstGeom prst="line">
            <a:avLst/>
          </a:prstGeom>
        </p:spPr>
        <p:style>
          <a:lnRef idx="1">
            <a:schemeClr val="dk1"/>
          </a:lnRef>
          <a:fillRef idx="0">
            <a:schemeClr val="dk1"/>
          </a:fillRef>
          <a:effectRef idx="0">
            <a:schemeClr val="dk1"/>
          </a:effectRef>
          <a:fontRef idx="minor">
            <a:schemeClr val="tx1"/>
          </a:fontRef>
        </p:style>
      </p:cxnSp>
      <p:sp>
        <p:nvSpPr>
          <p:cNvPr id="32" name="TextBox 31"/>
          <p:cNvSpPr txBox="1"/>
          <p:nvPr/>
        </p:nvSpPr>
        <p:spPr>
          <a:xfrm>
            <a:off x="2133601" y="4426857"/>
            <a:ext cx="275771" cy="369332"/>
          </a:xfrm>
          <a:prstGeom prst="rect">
            <a:avLst/>
          </a:prstGeom>
          <a:noFill/>
        </p:spPr>
        <p:txBody>
          <a:bodyPr wrap="square" rtlCol="1">
            <a:spAutoFit/>
          </a:bodyPr>
          <a:lstStyle/>
          <a:p>
            <a:r>
              <a:rPr lang="ar-SY" b="1" dirty="0"/>
              <a:t>0</a:t>
            </a:r>
          </a:p>
        </p:txBody>
      </p:sp>
      <p:sp>
        <p:nvSpPr>
          <p:cNvPr id="33" name="TextBox 32"/>
          <p:cNvSpPr txBox="1"/>
          <p:nvPr/>
        </p:nvSpPr>
        <p:spPr>
          <a:xfrm>
            <a:off x="5606143" y="4412343"/>
            <a:ext cx="685800" cy="369332"/>
          </a:xfrm>
          <a:prstGeom prst="rect">
            <a:avLst/>
          </a:prstGeom>
          <a:noFill/>
        </p:spPr>
        <p:txBody>
          <a:bodyPr wrap="square" rtlCol="1">
            <a:spAutoFit/>
          </a:bodyPr>
          <a:lstStyle/>
          <a:p>
            <a:r>
              <a:rPr lang="ar-SY" b="1" dirty="0"/>
              <a:t>100</a:t>
            </a:r>
          </a:p>
        </p:txBody>
      </p:sp>
      <p:sp>
        <p:nvSpPr>
          <p:cNvPr id="34" name="Rounded Rectangle 33"/>
          <p:cNvSpPr/>
          <p:nvPr/>
        </p:nvSpPr>
        <p:spPr>
          <a:xfrm>
            <a:off x="2743200" y="4122057"/>
            <a:ext cx="2286000"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Tree>
    <p:extLst>
      <p:ext uri="{BB962C8B-B14F-4D97-AF65-F5344CB8AC3E}">
        <p14:creationId xmlns:p14="http://schemas.microsoft.com/office/powerpoint/2010/main" val="535039728"/>
      </p:ext>
    </p:extLst>
  </p:cSld>
  <p:clrMapOvr>
    <a:masterClrMapping/>
  </p:clrMapOvr>
  <mc:AlternateContent xmlns:mc="http://schemas.openxmlformats.org/markup-compatibility/2006" xmlns:p14="http://schemas.microsoft.com/office/powerpoint/2010/main">
    <mc:Choice Requires="p14">
      <p:transition spd="slow" p14:dur="2000" advTm="31235"/>
    </mc:Choice>
    <mc:Fallback xmlns="">
      <p:transition spd="slow" advTm="3123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300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3000"/>
                            </p:stCondLst>
                            <p:childTnLst>
                              <p:par>
                                <p:cTn id="8" presetID="1" presetClass="entr" presetSubtype="0" fill="hold" grpId="0" nodeType="afterEffect">
                                  <p:stCondLst>
                                    <p:cond delay="0"/>
                                  </p:stCondLst>
                                  <p:childTnLst>
                                    <p:set>
                                      <p:cBhvr>
                                        <p:cTn id="9"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a:xfrm>
            <a:off x="6291942" y="1600201"/>
            <a:ext cx="5747657" cy="4525963"/>
          </a:xfrm>
        </p:spPr>
        <p:txBody>
          <a:bodyPr>
            <a:normAutofit/>
          </a:bodyPr>
          <a:lstStyle/>
          <a:p>
            <a:pPr algn="r" rtl="1"/>
            <a:r>
              <a:rPr lang="ar-SY" dirty="0"/>
              <a:t>لكن لنفترض أنك اخذت عينة عشوائية من 100 طالب وتجد أن 40 منهم من الرجال. </a:t>
            </a:r>
            <a:endParaRPr lang="en-US" dirty="0"/>
          </a:p>
          <a:p>
            <a:pPr algn="r" rtl="1"/>
            <a:r>
              <a:rPr lang="ar-SY" dirty="0"/>
              <a:t>تُظهر الحسابات الإحصائية أنه يمكنك التأكد بنسبة 95</a:t>
            </a:r>
            <a:r>
              <a:rPr lang="en-US" dirty="0"/>
              <a:t>CI </a:t>
            </a:r>
            <a:r>
              <a:rPr lang="ar-SY" dirty="0"/>
              <a:t> % من أن الحصة الحقيقية للرجال في الجامعة بأكملها تتراوح ما بين </a:t>
            </a:r>
          </a:p>
          <a:p>
            <a:pPr marL="400050" lvl="1" indent="0">
              <a:buNone/>
            </a:pPr>
            <a:r>
              <a:rPr lang="ar-SY" dirty="0"/>
              <a:t>30 و 50%- </a:t>
            </a:r>
          </a:p>
          <a:p>
            <a:pPr marL="400050" lvl="1" indent="0">
              <a:buNone/>
            </a:pPr>
            <a:r>
              <a:rPr lang="ar-SY" dirty="0"/>
              <a:t>وهي نطاق أضيق.</a:t>
            </a:r>
          </a:p>
          <a:p>
            <a:pPr algn="r" rtl="1"/>
            <a:endParaRPr lang="ar-SY" dirty="0"/>
          </a:p>
        </p:txBody>
      </p:sp>
      <p:sp>
        <p:nvSpPr>
          <p:cNvPr id="4" name="Oval 3"/>
          <p:cNvSpPr/>
          <p:nvPr/>
        </p:nvSpPr>
        <p:spPr>
          <a:xfrm>
            <a:off x="1905000" y="1752600"/>
            <a:ext cx="4405086" cy="44196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endParaRPr lang="ar-SY"/>
          </a:p>
        </p:txBody>
      </p:sp>
      <p:sp>
        <p:nvSpPr>
          <p:cNvPr id="5" name="TextBox 4"/>
          <p:cNvSpPr txBox="1"/>
          <p:nvPr/>
        </p:nvSpPr>
        <p:spPr>
          <a:xfrm>
            <a:off x="3048000" y="2590801"/>
            <a:ext cx="1981200" cy="584775"/>
          </a:xfrm>
          <a:prstGeom prst="rect">
            <a:avLst/>
          </a:prstGeom>
          <a:solidFill>
            <a:schemeClr val="accent2"/>
          </a:solidFill>
        </p:spPr>
        <p:txBody>
          <a:bodyPr wrap="square" rtlCol="1">
            <a:spAutoFit/>
          </a:bodyPr>
          <a:lstStyle/>
          <a:p>
            <a:r>
              <a:rPr lang="ar-SY" sz="3200" b="1" dirty="0"/>
              <a:t>طلاب الجامعة</a:t>
            </a:r>
          </a:p>
        </p:txBody>
      </p:sp>
      <p:sp>
        <p:nvSpPr>
          <p:cNvPr id="6" name="Oval 5"/>
          <p:cNvSpPr/>
          <p:nvPr/>
        </p:nvSpPr>
        <p:spPr>
          <a:xfrm>
            <a:off x="3200400" y="4800600"/>
            <a:ext cx="1676400" cy="11430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Y"/>
          </a:p>
        </p:txBody>
      </p:sp>
      <p:sp>
        <p:nvSpPr>
          <p:cNvPr id="7" name="TextBox 6"/>
          <p:cNvSpPr txBox="1"/>
          <p:nvPr/>
        </p:nvSpPr>
        <p:spPr>
          <a:xfrm>
            <a:off x="3505201" y="4981545"/>
            <a:ext cx="1342569" cy="400110"/>
          </a:xfrm>
          <a:prstGeom prst="rect">
            <a:avLst/>
          </a:prstGeom>
          <a:noFill/>
        </p:spPr>
        <p:txBody>
          <a:bodyPr wrap="square" rtlCol="1">
            <a:spAutoFit/>
          </a:bodyPr>
          <a:lstStyle/>
          <a:p>
            <a:r>
              <a:rPr lang="ar-SY" sz="2000" b="1" dirty="0"/>
              <a:t>100 طالب</a:t>
            </a:r>
          </a:p>
        </p:txBody>
      </p:sp>
      <p:sp>
        <p:nvSpPr>
          <p:cNvPr id="8" name="TextBox 7"/>
          <p:cNvSpPr txBox="1"/>
          <p:nvPr/>
        </p:nvSpPr>
        <p:spPr>
          <a:xfrm>
            <a:off x="2409371" y="3195506"/>
            <a:ext cx="2743200" cy="830997"/>
          </a:xfrm>
          <a:prstGeom prst="rect">
            <a:avLst/>
          </a:prstGeom>
          <a:noFill/>
        </p:spPr>
        <p:txBody>
          <a:bodyPr wrap="square" rtlCol="1">
            <a:spAutoFit/>
          </a:bodyPr>
          <a:lstStyle/>
          <a:p>
            <a:pPr algn="r" rtl="1"/>
            <a:r>
              <a:rPr lang="ar-SY" sz="2400" b="1" dirty="0"/>
              <a:t>40 رجل من 100 طالب</a:t>
            </a:r>
            <a:endParaRPr lang="en-US" sz="2400" b="1" dirty="0"/>
          </a:p>
          <a:p>
            <a:pPr algn="r" rtl="1"/>
            <a:r>
              <a:rPr lang="en-US" sz="2400" b="1" dirty="0"/>
              <a:t>CI</a:t>
            </a:r>
            <a:r>
              <a:rPr lang="ar-SY" sz="2400" b="1" dirty="0"/>
              <a:t>= 30-50%</a:t>
            </a:r>
          </a:p>
        </p:txBody>
      </p:sp>
      <p:cxnSp>
        <p:nvCxnSpPr>
          <p:cNvPr id="9" name="Straight Connector 8"/>
          <p:cNvCxnSpPr/>
          <p:nvPr/>
        </p:nvCxnSpPr>
        <p:spPr>
          <a:xfrm>
            <a:off x="2286000" y="4267201"/>
            <a:ext cx="3581400" cy="1"/>
          </a:xfrm>
          <a:prstGeom prst="line">
            <a:avLst/>
          </a:prstGeom>
        </p:spPr>
        <p:style>
          <a:lnRef idx="3">
            <a:schemeClr val="accent6"/>
          </a:lnRef>
          <a:fillRef idx="0">
            <a:schemeClr val="accent6"/>
          </a:fillRef>
          <a:effectRef idx="2">
            <a:schemeClr val="accent6"/>
          </a:effectRef>
          <a:fontRef idx="minor">
            <a:schemeClr val="tx1"/>
          </a:fontRef>
        </p:style>
      </p:cxnSp>
      <p:cxnSp>
        <p:nvCxnSpPr>
          <p:cNvPr id="10" name="Straight Connector 9"/>
          <p:cNvCxnSpPr/>
          <p:nvPr/>
        </p:nvCxnSpPr>
        <p:spPr>
          <a:xfrm>
            <a:off x="2667000" y="42672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6670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p:cNvCxnSpPr/>
          <p:nvPr/>
        </p:nvCxnSpPr>
        <p:spPr>
          <a:xfrm>
            <a:off x="3008086"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33528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3751942"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4107543"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44958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4847769"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5152571"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a:off x="54864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5867400" y="4122057"/>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2286000" y="4114800"/>
            <a:ext cx="0" cy="304800"/>
          </a:xfrm>
          <a:prstGeom prst="line">
            <a:avLst/>
          </a:prstGeom>
        </p:spPr>
        <p:style>
          <a:lnRef idx="1">
            <a:schemeClr val="dk1"/>
          </a:lnRef>
          <a:fillRef idx="0">
            <a:schemeClr val="dk1"/>
          </a:fillRef>
          <a:effectRef idx="0">
            <a:schemeClr val="dk1"/>
          </a:effectRef>
          <a:fontRef idx="minor">
            <a:schemeClr val="tx1"/>
          </a:fontRef>
        </p:style>
      </p:cxnSp>
      <p:sp>
        <p:nvSpPr>
          <p:cNvPr id="22" name="TextBox 21"/>
          <p:cNvSpPr txBox="1"/>
          <p:nvPr/>
        </p:nvSpPr>
        <p:spPr>
          <a:xfrm>
            <a:off x="2133601" y="4426857"/>
            <a:ext cx="275771" cy="369332"/>
          </a:xfrm>
          <a:prstGeom prst="rect">
            <a:avLst/>
          </a:prstGeom>
          <a:noFill/>
        </p:spPr>
        <p:txBody>
          <a:bodyPr wrap="square" rtlCol="1">
            <a:spAutoFit/>
          </a:bodyPr>
          <a:lstStyle/>
          <a:p>
            <a:r>
              <a:rPr lang="ar-SY" b="1" dirty="0"/>
              <a:t>0</a:t>
            </a:r>
          </a:p>
        </p:txBody>
      </p:sp>
      <p:sp>
        <p:nvSpPr>
          <p:cNvPr id="23" name="TextBox 22"/>
          <p:cNvSpPr txBox="1"/>
          <p:nvPr/>
        </p:nvSpPr>
        <p:spPr>
          <a:xfrm>
            <a:off x="5606143" y="4412343"/>
            <a:ext cx="685800" cy="369332"/>
          </a:xfrm>
          <a:prstGeom prst="rect">
            <a:avLst/>
          </a:prstGeom>
          <a:noFill/>
        </p:spPr>
        <p:txBody>
          <a:bodyPr wrap="square" rtlCol="1">
            <a:spAutoFit/>
          </a:bodyPr>
          <a:lstStyle/>
          <a:p>
            <a:r>
              <a:rPr lang="ar-SY" b="1" dirty="0"/>
              <a:t>100</a:t>
            </a:r>
          </a:p>
        </p:txBody>
      </p:sp>
      <p:sp>
        <p:nvSpPr>
          <p:cNvPr id="24" name="Rounded Rectangle 23"/>
          <p:cNvSpPr/>
          <p:nvPr/>
        </p:nvSpPr>
        <p:spPr>
          <a:xfrm>
            <a:off x="3352801" y="4107543"/>
            <a:ext cx="754743"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Tree>
    <p:extLst>
      <p:ext uri="{BB962C8B-B14F-4D97-AF65-F5344CB8AC3E}">
        <p14:creationId xmlns:p14="http://schemas.microsoft.com/office/powerpoint/2010/main" val="2458315961"/>
      </p:ext>
    </p:extLst>
  </p:cSld>
  <p:clrMapOvr>
    <a:masterClrMapping/>
  </p:clrMapOvr>
  <mc:AlternateContent xmlns:mc="http://schemas.openxmlformats.org/markup-compatibility/2006" xmlns:p14="http://schemas.microsoft.com/office/powerpoint/2010/main">
    <mc:Choice Requires="p14">
      <p:transition spd="slow" p14:dur="2000" advTm="23662"/>
    </mc:Choice>
    <mc:Fallback xmlns="">
      <p:transition spd="slow" advTm="2366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400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4000"/>
                            </p:stCondLst>
                            <p:childTnLst>
                              <p:par>
                                <p:cTn id="8" presetID="1" presetClass="entr" presetSubtype="0" fill="hold" grpId="0" nodeType="afterEffect">
                                  <p:stCondLst>
                                    <p:cond delay="0"/>
                                  </p:stCondLst>
                                  <p:childTnLst>
                                    <p:set>
                                      <p:cBhvr>
                                        <p:cTn id="9"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4"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dirty="0"/>
          </a:p>
        </p:txBody>
      </p:sp>
      <p:sp>
        <p:nvSpPr>
          <p:cNvPr id="3" name="Content Placeholder 2"/>
          <p:cNvSpPr>
            <a:spLocks noGrp="1"/>
          </p:cNvSpPr>
          <p:nvPr>
            <p:ph idx="1"/>
          </p:nvPr>
        </p:nvSpPr>
        <p:spPr>
          <a:xfrm>
            <a:off x="6476999" y="1600201"/>
            <a:ext cx="5466445" cy="4525963"/>
          </a:xfrm>
        </p:spPr>
        <p:txBody>
          <a:bodyPr>
            <a:normAutofit/>
          </a:bodyPr>
          <a:lstStyle/>
          <a:p>
            <a:pPr algn="r" rtl="1"/>
            <a:r>
              <a:rPr lang="ar-SY" dirty="0"/>
              <a:t>تخيل أيضًا أنك درست بشكل عشوائي عينة كبيرة من 1000 طالب ، منهم 400 من الرجال. </a:t>
            </a:r>
            <a:endParaRPr lang="en-US" dirty="0"/>
          </a:p>
          <a:p>
            <a:pPr algn="r" rtl="1"/>
            <a:r>
              <a:rPr lang="ar-SY" dirty="0"/>
              <a:t>تتراوح </a:t>
            </a:r>
            <a:r>
              <a:rPr lang="en-US" dirty="0"/>
              <a:t> ) 95%CI </a:t>
            </a:r>
            <a:r>
              <a:rPr lang="ar-SY" dirty="0"/>
              <a:t>من 37 %إلى 43%) - وهو نطاق أضيق بكثير .</a:t>
            </a:r>
          </a:p>
          <a:p>
            <a:pPr algn="r" rtl="1"/>
            <a:r>
              <a:rPr lang="ar-SY" dirty="0"/>
              <a:t>مما يدل على مستوى عال جدًا من الثقة في أن هذا يمثل انعكاسًا حقيقيًا لنسبة الجنس في الجامعة.</a:t>
            </a:r>
            <a:endParaRPr lang="en-US" dirty="0"/>
          </a:p>
        </p:txBody>
      </p:sp>
      <p:sp>
        <p:nvSpPr>
          <p:cNvPr id="23" name="Oval 22"/>
          <p:cNvSpPr/>
          <p:nvPr/>
        </p:nvSpPr>
        <p:spPr>
          <a:xfrm>
            <a:off x="1905000" y="1752600"/>
            <a:ext cx="4405086" cy="4419600"/>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endParaRPr lang="ar-SY"/>
          </a:p>
        </p:txBody>
      </p:sp>
      <p:sp>
        <p:nvSpPr>
          <p:cNvPr id="24" name="TextBox 23"/>
          <p:cNvSpPr txBox="1"/>
          <p:nvPr/>
        </p:nvSpPr>
        <p:spPr>
          <a:xfrm>
            <a:off x="3048000" y="2590801"/>
            <a:ext cx="1981200" cy="584775"/>
          </a:xfrm>
          <a:prstGeom prst="rect">
            <a:avLst/>
          </a:prstGeom>
          <a:solidFill>
            <a:schemeClr val="accent2"/>
          </a:solidFill>
        </p:spPr>
        <p:txBody>
          <a:bodyPr wrap="square" rtlCol="1">
            <a:spAutoFit/>
          </a:bodyPr>
          <a:lstStyle/>
          <a:p>
            <a:r>
              <a:rPr lang="ar-SY" sz="3200" b="1" dirty="0"/>
              <a:t>طلاب الجامعة</a:t>
            </a:r>
          </a:p>
        </p:txBody>
      </p:sp>
      <p:sp>
        <p:nvSpPr>
          <p:cNvPr id="25" name="Oval 24"/>
          <p:cNvSpPr/>
          <p:nvPr/>
        </p:nvSpPr>
        <p:spPr>
          <a:xfrm>
            <a:off x="2666999" y="4597010"/>
            <a:ext cx="2939144" cy="1516743"/>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endParaRPr lang="ar-SY"/>
          </a:p>
        </p:txBody>
      </p:sp>
      <p:sp>
        <p:nvSpPr>
          <p:cNvPr id="26" name="TextBox 25"/>
          <p:cNvSpPr txBox="1"/>
          <p:nvPr/>
        </p:nvSpPr>
        <p:spPr>
          <a:xfrm>
            <a:off x="3256644" y="4955270"/>
            <a:ext cx="1759855" cy="400110"/>
          </a:xfrm>
          <a:prstGeom prst="rect">
            <a:avLst/>
          </a:prstGeom>
          <a:noFill/>
        </p:spPr>
        <p:txBody>
          <a:bodyPr wrap="square" rtlCol="1">
            <a:spAutoFit/>
          </a:bodyPr>
          <a:lstStyle/>
          <a:p>
            <a:r>
              <a:rPr lang="ar-SY" sz="2000" b="1" dirty="0"/>
              <a:t>1000 طالب</a:t>
            </a:r>
          </a:p>
        </p:txBody>
      </p:sp>
      <p:sp>
        <p:nvSpPr>
          <p:cNvPr id="27" name="TextBox 26"/>
          <p:cNvSpPr txBox="1"/>
          <p:nvPr/>
        </p:nvSpPr>
        <p:spPr>
          <a:xfrm>
            <a:off x="2409372" y="3195506"/>
            <a:ext cx="3077029" cy="830997"/>
          </a:xfrm>
          <a:prstGeom prst="rect">
            <a:avLst/>
          </a:prstGeom>
          <a:noFill/>
        </p:spPr>
        <p:txBody>
          <a:bodyPr wrap="square" rtlCol="1">
            <a:spAutoFit/>
          </a:bodyPr>
          <a:lstStyle/>
          <a:p>
            <a:pPr algn="r" rtl="1"/>
            <a:r>
              <a:rPr lang="ar-SY" sz="2400" b="1" dirty="0"/>
              <a:t>400 رجل من 1000 طالب</a:t>
            </a:r>
            <a:endParaRPr lang="en-US" sz="2400" b="1" dirty="0"/>
          </a:p>
          <a:p>
            <a:pPr algn="r" rtl="1"/>
            <a:r>
              <a:rPr lang="en-US" sz="2400" b="1" dirty="0"/>
              <a:t>CI</a:t>
            </a:r>
            <a:r>
              <a:rPr lang="ar-SY" sz="2400" b="1" dirty="0"/>
              <a:t>= 37-43%</a:t>
            </a:r>
          </a:p>
        </p:txBody>
      </p:sp>
      <p:cxnSp>
        <p:nvCxnSpPr>
          <p:cNvPr id="28" name="Straight Connector 27"/>
          <p:cNvCxnSpPr/>
          <p:nvPr/>
        </p:nvCxnSpPr>
        <p:spPr>
          <a:xfrm>
            <a:off x="2286000" y="4267201"/>
            <a:ext cx="3581400" cy="1"/>
          </a:xfrm>
          <a:prstGeom prst="line">
            <a:avLst/>
          </a:prstGeom>
        </p:spPr>
        <p:style>
          <a:lnRef idx="3">
            <a:schemeClr val="accent6"/>
          </a:lnRef>
          <a:fillRef idx="0">
            <a:schemeClr val="accent6"/>
          </a:fillRef>
          <a:effectRef idx="2">
            <a:schemeClr val="accent6"/>
          </a:effectRef>
          <a:fontRef idx="minor">
            <a:schemeClr val="tx1"/>
          </a:fontRef>
        </p:style>
      </p:cxnSp>
      <p:cxnSp>
        <p:nvCxnSpPr>
          <p:cNvPr id="29" name="Straight Connector 28"/>
          <p:cNvCxnSpPr/>
          <p:nvPr/>
        </p:nvCxnSpPr>
        <p:spPr>
          <a:xfrm>
            <a:off x="2667000" y="426720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6670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a:off x="3008086"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2" name="Straight Connector 31"/>
          <p:cNvCxnSpPr/>
          <p:nvPr/>
        </p:nvCxnSpPr>
        <p:spPr>
          <a:xfrm>
            <a:off x="33528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3" name="Straight Connector 32"/>
          <p:cNvCxnSpPr/>
          <p:nvPr/>
        </p:nvCxnSpPr>
        <p:spPr>
          <a:xfrm>
            <a:off x="3751942"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a:off x="4107543"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34"/>
          <p:cNvCxnSpPr/>
          <p:nvPr/>
        </p:nvCxnSpPr>
        <p:spPr>
          <a:xfrm>
            <a:off x="44958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6" name="Straight Connector 35"/>
          <p:cNvCxnSpPr/>
          <p:nvPr/>
        </p:nvCxnSpPr>
        <p:spPr>
          <a:xfrm>
            <a:off x="4847769"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a:off x="5152571"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a:off x="5486400" y="4114800"/>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a:off x="5867400" y="4122057"/>
            <a:ext cx="0" cy="304800"/>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a:off x="2286000" y="4114800"/>
            <a:ext cx="0" cy="304800"/>
          </a:xfrm>
          <a:prstGeom prst="line">
            <a:avLst/>
          </a:prstGeom>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2133601" y="4426857"/>
            <a:ext cx="275771" cy="369332"/>
          </a:xfrm>
          <a:prstGeom prst="rect">
            <a:avLst/>
          </a:prstGeom>
          <a:noFill/>
        </p:spPr>
        <p:txBody>
          <a:bodyPr wrap="square" rtlCol="1">
            <a:spAutoFit/>
          </a:bodyPr>
          <a:lstStyle/>
          <a:p>
            <a:r>
              <a:rPr lang="ar-SY" b="1" dirty="0"/>
              <a:t>0</a:t>
            </a:r>
          </a:p>
        </p:txBody>
      </p:sp>
      <p:sp>
        <p:nvSpPr>
          <p:cNvPr id="42" name="TextBox 41"/>
          <p:cNvSpPr txBox="1"/>
          <p:nvPr/>
        </p:nvSpPr>
        <p:spPr>
          <a:xfrm>
            <a:off x="5606143" y="4412343"/>
            <a:ext cx="685800" cy="369332"/>
          </a:xfrm>
          <a:prstGeom prst="rect">
            <a:avLst/>
          </a:prstGeom>
          <a:noFill/>
        </p:spPr>
        <p:txBody>
          <a:bodyPr wrap="square" rtlCol="1">
            <a:spAutoFit/>
          </a:bodyPr>
          <a:lstStyle/>
          <a:p>
            <a:r>
              <a:rPr lang="ar-SY" b="1" dirty="0"/>
              <a:t>100</a:t>
            </a:r>
          </a:p>
        </p:txBody>
      </p:sp>
      <p:sp>
        <p:nvSpPr>
          <p:cNvPr id="43" name="Rounded Rectangle 42"/>
          <p:cNvSpPr/>
          <p:nvPr/>
        </p:nvSpPr>
        <p:spPr>
          <a:xfrm>
            <a:off x="3505201" y="4107543"/>
            <a:ext cx="442685" cy="304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a:p>
        </p:txBody>
      </p:sp>
    </p:spTree>
    <p:extLst>
      <p:ext uri="{BB962C8B-B14F-4D97-AF65-F5344CB8AC3E}">
        <p14:creationId xmlns:p14="http://schemas.microsoft.com/office/powerpoint/2010/main" val="770336369"/>
      </p:ext>
    </p:extLst>
  </p:cSld>
  <p:clrMapOvr>
    <a:masterClrMapping/>
  </p:clrMapOvr>
  <mc:AlternateContent xmlns:mc="http://schemas.openxmlformats.org/markup-compatibility/2006" xmlns:p14="http://schemas.microsoft.com/office/powerpoint/2010/main">
    <mc:Choice Requires="p14">
      <p:transition spd="slow" p14:dur="2000" advTm="47087"/>
    </mc:Choice>
    <mc:Fallback xmlns="">
      <p:transition spd="slow" advTm="47087"/>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3750"/>
                                  </p:stCondLst>
                                  <p:childTnLst>
                                    <p:set>
                                      <p:cBhvr>
                                        <p:cTn id="6" dur="1" fill="hold">
                                          <p:stCondLst>
                                            <p:cond delay="0"/>
                                          </p:stCondLst>
                                        </p:cTn>
                                        <p:tgtEl>
                                          <p:spTgt spid="27"/>
                                        </p:tgtEl>
                                        <p:attrNameLst>
                                          <p:attrName>style.visibility</p:attrName>
                                        </p:attrNameLst>
                                      </p:cBhvr>
                                      <p:to>
                                        <p:strVal val="visible"/>
                                      </p:to>
                                    </p:set>
                                  </p:childTnLst>
                                </p:cTn>
                              </p:par>
                            </p:childTnLst>
                          </p:cTn>
                        </p:par>
                        <p:par>
                          <p:cTn id="7" fill="hold">
                            <p:stCondLst>
                              <p:cond delay="3750"/>
                            </p:stCondLst>
                            <p:childTnLst>
                              <p:par>
                                <p:cTn id="8" presetID="1" presetClass="entr" presetSubtype="0" fill="hold" grpId="0" nodeType="afterEffect">
                                  <p:stCondLst>
                                    <p:cond delay="0"/>
                                  </p:stCondLst>
                                  <p:childTnLst>
                                    <p:set>
                                      <p:cBhvr>
                                        <p:cTn id="9"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4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6299" y="236537"/>
            <a:ext cx="4167187" cy="1325563"/>
          </a:xfrm>
          <a:solidFill>
            <a:schemeClr val="accent2"/>
          </a:solidFill>
        </p:spPr>
        <p:txBody>
          <a:bodyPr/>
          <a:lstStyle/>
          <a:p>
            <a:r>
              <a:rPr lang="ar-SY" dirty="0"/>
              <a:t>الأهمية لفترة الثقة</a:t>
            </a:r>
          </a:p>
        </p:txBody>
      </p:sp>
      <p:sp>
        <p:nvSpPr>
          <p:cNvPr id="3" name="Content Placeholder 2"/>
          <p:cNvSpPr>
            <a:spLocks noGrp="1"/>
          </p:cNvSpPr>
          <p:nvPr>
            <p:ph idx="1"/>
          </p:nvPr>
        </p:nvSpPr>
        <p:spPr>
          <a:xfrm>
            <a:off x="242888" y="1825625"/>
            <a:ext cx="11472862" cy="989013"/>
          </a:xfrm>
        </p:spPr>
        <p:txBody>
          <a:bodyPr/>
          <a:lstStyle/>
          <a:p>
            <a:pPr algn="r"/>
            <a:r>
              <a:rPr lang="ar-SA" dirty="0"/>
              <a:t>ينطبق نفس المبدأ على الدراسات التي تبحث في المعالجات ، باستثناء أننا قد ننظر إلى المخاطر النسبية لنتيجة سيئة في المجموعة التي تتلقى التدخل مقارنة مع المجموعة المقارنة</a:t>
            </a:r>
            <a:r>
              <a:rPr lang="en-US" dirty="0"/>
              <a:t>.</a:t>
            </a:r>
          </a:p>
          <a:p>
            <a:pPr algn="r"/>
            <a:endParaRPr lang="ar-SY" dirty="0"/>
          </a:p>
        </p:txBody>
      </p:sp>
      <p:sp>
        <p:nvSpPr>
          <p:cNvPr id="4" name="مستطيل 3"/>
          <p:cNvSpPr/>
          <p:nvPr/>
        </p:nvSpPr>
        <p:spPr>
          <a:xfrm>
            <a:off x="957264" y="3862794"/>
            <a:ext cx="10396536" cy="646331"/>
          </a:xfrm>
          <a:prstGeom prst="rect">
            <a:avLst/>
          </a:prstGeom>
        </p:spPr>
        <p:txBody>
          <a:bodyPr wrap="square">
            <a:spAutoFit/>
          </a:bodyPr>
          <a:lstStyle/>
          <a:p>
            <a:pPr algn="ctr">
              <a:lnSpc>
                <a:spcPct val="90000"/>
              </a:lnSpc>
            </a:pPr>
            <a:r>
              <a:rPr lang="ar-SY" altLang="ar-SY" sz="2000" b="1" dirty="0">
                <a:solidFill>
                  <a:schemeClr val="accent1"/>
                </a:solidFill>
              </a:rPr>
              <a:t>إذا كررت نفس التجربة 100 مرة ستقع نتائج 95 مرة ضمن نفس النتائج المتوقعة وهي حقيقية وليست نتيجة الصدفة</a:t>
            </a:r>
          </a:p>
          <a:p>
            <a:pPr algn="ctr">
              <a:lnSpc>
                <a:spcPct val="90000"/>
              </a:lnSpc>
            </a:pPr>
            <a:endParaRPr lang="pl-PL" altLang="ar-SY" sz="2000" b="1" dirty="0">
              <a:solidFill>
                <a:schemeClr val="accent1"/>
              </a:solidFill>
            </a:endParaRPr>
          </a:p>
        </p:txBody>
      </p:sp>
      <p:sp>
        <p:nvSpPr>
          <p:cNvPr id="6" name="مستطيل 5"/>
          <p:cNvSpPr/>
          <p:nvPr/>
        </p:nvSpPr>
        <p:spPr>
          <a:xfrm>
            <a:off x="242888" y="3031798"/>
            <a:ext cx="11110912" cy="2677656"/>
          </a:xfrm>
          <a:prstGeom prst="rect">
            <a:avLst/>
          </a:prstGeom>
        </p:spPr>
        <p:txBody>
          <a:bodyPr wrap="square">
            <a:spAutoFit/>
          </a:bodyPr>
          <a:lstStyle/>
          <a:p>
            <a:pPr marL="285750" indent="-285750" algn="r" rtl="1">
              <a:buFont typeface="Arial" panose="020B0604020202020204" pitchFamily="34" charset="0"/>
              <a:buChar char="•"/>
            </a:pPr>
            <a:r>
              <a:rPr lang="ar-SY" altLang="ar-SY" sz="2400" b="1" dirty="0"/>
              <a:t>مجال الثقة هو المدى الذي يتواجد ضمنه حجم التأثير الحقيقي</a:t>
            </a:r>
          </a:p>
          <a:p>
            <a:pPr marL="285750" indent="-285750" algn="r" rtl="1">
              <a:buFont typeface="Arial" panose="020B0604020202020204" pitchFamily="34" charset="0"/>
              <a:buChar char="•"/>
            </a:pPr>
            <a:r>
              <a:rPr lang="ar-SY" altLang="ar-SY" sz="2400" b="1" dirty="0"/>
              <a:t>هناك احتمال 95% أن حجم التأثير الحقيقي يقع ضمن مجال الثقة 95% (أي مجال القيمة الحقيقية للجمهرة)</a:t>
            </a:r>
          </a:p>
          <a:p>
            <a:pPr marL="285750" indent="-285750" algn="r" rtl="1">
              <a:buFont typeface="Arial" panose="020B0604020202020204" pitchFamily="34" charset="0"/>
              <a:buChar char="•"/>
            </a:pPr>
            <a:endParaRPr lang="ar-SY" altLang="ar-SY" sz="2400" b="1" dirty="0"/>
          </a:p>
          <a:p>
            <a:pPr marL="285750" indent="-285750" algn="r" rtl="1">
              <a:buFont typeface="Arial" panose="020B0604020202020204" pitchFamily="34" charset="0"/>
              <a:buChar char="•"/>
            </a:pPr>
            <a:r>
              <a:rPr lang="ar-SY" altLang="ar-SY" sz="2400" b="1" dirty="0"/>
              <a:t>إذا تضمن مجال الثقة القيمة 1,0 يكون هناك احتمال أكثر من 5% أن الفرق الملاحظ هو نتيجة الصدفة</a:t>
            </a:r>
          </a:p>
          <a:p>
            <a:pPr marL="285750" indent="-285750" algn="r" rtl="1">
              <a:buFont typeface="Arial" panose="020B0604020202020204" pitchFamily="34" charset="0"/>
              <a:buChar char="•"/>
            </a:pPr>
            <a:r>
              <a:rPr lang="ar-SY" altLang="ar-SY" sz="2400" b="1" dirty="0"/>
              <a:t>مجال ثقة عريض جداً = نتائج أقل مصداقية</a:t>
            </a:r>
          </a:p>
          <a:p>
            <a:pPr marL="285750" indent="-285750" algn="r" rtl="1">
              <a:buFont typeface="Arial" panose="020B0604020202020204" pitchFamily="34" charset="0"/>
              <a:buChar char="•"/>
            </a:pPr>
            <a:r>
              <a:rPr lang="ar-SY" altLang="ar-SY" sz="2400" b="1" dirty="0"/>
              <a:t>مجال ثقة ضيق جداً = نتائج أكثر مصداقية</a:t>
            </a:r>
          </a:p>
          <a:p>
            <a:pPr marL="285750" indent="-285750" algn="r" rtl="1">
              <a:buFont typeface="Arial" panose="020B0604020202020204" pitchFamily="34" charset="0"/>
              <a:buChar char="•"/>
            </a:pPr>
            <a:r>
              <a:rPr lang="ar-SY" altLang="ar-SY" sz="2400" b="1" dirty="0"/>
              <a:t>وهذا يعتمد أيضا على حجم العينة فكلما كانت العينة اكبر كان مجال الثقة اضيق وبالتالي اكثر مصداقية</a:t>
            </a:r>
            <a:endParaRPr lang="en-US" altLang="ar-SY" sz="2400" b="1" dirty="0"/>
          </a:p>
        </p:txBody>
      </p:sp>
    </p:spTree>
    <p:extLst>
      <p:ext uri="{BB962C8B-B14F-4D97-AF65-F5344CB8AC3E}">
        <p14:creationId xmlns:p14="http://schemas.microsoft.com/office/powerpoint/2010/main" val="1432458550"/>
      </p:ext>
    </p:extLst>
  </p:cSld>
  <p:clrMapOvr>
    <a:masterClrMapping/>
  </p:clrMapOvr>
  <mc:AlternateContent xmlns:mc="http://schemas.openxmlformats.org/markup-compatibility/2006" xmlns:p14="http://schemas.microsoft.com/office/powerpoint/2010/main">
    <mc:Choice Requires="p14">
      <p:transition spd="slow" p14:dur="2000" advTm="81244"/>
    </mc:Choice>
    <mc:Fallback xmlns="">
      <p:transition spd="slow" advTm="81244"/>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24074" y="350837"/>
            <a:ext cx="7696200" cy="906463"/>
          </a:xfrm>
          <a:solidFill>
            <a:schemeClr val="accent2"/>
          </a:solidFill>
        </p:spPr>
        <p:txBody>
          <a:bodyPr>
            <a:normAutofit/>
          </a:bodyPr>
          <a:lstStyle/>
          <a:p>
            <a:pPr algn="ctr"/>
            <a:r>
              <a:rPr lang="en-US" sz="4800" b="1" dirty="0"/>
              <a:t>P value </a:t>
            </a:r>
            <a:endParaRPr lang="ar-SY" sz="4800" b="1" dirty="0"/>
          </a:p>
        </p:txBody>
      </p:sp>
      <p:sp>
        <p:nvSpPr>
          <p:cNvPr id="4" name="مستطيل 3"/>
          <p:cNvSpPr/>
          <p:nvPr/>
        </p:nvSpPr>
        <p:spPr>
          <a:xfrm>
            <a:off x="714374" y="1500188"/>
            <a:ext cx="10515599" cy="1569660"/>
          </a:xfrm>
          <a:prstGeom prst="rect">
            <a:avLst/>
          </a:prstGeom>
          <a:ln>
            <a:solidFill>
              <a:schemeClr val="accent1"/>
            </a:solidFill>
          </a:ln>
        </p:spPr>
        <p:txBody>
          <a:bodyPr wrap="square">
            <a:spAutoFit/>
          </a:bodyPr>
          <a:lstStyle/>
          <a:p>
            <a:pPr algn="r" rtl="1"/>
            <a:r>
              <a:rPr lang="ar-SY" sz="2400" i="0" dirty="0">
                <a:solidFill>
                  <a:srgbClr val="202122"/>
                </a:solidFill>
                <a:effectLst/>
                <a:latin typeface="Arial" panose="020B0604020202020204" pitchFamily="34" charset="0"/>
              </a:rPr>
              <a:t>القيمة الاحتمالية أو قيمة </a:t>
            </a:r>
            <a:r>
              <a:rPr lang="en-US" sz="2400" i="0" dirty="0">
                <a:solidFill>
                  <a:srgbClr val="202122"/>
                </a:solidFill>
                <a:effectLst/>
                <a:latin typeface="Arial" panose="020B0604020202020204" pitchFamily="34" charset="0"/>
              </a:rPr>
              <a:t>P (</a:t>
            </a:r>
            <a:r>
              <a:rPr lang="ar-SY" sz="2400" i="0" dirty="0">
                <a:solidFill>
                  <a:srgbClr val="202122"/>
                </a:solidFill>
                <a:effectLst/>
                <a:latin typeface="Arial" panose="020B0604020202020204" pitchFamily="34" charset="0"/>
              </a:rPr>
              <a:t>الحرف </a:t>
            </a:r>
            <a:r>
              <a:rPr lang="ar-SY" sz="2400" i="0" dirty="0" err="1">
                <a:solidFill>
                  <a:srgbClr val="202122"/>
                </a:solidFill>
                <a:effectLst/>
                <a:latin typeface="Arial" panose="020B0604020202020204" pitchFamily="34" charset="0"/>
              </a:rPr>
              <a:t>الاتيني</a:t>
            </a:r>
            <a:r>
              <a:rPr lang="ar-SY" sz="2400" i="0" dirty="0">
                <a:solidFill>
                  <a:srgbClr val="202122"/>
                </a:solidFill>
                <a:effectLst/>
                <a:latin typeface="Arial" panose="020B0604020202020204" pitchFamily="34" charset="0"/>
              </a:rPr>
              <a:t> </a:t>
            </a:r>
            <a:r>
              <a:rPr lang="en-US" sz="2400" i="0" dirty="0">
                <a:solidFill>
                  <a:srgbClr val="202122"/>
                </a:solidFill>
                <a:effectLst/>
                <a:latin typeface="Arial" panose="020B0604020202020204" pitchFamily="34" charset="0"/>
              </a:rPr>
              <a:t>P </a:t>
            </a:r>
            <a:r>
              <a:rPr lang="ar-SY" sz="2400" i="0" dirty="0">
                <a:solidFill>
                  <a:srgbClr val="202122"/>
                </a:solidFill>
                <a:effectLst/>
                <a:latin typeface="Arial" panose="020B0604020202020204" pitchFamily="34" charset="0"/>
              </a:rPr>
              <a:t>يرمز إلى الكلمة اللاتينية </a:t>
            </a:r>
            <a:r>
              <a:rPr lang="en-US" sz="2400" i="0" dirty="0" err="1">
                <a:solidFill>
                  <a:srgbClr val="202122"/>
                </a:solidFill>
                <a:effectLst/>
                <a:latin typeface="Arial" panose="020B0604020202020204" pitchFamily="34" charset="0"/>
              </a:rPr>
              <a:t>probare</a:t>
            </a:r>
            <a:r>
              <a:rPr lang="en-US" sz="2400" i="0" dirty="0">
                <a:solidFill>
                  <a:srgbClr val="202122"/>
                </a:solidFill>
                <a:effectLst/>
                <a:latin typeface="Arial" panose="020B0604020202020204" pitchFamily="34" charset="0"/>
              </a:rPr>
              <a:t>، </a:t>
            </a:r>
            <a:r>
              <a:rPr lang="ar-SY" sz="2400" i="0" dirty="0">
                <a:solidFill>
                  <a:srgbClr val="202122"/>
                </a:solidFill>
                <a:effectLst/>
                <a:latin typeface="Arial" panose="020B0604020202020204" pitchFamily="34" charset="0"/>
              </a:rPr>
              <a:t>هو مصطلح </a:t>
            </a:r>
            <a:r>
              <a:rPr lang="ar-SY" sz="2400" i="0" u="none" strike="noStrike" dirty="0">
                <a:solidFill>
                  <a:srgbClr val="0B0080"/>
                </a:solidFill>
                <a:effectLst/>
                <a:latin typeface="Arial" panose="020B0604020202020204" pitchFamily="34" charset="0"/>
                <a:hlinkClick r:id="rId2" tooltip="إحصاء"/>
              </a:rPr>
              <a:t>إحصائي</a:t>
            </a:r>
            <a:r>
              <a:rPr lang="ar-SY" sz="2400" i="0" dirty="0">
                <a:solidFill>
                  <a:srgbClr val="202122"/>
                </a:solidFill>
                <a:effectLst/>
                <a:latin typeface="Arial" panose="020B0604020202020204" pitchFamily="34" charset="0"/>
              </a:rPr>
              <a:t>، وتعني بالعربيّة الاحتماليّة). تُستخدَم هذه القيمة لاختبار الفرضيّة إحصائيًّا. هي احتماليّة الحصول على نتائج على الأقل قريبة من أطراف النتائج الحقيقيّة التي لُوحِظت خلال التجربة، مفترضًا بأنّ الفرضيّة الصفريّة او فرضية العدم صحيحة.</a:t>
            </a:r>
            <a:endParaRPr lang="ar-SY" sz="2400" dirty="0"/>
          </a:p>
        </p:txBody>
      </p:sp>
    </p:spTree>
    <p:extLst>
      <p:ext uri="{BB962C8B-B14F-4D97-AF65-F5344CB8AC3E}">
        <p14:creationId xmlns:p14="http://schemas.microsoft.com/office/powerpoint/2010/main" val="3217508229"/>
      </p:ext>
    </p:extLst>
  </p:cSld>
  <p:clrMapOvr>
    <a:masterClrMapping/>
  </p:clrMapOvr>
  <mc:AlternateContent xmlns:mc="http://schemas.openxmlformats.org/markup-compatibility/2006" xmlns:p14="http://schemas.microsoft.com/office/powerpoint/2010/main">
    <mc:Choice Requires="p14">
      <p:transition spd="slow" p14:dur="2000" advTm="8926"/>
    </mc:Choice>
    <mc:Fallback xmlns="">
      <p:transition spd="slow" advTm="8926"/>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a:xfrm>
            <a:off x="4038600" y="365125"/>
            <a:ext cx="7315200" cy="1325563"/>
          </a:xfrm>
          <a:solidFill>
            <a:schemeClr val="accent2"/>
          </a:solidFill>
          <a:ln>
            <a:solidFill>
              <a:schemeClr val="accent1"/>
            </a:solidFill>
          </a:ln>
        </p:spPr>
        <p:txBody>
          <a:bodyPr>
            <a:normAutofit/>
          </a:bodyPr>
          <a:lstStyle/>
          <a:p>
            <a:pPr algn="r"/>
            <a:r>
              <a:rPr lang="ar-SA" altLang="ar-SY" b="1" dirty="0"/>
              <a:t>فرضية العدم   </a:t>
            </a:r>
            <a:r>
              <a:rPr lang="en-US" altLang="ar-SY" b="1" dirty="0"/>
              <a:t>null hypothesis</a:t>
            </a:r>
          </a:p>
        </p:txBody>
      </p:sp>
      <p:sp>
        <p:nvSpPr>
          <p:cNvPr id="481283" name="Rectangle 3"/>
          <p:cNvSpPr>
            <a:spLocks noGrp="1" noChangeArrowheads="1"/>
          </p:cNvSpPr>
          <p:nvPr>
            <p:ph idx="1"/>
          </p:nvPr>
        </p:nvSpPr>
        <p:spPr>
          <a:xfrm>
            <a:off x="1524000" y="1981200"/>
            <a:ext cx="9144000" cy="4114800"/>
          </a:xfrm>
        </p:spPr>
        <p:txBody>
          <a:bodyPr>
            <a:normAutofit lnSpcReduction="10000"/>
          </a:bodyPr>
          <a:lstStyle/>
          <a:p>
            <a:pPr>
              <a:lnSpc>
                <a:spcPct val="80000"/>
              </a:lnSpc>
            </a:pPr>
            <a:r>
              <a:rPr lang="ar-SA" altLang="ar-SY" sz="2400" dirty="0"/>
              <a:t>نفترض أن الفرق الملاحظ هو نتيجة الصدفة</a:t>
            </a:r>
          </a:p>
          <a:p>
            <a:pPr lvl="1">
              <a:lnSpc>
                <a:spcPct val="80000"/>
              </a:lnSpc>
            </a:pPr>
            <a:r>
              <a:rPr lang="ar-SA" altLang="ar-SY" sz="2000" dirty="0"/>
              <a:t>أي عدم وجود فرق (مثلا: فرق خطر=0، نسبة أرجحية =1)</a:t>
            </a:r>
          </a:p>
          <a:p>
            <a:pPr lvl="1">
              <a:lnSpc>
                <a:spcPct val="80000"/>
              </a:lnSpc>
            </a:pPr>
            <a:endParaRPr lang="en-US" altLang="ar-SY" sz="2000" dirty="0"/>
          </a:p>
          <a:p>
            <a:pPr>
              <a:lnSpc>
                <a:spcPct val="80000"/>
              </a:lnSpc>
            </a:pPr>
            <a:r>
              <a:rPr lang="ar-SA" altLang="ar-SY" sz="2400" dirty="0"/>
              <a:t>نقيس </a:t>
            </a:r>
            <a:r>
              <a:rPr lang="ar-SA" altLang="ar-SY" sz="2400" dirty="0" err="1"/>
              <a:t>إحتمال</a:t>
            </a:r>
            <a:r>
              <a:rPr lang="ar-SA" altLang="ar-SY" sz="2400" dirty="0"/>
              <a:t> </a:t>
            </a:r>
            <a:r>
              <a:rPr lang="en-US" altLang="ar-SY" sz="2400" dirty="0"/>
              <a:t>probability</a:t>
            </a:r>
            <a:r>
              <a:rPr lang="ar-SA" altLang="ar-SY" sz="2400" dirty="0"/>
              <a:t> صحة هذه الفرضية بفحص إحصائي:</a:t>
            </a:r>
          </a:p>
          <a:p>
            <a:pPr lvl="1">
              <a:lnSpc>
                <a:spcPct val="80000"/>
              </a:lnSpc>
            </a:pPr>
            <a:r>
              <a:rPr lang="ar-SA" altLang="ar-SY" sz="1800" dirty="0"/>
              <a:t>فحص عياري   </a:t>
            </a:r>
            <a:r>
              <a:rPr lang="en-US" altLang="ar-SY" sz="1800" dirty="0"/>
              <a:t>Parametric test</a:t>
            </a:r>
            <a:r>
              <a:rPr lang="ar-SA" altLang="ar-SY" sz="1800" dirty="0"/>
              <a:t> (مثلاًً:  </a:t>
            </a:r>
            <a:r>
              <a:rPr lang="en-US" altLang="ar-SY" sz="1800" dirty="0"/>
              <a:t>t-test</a:t>
            </a:r>
            <a:r>
              <a:rPr lang="ar-SA" altLang="ar-SY" sz="1800" dirty="0"/>
              <a:t> ) إذا كان للنتائج توزع طبيعي  </a:t>
            </a:r>
            <a:r>
              <a:rPr lang="en-US" altLang="ar-SY" sz="1800" dirty="0"/>
              <a:t>normal distribution</a:t>
            </a:r>
          </a:p>
          <a:p>
            <a:pPr lvl="1">
              <a:lnSpc>
                <a:spcPct val="80000"/>
              </a:lnSpc>
            </a:pPr>
            <a:r>
              <a:rPr lang="ar-SA" altLang="ar-SY" sz="1800" dirty="0"/>
              <a:t>فحص غير عياري  </a:t>
            </a:r>
            <a:r>
              <a:rPr lang="en-US" altLang="ar-SY" sz="1800" dirty="0"/>
              <a:t>non parametric test</a:t>
            </a:r>
            <a:r>
              <a:rPr lang="ar-SY" altLang="ar-SY" sz="1800" dirty="0"/>
              <a:t> (</a:t>
            </a:r>
            <a:r>
              <a:rPr lang="ar-SA" altLang="ar-SY" sz="1800" dirty="0"/>
              <a:t>مثلاً: </a:t>
            </a:r>
            <a:r>
              <a:rPr lang="en-US" altLang="ar-SY" sz="1800" dirty="0"/>
              <a:t>Wilkinson test</a:t>
            </a:r>
            <a:r>
              <a:rPr lang="ar-SY" altLang="ar-SY" sz="1800" dirty="0"/>
              <a:t>) إذا لم يكن للنتائج </a:t>
            </a:r>
            <a:r>
              <a:rPr lang="ar-SA" altLang="ar-SY" sz="1800" dirty="0"/>
              <a:t>توزع طبيعي</a:t>
            </a:r>
            <a:endParaRPr lang="en-US" altLang="ar-SY" sz="1800" dirty="0"/>
          </a:p>
          <a:p>
            <a:pPr>
              <a:lnSpc>
                <a:spcPct val="80000"/>
              </a:lnSpc>
            </a:pPr>
            <a:endParaRPr lang="ar-SY" altLang="ar-SY" sz="1800" dirty="0"/>
          </a:p>
          <a:p>
            <a:pPr>
              <a:lnSpc>
                <a:spcPct val="80000"/>
              </a:lnSpc>
            </a:pPr>
            <a:r>
              <a:rPr lang="ar-SA" altLang="ar-SY" sz="2400" b="1" dirty="0">
                <a:solidFill>
                  <a:srgbClr val="0070C0"/>
                </a:solidFill>
              </a:rPr>
              <a:t>قيمة </a:t>
            </a:r>
            <a:r>
              <a:rPr lang="en-US" altLang="ar-SY" sz="2400" b="1" dirty="0">
                <a:solidFill>
                  <a:srgbClr val="0070C0"/>
                </a:solidFill>
              </a:rPr>
              <a:t>p</a:t>
            </a:r>
            <a:r>
              <a:rPr lang="ar-SY" altLang="ar-SY" sz="2400" b="1" dirty="0">
                <a:solidFill>
                  <a:srgbClr val="0070C0"/>
                </a:solidFill>
              </a:rPr>
              <a:t> </a:t>
            </a:r>
            <a:r>
              <a:rPr lang="en-US" altLang="ar-SY" sz="2400" b="1" dirty="0">
                <a:solidFill>
                  <a:srgbClr val="0070C0"/>
                </a:solidFill>
              </a:rPr>
              <a:t>(p value)</a:t>
            </a:r>
            <a:r>
              <a:rPr lang="ar-SA" altLang="ar-SY" sz="2400" b="1" dirty="0">
                <a:solidFill>
                  <a:srgbClr val="0070C0"/>
                </a:solidFill>
              </a:rPr>
              <a:t> </a:t>
            </a:r>
          </a:p>
          <a:p>
            <a:pPr lvl="1">
              <a:lnSpc>
                <a:spcPct val="80000"/>
              </a:lnSpc>
            </a:pPr>
            <a:r>
              <a:rPr lang="ar-SA" altLang="ar-SY" sz="1800" dirty="0"/>
              <a:t>هي </a:t>
            </a:r>
            <a:r>
              <a:rPr lang="ar-SA" altLang="ar-SY" sz="1800" dirty="0" err="1"/>
              <a:t>إحتمال</a:t>
            </a:r>
            <a:r>
              <a:rPr lang="ar-SA" altLang="ar-SY" sz="1800" dirty="0"/>
              <a:t> صحة فرضية العدم</a:t>
            </a:r>
            <a:endParaRPr lang="en-US" altLang="ar-SY" sz="1800" dirty="0"/>
          </a:p>
          <a:p>
            <a:pPr lvl="1">
              <a:lnSpc>
                <a:spcPct val="80000"/>
              </a:lnSpc>
            </a:pPr>
            <a:r>
              <a:rPr lang="ar-SA" altLang="ar-SY" sz="1800" dirty="0"/>
              <a:t>إذا كانت صغيرة جداً، ترفض فرضية العدم وتعتبر النتيجة هامة احصائياً </a:t>
            </a:r>
            <a:r>
              <a:rPr lang="en-US" altLang="ar-SY" sz="1800" dirty="0"/>
              <a:t> statistically significant</a:t>
            </a:r>
          </a:p>
          <a:p>
            <a:pPr lvl="1">
              <a:lnSpc>
                <a:spcPct val="80000"/>
              </a:lnSpc>
            </a:pPr>
            <a:endParaRPr lang="en-US" altLang="ar-SY" sz="2000" dirty="0"/>
          </a:p>
          <a:p>
            <a:pPr lvl="1">
              <a:lnSpc>
                <a:spcPct val="80000"/>
              </a:lnSpc>
            </a:pPr>
            <a:r>
              <a:rPr lang="ar-SA" altLang="ar-SY" sz="2000" dirty="0" err="1"/>
              <a:t>القيمه</a:t>
            </a:r>
            <a:r>
              <a:rPr lang="ar-SA" altLang="ar-SY" sz="2000" dirty="0"/>
              <a:t> المتعارف عليها هي عادةً </a:t>
            </a:r>
            <a:r>
              <a:rPr lang="en-US" altLang="ar-SY" sz="2000" dirty="0"/>
              <a:t>p&lt;0.05</a:t>
            </a:r>
          </a:p>
        </p:txBody>
      </p:sp>
    </p:spTree>
    <p:extLst>
      <p:ext uri="{BB962C8B-B14F-4D97-AF65-F5344CB8AC3E}">
        <p14:creationId xmlns:p14="http://schemas.microsoft.com/office/powerpoint/2010/main" val="7625210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399654" y="187124"/>
            <a:ext cx="5297563" cy="2963269"/>
          </a:xfrm>
        </p:spPr>
        <p:txBody>
          <a:bodyPr>
            <a:normAutofit/>
          </a:bodyPr>
          <a:lstStyle/>
          <a:p>
            <a:r>
              <a:rPr lang="ar-SY" sz="2400" dirty="0"/>
              <a:t>أن بحثاً ما يقارن بين نوعين من الأدوية للصداع، الدواء الأول نفترض أن اسمه (</a:t>
            </a:r>
            <a:r>
              <a:rPr lang="en-US" sz="2400" dirty="0"/>
              <a:t>X</a:t>
            </a:r>
            <a:r>
              <a:rPr lang="ar-SY" sz="2400" dirty="0"/>
              <a:t>)والدواء الثاني (</a:t>
            </a:r>
            <a:r>
              <a:rPr lang="en-US" sz="2400" dirty="0"/>
              <a:t>Y </a:t>
            </a:r>
            <a:r>
              <a:rPr lang="ar-SY" sz="2400" dirty="0"/>
              <a:t> )</a:t>
            </a:r>
          </a:p>
          <a:p>
            <a:pPr algn="r"/>
            <a:r>
              <a:rPr lang="ar-SY" sz="2400" dirty="0"/>
              <a:t>وتمت كتابة </a:t>
            </a:r>
            <a:r>
              <a:rPr lang="ar-SY" sz="2400" i="0" u="none" strike="noStrike" dirty="0">
                <a:solidFill>
                  <a:srgbClr val="000000"/>
                </a:solidFill>
                <a:effectLst/>
                <a:latin typeface="Roboto"/>
                <a:hlinkClick r:id="rId2"/>
              </a:rPr>
              <a:t>الفرضية (</a:t>
            </a:r>
            <a:r>
              <a:rPr lang="en-US" sz="2400" i="0" u="none" strike="noStrike" dirty="0">
                <a:solidFill>
                  <a:srgbClr val="000000"/>
                </a:solidFill>
                <a:effectLst/>
                <a:latin typeface="Roboto"/>
                <a:hlinkClick r:id="rId2"/>
              </a:rPr>
              <a:t>(hypothesis</a:t>
            </a:r>
            <a:endParaRPr lang="en-US" sz="2400" i="0" u="none" strike="noStrike" dirty="0">
              <a:solidFill>
                <a:srgbClr val="000000"/>
              </a:solidFill>
              <a:effectLst/>
              <a:latin typeface="Roboto"/>
            </a:endParaRPr>
          </a:p>
          <a:p>
            <a:pPr algn="l" rtl="0"/>
            <a:r>
              <a:rPr lang="en-US" sz="2400" i="0" u="none" strike="noStrike" dirty="0">
                <a:solidFill>
                  <a:srgbClr val="000000"/>
                </a:solidFill>
                <a:effectLst/>
                <a:latin typeface="Roboto"/>
              </a:rPr>
              <a:t> </a:t>
            </a:r>
            <a:r>
              <a:rPr lang="ar-SY" altLang="ar-SY" sz="2400" dirty="0" err="1">
                <a:solidFill>
                  <a:srgbClr val="171617"/>
                </a:solidFill>
                <a:latin typeface="Oswald"/>
              </a:rPr>
              <a:t>There’s</a:t>
            </a:r>
            <a:r>
              <a:rPr lang="ar-SY" altLang="ar-SY" sz="2400" dirty="0">
                <a:solidFill>
                  <a:srgbClr val="171617"/>
                </a:solidFill>
                <a:latin typeface="Oswald"/>
              </a:rPr>
              <a:t> </a:t>
            </a:r>
            <a:r>
              <a:rPr lang="ar-SY" altLang="ar-SY" sz="2400" dirty="0" err="1">
                <a:solidFill>
                  <a:srgbClr val="171617"/>
                </a:solidFill>
                <a:latin typeface="Oswald"/>
              </a:rPr>
              <a:t>no</a:t>
            </a:r>
            <a:r>
              <a:rPr lang="ar-SY" altLang="ar-SY" sz="2400" dirty="0">
                <a:solidFill>
                  <a:srgbClr val="171617"/>
                </a:solidFill>
                <a:latin typeface="Oswald"/>
              </a:rPr>
              <a:t> </a:t>
            </a:r>
            <a:r>
              <a:rPr lang="ar-SY" altLang="ar-SY" sz="2400" dirty="0" err="1">
                <a:solidFill>
                  <a:srgbClr val="171617"/>
                </a:solidFill>
                <a:latin typeface="Oswald"/>
              </a:rPr>
              <a:t>difference</a:t>
            </a:r>
            <a:r>
              <a:rPr lang="ar-SY" altLang="ar-SY" sz="2400" dirty="0">
                <a:solidFill>
                  <a:srgbClr val="171617"/>
                </a:solidFill>
                <a:latin typeface="Oswald"/>
              </a:rPr>
              <a:t> </a:t>
            </a:r>
            <a:r>
              <a:rPr lang="ar-SY" altLang="ar-SY" sz="2400" dirty="0" err="1">
                <a:solidFill>
                  <a:srgbClr val="171617"/>
                </a:solidFill>
                <a:latin typeface="Oswald"/>
              </a:rPr>
              <a:t>between</a:t>
            </a:r>
            <a:r>
              <a:rPr lang="ar-SY" altLang="ar-SY" sz="2400" dirty="0">
                <a:solidFill>
                  <a:srgbClr val="171617"/>
                </a:solidFill>
                <a:latin typeface="Oswald"/>
              </a:rPr>
              <a:t> X </a:t>
            </a:r>
            <a:r>
              <a:rPr lang="ar-SY" altLang="ar-SY" sz="2400" dirty="0" err="1">
                <a:solidFill>
                  <a:srgbClr val="171617"/>
                </a:solidFill>
                <a:latin typeface="Oswald"/>
              </a:rPr>
              <a:t>and</a:t>
            </a:r>
            <a:r>
              <a:rPr lang="ar-SY" altLang="ar-SY" sz="2400" dirty="0">
                <a:solidFill>
                  <a:srgbClr val="171617"/>
                </a:solidFill>
                <a:latin typeface="Oswald"/>
              </a:rPr>
              <a:t> Y </a:t>
            </a:r>
            <a:r>
              <a:rPr lang="ar-SY" altLang="ar-SY" sz="2400" dirty="0" err="1">
                <a:solidFill>
                  <a:srgbClr val="171617"/>
                </a:solidFill>
                <a:latin typeface="Oswald"/>
              </a:rPr>
              <a:t>in</a:t>
            </a:r>
            <a:r>
              <a:rPr lang="ar-SY" altLang="ar-SY" sz="2400" dirty="0">
                <a:solidFill>
                  <a:srgbClr val="171617"/>
                </a:solidFill>
                <a:latin typeface="Oswald"/>
              </a:rPr>
              <a:t> </a:t>
            </a:r>
            <a:r>
              <a:rPr lang="ar-SY" altLang="ar-SY" sz="2400" dirty="0" err="1">
                <a:solidFill>
                  <a:srgbClr val="171617"/>
                </a:solidFill>
                <a:latin typeface="Oswald"/>
              </a:rPr>
              <a:t>treating</a:t>
            </a:r>
            <a:r>
              <a:rPr lang="ar-SY" altLang="ar-SY" sz="2400" dirty="0">
                <a:solidFill>
                  <a:srgbClr val="171617"/>
                </a:solidFill>
                <a:latin typeface="Oswald"/>
              </a:rPr>
              <a:t> </a:t>
            </a:r>
            <a:r>
              <a:rPr lang="ar-SY" altLang="ar-SY" sz="2400" dirty="0" err="1">
                <a:solidFill>
                  <a:srgbClr val="171617"/>
                </a:solidFill>
                <a:latin typeface="Oswald"/>
              </a:rPr>
              <a:t>headaches</a:t>
            </a:r>
            <a:endParaRPr lang="ar-SY" altLang="ar-SY" sz="2400" dirty="0">
              <a:solidFill>
                <a:srgbClr val="171617"/>
              </a:solidFill>
              <a:latin typeface="Oswald"/>
            </a:endParaRPr>
          </a:p>
          <a:p>
            <a:r>
              <a:rPr lang="ar-SY" sz="2400" dirty="0"/>
              <a:t>هي الفرضية الصفرية او فرضية العدم</a:t>
            </a:r>
          </a:p>
        </p:txBody>
      </p:sp>
      <p:pic>
        <p:nvPicPr>
          <p:cNvPr id="1026" name="Picture 2" descr="p value بالعربية عربي">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254" y="-428625"/>
            <a:ext cx="5494352" cy="7158037"/>
          </a:xfrm>
          <a:prstGeom prst="rect">
            <a:avLst/>
          </a:prstGeom>
          <a:noFill/>
          <a:extLst>
            <a:ext uri="{909E8E84-426E-40DD-AFC4-6F175D3DCCD1}">
              <a14:hiddenFill xmlns:a14="http://schemas.microsoft.com/office/drawing/2010/main">
                <a:solidFill>
                  <a:srgbClr val="FFFFFF"/>
                </a:solidFill>
              </a14:hiddenFill>
            </a:ext>
          </a:extLst>
        </p:spPr>
      </p:pic>
      <p:sp>
        <p:nvSpPr>
          <p:cNvPr id="5" name="مستطيل 4"/>
          <p:cNvSpPr/>
          <p:nvPr/>
        </p:nvSpPr>
        <p:spPr>
          <a:xfrm>
            <a:off x="188119" y="2227063"/>
            <a:ext cx="2185987" cy="923330"/>
          </a:xfrm>
          <a:prstGeom prst="rect">
            <a:avLst/>
          </a:prstGeom>
        </p:spPr>
        <p:txBody>
          <a:bodyPr wrap="square">
            <a:spAutoFit/>
          </a:bodyPr>
          <a:lstStyle/>
          <a:p>
            <a:r>
              <a:rPr lang="ar-SY" b="1" i="0" dirty="0">
                <a:solidFill>
                  <a:srgbClr val="FF0000"/>
                </a:solidFill>
                <a:effectLst/>
                <a:latin typeface="Roboto"/>
              </a:rPr>
              <a:t>(13 من أصل 15) من الذين استخدموا (</a:t>
            </a:r>
            <a:r>
              <a:rPr lang="en-US" b="1" i="0" dirty="0">
                <a:solidFill>
                  <a:srgbClr val="FF0000"/>
                </a:solidFill>
                <a:effectLst/>
                <a:latin typeface="Roboto"/>
              </a:rPr>
              <a:t>X) </a:t>
            </a:r>
            <a:r>
              <a:rPr lang="ar-SY" b="1" i="0" dirty="0">
                <a:solidFill>
                  <a:srgbClr val="FF0000"/>
                </a:solidFill>
                <a:effectLst/>
                <a:latin typeface="Roboto"/>
              </a:rPr>
              <a:t>تخلصوا من الصداع،</a:t>
            </a:r>
            <a:endParaRPr lang="ar-SY" b="1" dirty="0">
              <a:solidFill>
                <a:srgbClr val="FF0000"/>
              </a:solidFill>
            </a:endParaRPr>
          </a:p>
        </p:txBody>
      </p:sp>
      <p:sp>
        <p:nvSpPr>
          <p:cNvPr id="6" name="مستطيل 5"/>
          <p:cNvSpPr/>
          <p:nvPr/>
        </p:nvSpPr>
        <p:spPr>
          <a:xfrm>
            <a:off x="3638194" y="2227063"/>
            <a:ext cx="2120190" cy="923330"/>
          </a:xfrm>
          <a:prstGeom prst="rect">
            <a:avLst/>
          </a:prstGeom>
        </p:spPr>
        <p:txBody>
          <a:bodyPr wrap="square">
            <a:spAutoFit/>
          </a:bodyPr>
          <a:lstStyle/>
          <a:p>
            <a:r>
              <a:rPr lang="ar-SY" b="1" i="0" dirty="0">
                <a:solidFill>
                  <a:srgbClr val="FF0000"/>
                </a:solidFill>
                <a:effectLst/>
                <a:latin typeface="Roboto"/>
              </a:rPr>
              <a:t>(3 من أصل 15) من الذين استخدموا (</a:t>
            </a:r>
            <a:r>
              <a:rPr lang="en-US" b="1" i="0" dirty="0">
                <a:solidFill>
                  <a:srgbClr val="FF0000"/>
                </a:solidFill>
                <a:effectLst/>
                <a:latin typeface="Roboto"/>
              </a:rPr>
              <a:t>Y) </a:t>
            </a:r>
            <a:r>
              <a:rPr lang="ar-SY" b="1" i="0" dirty="0">
                <a:solidFill>
                  <a:srgbClr val="FF0000"/>
                </a:solidFill>
                <a:effectLst/>
                <a:latin typeface="Roboto"/>
              </a:rPr>
              <a:t>تخلصوا من الصداع</a:t>
            </a:r>
            <a:endParaRPr lang="ar-SY" b="1" dirty="0">
              <a:solidFill>
                <a:srgbClr val="FF0000"/>
              </a:solidFill>
            </a:endParaRPr>
          </a:p>
        </p:txBody>
      </p:sp>
      <p:sp>
        <p:nvSpPr>
          <p:cNvPr id="7" name="مستطيل 6"/>
          <p:cNvSpPr/>
          <p:nvPr/>
        </p:nvSpPr>
        <p:spPr>
          <a:xfrm>
            <a:off x="6399653" y="3021805"/>
            <a:ext cx="5297564" cy="3416320"/>
          </a:xfrm>
          <a:prstGeom prst="rect">
            <a:avLst/>
          </a:prstGeom>
        </p:spPr>
        <p:txBody>
          <a:bodyPr wrap="square">
            <a:spAutoFit/>
          </a:bodyPr>
          <a:lstStyle/>
          <a:p>
            <a:pPr marL="342900" indent="-342900" algn="r" rtl="1">
              <a:buFont typeface="Arial" panose="020B0604020202020204" pitchFamily="34" charset="0"/>
              <a:buChar char="•"/>
            </a:pPr>
            <a:r>
              <a:rPr lang="ar-SY" sz="2400" i="0" dirty="0">
                <a:solidFill>
                  <a:srgbClr val="3E3F40"/>
                </a:solidFill>
                <a:effectLst/>
                <a:latin typeface="Roboto"/>
              </a:rPr>
              <a:t>فهناك فرق واضح بين </a:t>
            </a:r>
            <a:r>
              <a:rPr lang="ar-SY" sz="2400" i="0" dirty="0" err="1">
                <a:solidFill>
                  <a:srgbClr val="3E3F40"/>
                </a:solidFill>
                <a:effectLst/>
                <a:latin typeface="Roboto"/>
              </a:rPr>
              <a:t>الدوائين</a:t>
            </a:r>
            <a:r>
              <a:rPr lang="ar-SY" sz="2400" i="0" dirty="0">
                <a:solidFill>
                  <a:srgbClr val="3E3F40"/>
                </a:solidFill>
                <a:effectLst/>
                <a:latin typeface="Roboto"/>
              </a:rPr>
              <a:t>، </a:t>
            </a:r>
          </a:p>
          <a:p>
            <a:pPr marL="342900" indent="-342900" algn="r" rtl="1">
              <a:buFont typeface="Arial" panose="020B0604020202020204" pitchFamily="34" charset="0"/>
              <a:buChar char="•"/>
            </a:pPr>
            <a:r>
              <a:rPr lang="ar-SY" sz="2400" i="0" dirty="0">
                <a:solidFill>
                  <a:srgbClr val="3E3F40"/>
                </a:solidFill>
                <a:effectLst/>
                <a:latin typeface="Roboto"/>
              </a:rPr>
              <a:t>فالذين تخلصوا من الصداع باستخدام</a:t>
            </a:r>
            <a:r>
              <a:rPr lang="en-US" sz="2400" i="0" dirty="0">
                <a:solidFill>
                  <a:srgbClr val="3E3F40"/>
                </a:solidFill>
                <a:effectLst/>
                <a:latin typeface="Roboto"/>
              </a:rPr>
              <a:t>( X) </a:t>
            </a:r>
            <a:r>
              <a:rPr lang="ar-SY" sz="2400" i="0" dirty="0">
                <a:solidFill>
                  <a:srgbClr val="3E3F40"/>
                </a:solidFill>
                <a:effectLst/>
                <a:latin typeface="Roboto"/>
              </a:rPr>
              <a:t>أكثر من الذين تخلصوا من الصداع باستخدام </a:t>
            </a:r>
            <a:r>
              <a:rPr lang="en-US" sz="2400" i="0" dirty="0">
                <a:solidFill>
                  <a:srgbClr val="3E3F40"/>
                </a:solidFill>
                <a:effectLst/>
                <a:latin typeface="Roboto"/>
              </a:rPr>
              <a:t>Y) </a:t>
            </a:r>
            <a:r>
              <a:rPr lang="ar-SY" sz="2400" i="0" dirty="0">
                <a:solidFill>
                  <a:srgbClr val="3E3F40"/>
                </a:solidFill>
                <a:effectLst/>
                <a:latin typeface="Roboto"/>
              </a:rPr>
              <a:t>) </a:t>
            </a:r>
          </a:p>
          <a:p>
            <a:pPr marL="342900" indent="-342900" algn="r" rtl="1">
              <a:buFont typeface="Arial" panose="020B0604020202020204" pitchFamily="34" charset="0"/>
              <a:buChar char="•"/>
            </a:pPr>
            <a:r>
              <a:rPr lang="ar-SY" sz="2400" i="0" dirty="0">
                <a:solidFill>
                  <a:srgbClr val="3E3F40"/>
                </a:solidFill>
                <a:effectLst/>
                <a:latin typeface="Roboto"/>
              </a:rPr>
              <a:t>ولكن هل يعتبر هذا فرقاً معتبراً بين </a:t>
            </a:r>
            <a:r>
              <a:rPr lang="ar-SY" sz="2400" i="0" dirty="0" err="1">
                <a:solidFill>
                  <a:srgbClr val="3E3F40"/>
                </a:solidFill>
                <a:effectLst/>
                <a:latin typeface="Roboto"/>
              </a:rPr>
              <a:t>الدوائين</a:t>
            </a:r>
            <a:r>
              <a:rPr lang="ar-SY" sz="2400" i="0" dirty="0">
                <a:solidFill>
                  <a:srgbClr val="3E3F40"/>
                </a:solidFill>
                <a:effectLst/>
                <a:latin typeface="Roboto"/>
              </a:rPr>
              <a:t> بحيث يمكننا تعميم نتيجة البحث على جميع المصابين بالصداع أم لا (حتى المصابين الآخرين الذين لم يدخلوا في التجربة البحثية) </a:t>
            </a:r>
          </a:p>
          <a:p>
            <a:pPr marL="342900" indent="-342900" algn="r" rtl="1">
              <a:buFont typeface="Arial" panose="020B0604020202020204" pitchFamily="34" charset="0"/>
              <a:buChar char="•"/>
            </a:pPr>
            <a:r>
              <a:rPr lang="ar-SY" sz="2400" i="0" dirty="0">
                <a:solidFill>
                  <a:srgbClr val="3E3F40"/>
                </a:solidFill>
                <a:effectLst/>
                <a:latin typeface="Roboto"/>
              </a:rPr>
              <a:t> هنا يأتي استخدام </a:t>
            </a:r>
            <a:r>
              <a:rPr lang="en-US" sz="2400" i="0" dirty="0">
                <a:solidFill>
                  <a:srgbClr val="3E3F40"/>
                </a:solidFill>
                <a:effectLst/>
                <a:latin typeface="Roboto"/>
              </a:rPr>
              <a:t> p-value </a:t>
            </a:r>
            <a:r>
              <a:rPr lang="ar-SY" sz="2400" i="0" dirty="0">
                <a:solidFill>
                  <a:srgbClr val="3E3F40"/>
                </a:solidFill>
                <a:effectLst/>
                <a:latin typeface="Roboto"/>
              </a:rPr>
              <a:t>لتحديد ما إذا كنا نستطيع قبول أو رفض </a:t>
            </a:r>
            <a:r>
              <a:rPr lang="ar-SY" sz="2400" i="0" u="none" strike="noStrike" dirty="0">
                <a:solidFill>
                  <a:srgbClr val="000000"/>
                </a:solidFill>
                <a:effectLst/>
                <a:latin typeface="Roboto"/>
                <a:hlinkClick r:id="rId2"/>
              </a:rPr>
              <a:t>الفرضية (</a:t>
            </a:r>
            <a:r>
              <a:rPr lang="en-US" sz="2400" i="0" u="none" strike="noStrike" dirty="0">
                <a:solidFill>
                  <a:srgbClr val="000000"/>
                </a:solidFill>
                <a:effectLst/>
                <a:latin typeface="Roboto"/>
                <a:hlinkClick r:id="rId2"/>
              </a:rPr>
              <a:t>hypothesis</a:t>
            </a:r>
            <a:endParaRPr lang="ar-SY" sz="2400" dirty="0"/>
          </a:p>
        </p:txBody>
      </p:sp>
    </p:spTree>
    <p:extLst>
      <p:ext uri="{BB962C8B-B14F-4D97-AF65-F5344CB8AC3E}">
        <p14:creationId xmlns:p14="http://schemas.microsoft.com/office/powerpoint/2010/main" val="98586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700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7000"/>
                            </p:stCondLst>
                            <p:childTnLst>
                              <p:par>
                                <p:cTn id="8" presetID="1" presetClass="entr" presetSubtype="0" fill="hold" grpId="0" nodeType="afterEffect">
                                  <p:stCondLst>
                                    <p:cond delay="250"/>
                                  </p:stCondLst>
                                  <p:childTnLst>
                                    <p:set>
                                      <p:cBhvr>
                                        <p:cTn id="9"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14326" y="185738"/>
            <a:ext cx="11401424" cy="1077218"/>
          </a:xfrm>
          <a:prstGeom prst="rect">
            <a:avLst/>
          </a:prstGeom>
        </p:spPr>
        <p:txBody>
          <a:bodyPr wrap="square">
            <a:spAutoFit/>
          </a:bodyPr>
          <a:lstStyle/>
          <a:p>
            <a:pPr algn="r" rtl="1"/>
            <a:r>
              <a:rPr lang="ar-SY" sz="2000" b="1" i="0" dirty="0">
                <a:solidFill>
                  <a:srgbClr val="3E3F40"/>
                </a:solidFill>
                <a:effectLst/>
                <a:latin typeface="Roboto"/>
              </a:rPr>
              <a:t>لا يمكننا الجزم بأفضلية (</a:t>
            </a:r>
            <a:r>
              <a:rPr lang="en-US" sz="2000" b="1" i="0" dirty="0">
                <a:solidFill>
                  <a:srgbClr val="3E3F40"/>
                </a:solidFill>
                <a:effectLst/>
                <a:latin typeface="Roboto"/>
              </a:rPr>
              <a:t>(X</a:t>
            </a:r>
            <a:r>
              <a:rPr lang="ar-SY" sz="2000" b="1" i="0" dirty="0">
                <a:solidFill>
                  <a:srgbClr val="3E3F40"/>
                </a:solidFill>
                <a:effectLst/>
                <a:latin typeface="Roboto"/>
              </a:rPr>
              <a:t>وتعميم نتيجة البحث على جميع المرضى المصابين بالصداع إلا بعد عمل التحليل الإحصائي. </a:t>
            </a:r>
          </a:p>
          <a:p>
            <a:pPr algn="r" rtl="1"/>
            <a:r>
              <a:rPr lang="ar-SY" sz="2000" b="1" i="0" dirty="0">
                <a:solidFill>
                  <a:srgbClr val="3E3F40"/>
                </a:solidFill>
                <a:effectLst/>
                <a:latin typeface="Roboto"/>
              </a:rPr>
              <a:t>لذلك، بمقارنة المجموعتين عن طريق التحليل الإحصائي وجدنا أن </a:t>
            </a:r>
          </a:p>
          <a:p>
            <a:pPr algn="ctr" rtl="1"/>
            <a:r>
              <a:rPr lang="ar-SY" sz="2000" b="1" i="0" dirty="0">
                <a:solidFill>
                  <a:srgbClr val="3E3F40"/>
                </a:solidFill>
                <a:effectLst/>
                <a:latin typeface="Roboto"/>
              </a:rPr>
              <a:t>(</a:t>
            </a:r>
            <a:r>
              <a:rPr lang="en-US" sz="2000" b="1" i="0" dirty="0">
                <a:solidFill>
                  <a:srgbClr val="3E3F40"/>
                </a:solidFill>
                <a:effectLst/>
                <a:latin typeface="Roboto"/>
              </a:rPr>
              <a:t>p-value </a:t>
            </a:r>
            <a:r>
              <a:rPr lang="ar-SY" sz="2000" b="1" i="0" dirty="0">
                <a:solidFill>
                  <a:srgbClr val="3E3F40"/>
                </a:solidFill>
                <a:effectLst/>
                <a:latin typeface="Roboto"/>
              </a:rPr>
              <a:t>)   الناتجة من هذا التحليل الإحصائي هي (</a:t>
            </a:r>
            <a:r>
              <a:rPr lang="en-US" sz="2000" b="1" i="0" dirty="0">
                <a:solidFill>
                  <a:srgbClr val="3E3F40"/>
                </a:solidFill>
                <a:effectLst/>
                <a:latin typeface="Roboto"/>
              </a:rPr>
              <a:t>p=0.0001 </a:t>
            </a:r>
            <a:r>
              <a:rPr lang="ar-SY" sz="2000" b="1" i="0" dirty="0">
                <a:solidFill>
                  <a:srgbClr val="3E3F40"/>
                </a:solidFill>
                <a:effectLst/>
                <a:latin typeface="Roboto"/>
              </a:rPr>
              <a:t>)      </a:t>
            </a:r>
            <a:r>
              <a:rPr lang="ar-SY" sz="2400" b="1" i="0" dirty="0">
                <a:solidFill>
                  <a:srgbClr val="FF0000"/>
                </a:solidFill>
                <a:effectLst/>
                <a:latin typeface="Roboto"/>
              </a:rPr>
              <a:t>فماذا تعني (</a:t>
            </a:r>
            <a:r>
              <a:rPr lang="en-US" sz="2400" b="1" i="0" dirty="0">
                <a:solidFill>
                  <a:srgbClr val="FF0000"/>
                </a:solidFill>
                <a:effectLst/>
                <a:latin typeface="Roboto"/>
              </a:rPr>
              <a:t>(p=0.0001</a:t>
            </a:r>
            <a:r>
              <a:rPr lang="en-US" sz="2000" b="1" i="0" dirty="0">
                <a:solidFill>
                  <a:srgbClr val="FF0000"/>
                </a:solidFill>
                <a:effectLst/>
                <a:latin typeface="Roboto"/>
              </a:rPr>
              <a:t>؟</a:t>
            </a:r>
            <a:endParaRPr lang="ar-SY" sz="2000" b="1" dirty="0">
              <a:solidFill>
                <a:srgbClr val="FF0000"/>
              </a:solidFill>
            </a:endParaRPr>
          </a:p>
        </p:txBody>
      </p:sp>
      <p:sp>
        <p:nvSpPr>
          <p:cNvPr id="5" name="مستطيل 4"/>
          <p:cNvSpPr/>
          <p:nvPr/>
        </p:nvSpPr>
        <p:spPr>
          <a:xfrm>
            <a:off x="314326" y="1783526"/>
            <a:ext cx="11558587" cy="2308324"/>
          </a:xfrm>
          <a:prstGeom prst="rect">
            <a:avLst/>
          </a:prstGeom>
        </p:spPr>
        <p:txBody>
          <a:bodyPr wrap="square">
            <a:spAutoFit/>
          </a:bodyPr>
          <a:lstStyle/>
          <a:p>
            <a:pPr algn="r"/>
            <a:r>
              <a:rPr lang="ar-SY" sz="2400" b="1" i="0" dirty="0">
                <a:solidFill>
                  <a:srgbClr val="FF0000"/>
                </a:solidFill>
                <a:effectLst/>
                <a:latin typeface="Roboto"/>
              </a:rPr>
              <a:t>الاحتمالية :هي ان احتمالية استمرار الصداع بعد استخدام الدواء 0.0001</a:t>
            </a:r>
            <a:r>
              <a:rPr lang="ar-SY" sz="2000" b="1" i="0" dirty="0">
                <a:solidFill>
                  <a:srgbClr val="3E3F40"/>
                </a:solidFill>
                <a:effectLst/>
                <a:latin typeface="Roboto"/>
              </a:rPr>
              <a:t>. </a:t>
            </a:r>
          </a:p>
          <a:p>
            <a:pPr algn="r" rtl="1"/>
            <a:r>
              <a:rPr lang="ar-SY" sz="2000" b="1" i="0" dirty="0">
                <a:solidFill>
                  <a:srgbClr val="3E3F40"/>
                </a:solidFill>
                <a:effectLst/>
                <a:latin typeface="Roboto"/>
              </a:rPr>
              <a:t>عادة ما نحدد رقماً لـ(</a:t>
            </a:r>
            <a:r>
              <a:rPr lang="en-US" sz="2000" b="1" i="0" dirty="0">
                <a:solidFill>
                  <a:srgbClr val="3E3F40"/>
                </a:solidFill>
                <a:effectLst/>
                <a:latin typeface="Roboto"/>
              </a:rPr>
              <a:t> (p-value</a:t>
            </a:r>
            <a:r>
              <a:rPr lang="ar-SY" sz="2000" b="1" i="0" dirty="0">
                <a:solidFill>
                  <a:srgbClr val="3E3F40"/>
                </a:solidFill>
                <a:effectLst/>
                <a:latin typeface="Roboto"/>
              </a:rPr>
              <a:t>قبل بدء التجربة البحثية ليكون مقياساً لنا، ويكون هذا الرقم هو (0.05)، فإذا كانت القيمة الناتجة ل(</a:t>
            </a:r>
            <a:r>
              <a:rPr lang="en-US" sz="2000" b="1" i="0" dirty="0">
                <a:solidFill>
                  <a:srgbClr val="3E3F40"/>
                </a:solidFill>
                <a:effectLst/>
                <a:latin typeface="Roboto"/>
              </a:rPr>
              <a:t>p-( ( value) </a:t>
            </a:r>
            <a:r>
              <a:rPr lang="ar-SY" sz="2000" b="1" i="0" dirty="0">
                <a:solidFill>
                  <a:srgbClr val="3E3F40"/>
                </a:solidFill>
                <a:effectLst/>
                <a:latin typeface="Roboto"/>
              </a:rPr>
              <a:t>من التحليل الإحصائي هي أقل من المقياس (0.05)، فهذا يعني أن هناك فرقاً إحصائياً معتبراً بين </a:t>
            </a:r>
            <a:r>
              <a:rPr lang="ar-SY" sz="2000" b="1" i="0" dirty="0" err="1">
                <a:solidFill>
                  <a:srgbClr val="3E3F40"/>
                </a:solidFill>
                <a:effectLst/>
                <a:latin typeface="Roboto"/>
              </a:rPr>
              <a:t>الدوائين</a:t>
            </a:r>
            <a:r>
              <a:rPr lang="ar-SY" sz="2000" b="1" i="0" dirty="0">
                <a:solidFill>
                  <a:srgbClr val="3E3F40"/>
                </a:solidFill>
                <a:effectLst/>
                <a:latin typeface="Roboto"/>
              </a:rPr>
              <a:t> وأن </a:t>
            </a:r>
            <a:r>
              <a:rPr lang="en-US" sz="2000" b="1" i="0" dirty="0">
                <a:solidFill>
                  <a:srgbClr val="3E3F40"/>
                </a:solidFill>
                <a:effectLst/>
                <a:latin typeface="Roboto"/>
              </a:rPr>
              <a:t>X) </a:t>
            </a:r>
            <a:r>
              <a:rPr lang="ar-SY" sz="2000" b="1" i="0" dirty="0">
                <a:solidFill>
                  <a:srgbClr val="3E3F40"/>
                </a:solidFill>
                <a:effectLst/>
                <a:latin typeface="Roboto"/>
              </a:rPr>
              <a:t>)أفضل من(</a:t>
            </a:r>
            <a:r>
              <a:rPr lang="en-US" sz="2000" b="1" i="0" dirty="0">
                <a:solidFill>
                  <a:srgbClr val="3E3F40"/>
                </a:solidFill>
                <a:effectLst/>
                <a:latin typeface="Roboto"/>
              </a:rPr>
              <a:t>(Y)</a:t>
            </a:r>
            <a:br>
              <a:rPr lang="en-US" sz="2000" b="1" dirty="0"/>
            </a:br>
            <a:r>
              <a:rPr lang="ar-SY" sz="2000" b="1" i="0" dirty="0">
                <a:solidFill>
                  <a:srgbClr val="3E3F40"/>
                </a:solidFill>
                <a:effectLst/>
                <a:latin typeface="Roboto"/>
              </a:rPr>
              <a:t>أما لو افترضنا أن نتيجة التحليل الإحصائي هي (</a:t>
            </a:r>
            <a:r>
              <a:rPr lang="en-US" sz="2000" b="1" i="0" dirty="0">
                <a:solidFill>
                  <a:srgbClr val="3E3F40"/>
                </a:solidFill>
                <a:effectLst/>
                <a:latin typeface="Roboto"/>
              </a:rPr>
              <a:t>(p=0.08، </a:t>
            </a:r>
            <a:r>
              <a:rPr lang="ar-SY" sz="2000" b="1" i="0" dirty="0">
                <a:solidFill>
                  <a:srgbClr val="3E3F40"/>
                </a:solidFill>
                <a:effectLst/>
                <a:latin typeface="Roboto"/>
              </a:rPr>
              <a:t>ففي هذه الحالة، تكون </a:t>
            </a:r>
            <a:r>
              <a:rPr lang="en-US" sz="2000" b="1" i="0" dirty="0">
                <a:solidFill>
                  <a:srgbClr val="3E3F40"/>
                </a:solidFill>
                <a:effectLst/>
                <a:latin typeface="Roboto"/>
              </a:rPr>
              <a:t>P </a:t>
            </a:r>
            <a:r>
              <a:rPr lang="ar-SY" sz="2000" b="1" i="0" dirty="0">
                <a:solidFill>
                  <a:srgbClr val="3E3F40"/>
                </a:solidFill>
                <a:effectLst/>
                <a:latin typeface="Roboto"/>
              </a:rPr>
              <a:t> أكبر من (0.05)، وهذا يعني أن الفرق غير معتبر إحصائياً، ولا يمكن الجزم بأفضلية (</a:t>
            </a:r>
            <a:r>
              <a:rPr lang="en-US" sz="2000" b="1" i="0" dirty="0">
                <a:solidFill>
                  <a:srgbClr val="3E3F40"/>
                </a:solidFill>
                <a:effectLst/>
                <a:latin typeface="Roboto"/>
              </a:rPr>
              <a:t>X </a:t>
            </a:r>
            <a:r>
              <a:rPr lang="ar-SY" sz="2000" b="1" i="0" dirty="0">
                <a:solidFill>
                  <a:srgbClr val="3E3F40"/>
                </a:solidFill>
                <a:effectLst/>
                <a:latin typeface="Roboto"/>
              </a:rPr>
              <a:t>أو تعميم نتيجة البحث على جميع المصابين بالصداع. وفي هذه الحالة، لا يمكننا وصف (</a:t>
            </a:r>
            <a:r>
              <a:rPr lang="en-US" sz="2000" b="1" i="0" dirty="0">
                <a:solidFill>
                  <a:srgbClr val="3E3F40"/>
                </a:solidFill>
                <a:effectLst/>
                <a:latin typeface="Roboto"/>
              </a:rPr>
              <a:t>X </a:t>
            </a:r>
            <a:r>
              <a:rPr lang="ar-SY" sz="2000" b="1" i="0" dirty="0">
                <a:solidFill>
                  <a:srgbClr val="3E3F40"/>
                </a:solidFill>
                <a:effectLst/>
                <a:latin typeface="Roboto"/>
              </a:rPr>
              <a:t>) لعلاج الصداع.</a:t>
            </a:r>
            <a:endParaRPr lang="ar-SY" sz="2000" b="1" dirty="0"/>
          </a:p>
        </p:txBody>
      </p:sp>
      <p:sp>
        <p:nvSpPr>
          <p:cNvPr id="6" name="مستطيل 5"/>
          <p:cNvSpPr/>
          <p:nvPr/>
        </p:nvSpPr>
        <p:spPr>
          <a:xfrm>
            <a:off x="314326" y="4967464"/>
            <a:ext cx="11558587" cy="1631216"/>
          </a:xfrm>
          <a:prstGeom prst="rect">
            <a:avLst/>
          </a:prstGeom>
        </p:spPr>
        <p:txBody>
          <a:bodyPr wrap="square">
            <a:spAutoFit/>
          </a:bodyPr>
          <a:lstStyle/>
          <a:p>
            <a:pPr algn="r" rtl="1"/>
            <a:r>
              <a:rPr lang="ar-SY" sz="2000" b="1" i="0" u="sng" cap="all" dirty="0">
                <a:solidFill>
                  <a:srgbClr val="0070C0"/>
                </a:solidFill>
                <a:effectLst/>
                <a:latin typeface="Oswald"/>
              </a:rPr>
              <a:t>لماذا اخترنا (0.05) </a:t>
            </a:r>
            <a:r>
              <a:rPr lang="en-US" sz="2000" b="1" i="0" u="sng" cap="all" dirty="0">
                <a:solidFill>
                  <a:srgbClr val="0070C0"/>
                </a:solidFill>
                <a:effectLst/>
                <a:latin typeface="Oswald"/>
              </a:rPr>
              <a:t>P-VALUE </a:t>
            </a:r>
            <a:r>
              <a:rPr lang="ar-SY" sz="2000" b="1" i="0" u="sng" cap="all" dirty="0">
                <a:solidFill>
                  <a:srgbClr val="0070C0"/>
                </a:solidFill>
                <a:effectLst/>
                <a:latin typeface="Oswald"/>
              </a:rPr>
              <a:t>لتكون هي المقياس في اختبار الـ(</a:t>
            </a:r>
            <a:r>
              <a:rPr lang="en-US" sz="2000" b="1" i="0" u="sng" cap="all" dirty="0">
                <a:solidFill>
                  <a:srgbClr val="0070C0"/>
                </a:solidFill>
                <a:effectLst/>
                <a:latin typeface="Oswald"/>
              </a:rPr>
              <a:t>HYPOTHESIS)؟</a:t>
            </a:r>
          </a:p>
          <a:p>
            <a:pPr algn="r" rtl="1"/>
            <a:r>
              <a:rPr lang="ar-SY" sz="2000" b="1" i="0" dirty="0">
                <a:solidFill>
                  <a:srgbClr val="0070C0"/>
                </a:solidFill>
                <a:effectLst/>
                <a:latin typeface="Roboto"/>
              </a:rPr>
              <a:t>لقد اتفق علماء الإحصاء على هذه القيمة لتكون هي المقياس، وهي تعني (%5) لأن (0.05=%5)، ولنتمكن من تعميم نتيجة البحث، نريد أن تكون احتمالية استمرار الصداع هي أقل من (%5).</a:t>
            </a:r>
            <a:br>
              <a:rPr lang="ar-SY" sz="2000" b="1" i="0" dirty="0">
                <a:solidFill>
                  <a:srgbClr val="0070C0"/>
                </a:solidFill>
                <a:effectLst/>
                <a:latin typeface="Roboto"/>
              </a:rPr>
            </a:br>
            <a:br>
              <a:rPr lang="ar-SY" sz="2000" b="1" dirty="0">
                <a:solidFill>
                  <a:srgbClr val="0070C0"/>
                </a:solidFill>
              </a:rPr>
            </a:br>
            <a:endParaRPr lang="ar-SY" sz="2000" b="1" dirty="0">
              <a:solidFill>
                <a:srgbClr val="0070C0"/>
              </a:solidFill>
            </a:endParaRPr>
          </a:p>
        </p:txBody>
      </p:sp>
    </p:spTree>
    <p:extLst>
      <p:ext uri="{BB962C8B-B14F-4D97-AF65-F5344CB8AC3E}">
        <p14:creationId xmlns:p14="http://schemas.microsoft.com/office/powerpoint/2010/main" val="1048041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136774" y="228599"/>
            <a:ext cx="8278813" cy="714375"/>
          </a:xfrm>
          <a:solidFill>
            <a:schemeClr val="accent2"/>
          </a:solidFill>
        </p:spPr>
        <p:txBody>
          <a:bodyPr>
            <a:normAutofit fontScale="90000"/>
          </a:bodyPr>
          <a:lstStyle/>
          <a:p>
            <a:pPr algn="ctr">
              <a:defRPr/>
            </a:pPr>
            <a:r>
              <a:rPr lang="ar-SY" sz="5400" dirty="0">
                <a:solidFill>
                  <a:schemeClr val="tx2">
                    <a:satMod val="130000"/>
                  </a:schemeClr>
                </a:solidFill>
              </a:rPr>
              <a:t>غابة من مصادر المعلومات</a:t>
            </a:r>
            <a:endParaRPr lang="en-US" sz="5400" dirty="0">
              <a:solidFill>
                <a:schemeClr val="tx2">
                  <a:satMod val="130000"/>
                </a:schemeClr>
              </a:solidFill>
            </a:endParaRPr>
          </a:p>
        </p:txBody>
      </p:sp>
      <p:sp>
        <p:nvSpPr>
          <p:cNvPr id="28676" name="Rectangle 4"/>
          <p:cNvSpPr>
            <a:spLocks noChangeArrowheads="1"/>
          </p:cNvSpPr>
          <p:nvPr/>
        </p:nvSpPr>
        <p:spPr bwMode="auto">
          <a:xfrm>
            <a:off x="242889" y="1628773"/>
            <a:ext cx="5157786" cy="4657728"/>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lnSpc>
                <a:spcPct val="90000"/>
              </a:lnSpc>
              <a:spcBef>
                <a:spcPct val="20000"/>
              </a:spcBef>
              <a:buClr>
                <a:schemeClr val="tx2"/>
              </a:buClr>
              <a:buSzPct val="70000"/>
            </a:pPr>
            <a:r>
              <a:rPr lang="en-US" altLang="ar-SY" sz="2800" dirty="0"/>
              <a:t>Journals</a:t>
            </a:r>
          </a:p>
          <a:p>
            <a:pPr algn="l" eaLnBrk="1" hangingPunct="1">
              <a:lnSpc>
                <a:spcPct val="90000"/>
              </a:lnSpc>
              <a:spcBef>
                <a:spcPct val="20000"/>
              </a:spcBef>
              <a:buClr>
                <a:schemeClr val="tx2"/>
              </a:buClr>
              <a:buSzPct val="70000"/>
            </a:pPr>
            <a:r>
              <a:rPr lang="en-US" altLang="ar-SY" sz="2800" dirty="0"/>
              <a:t>“Throwaways”</a:t>
            </a:r>
          </a:p>
          <a:p>
            <a:pPr algn="l" eaLnBrk="1" hangingPunct="1">
              <a:lnSpc>
                <a:spcPct val="90000"/>
              </a:lnSpc>
              <a:spcBef>
                <a:spcPct val="20000"/>
              </a:spcBef>
              <a:buClr>
                <a:schemeClr val="tx2"/>
              </a:buClr>
              <a:buSzPct val="70000"/>
            </a:pPr>
            <a:r>
              <a:rPr lang="en-US" altLang="ar-SY" sz="2800" dirty="0"/>
              <a:t>Academic Reviews</a:t>
            </a:r>
          </a:p>
          <a:p>
            <a:pPr algn="l" eaLnBrk="1" hangingPunct="1">
              <a:lnSpc>
                <a:spcPct val="90000"/>
              </a:lnSpc>
              <a:spcBef>
                <a:spcPct val="20000"/>
              </a:spcBef>
              <a:buClr>
                <a:schemeClr val="tx2"/>
              </a:buClr>
              <a:buSzPct val="70000"/>
            </a:pPr>
            <a:r>
              <a:rPr lang="en-US" altLang="ar-SY" sz="2800" dirty="0"/>
              <a:t>Decision/Cost Analysis</a:t>
            </a:r>
          </a:p>
          <a:p>
            <a:pPr algn="l" eaLnBrk="1" hangingPunct="1">
              <a:lnSpc>
                <a:spcPct val="90000"/>
              </a:lnSpc>
              <a:spcBef>
                <a:spcPct val="20000"/>
              </a:spcBef>
              <a:buClr>
                <a:schemeClr val="tx2"/>
              </a:buClr>
              <a:buSzPct val="70000"/>
            </a:pPr>
            <a:r>
              <a:rPr lang="en-US" altLang="ar-SY" sz="2800" dirty="0"/>
              <a:t>Practice Guidelines</a:t>
            </a:r>
          </a:p>
          <a:p>
            <a:pPr algn="l" eaLnBrk="1" hangingPunct="1">
              <a:lnSpc>
                <a:spcPct val="90000"/>
              </a:lnSpc>
              <a:spcBef>
                <a:spcPct val="20000"/>
              </a:spcBef>
              <a:buClr>
                <a:schemeClr val="tx2"/>
              </a:buClr>
              <a:buSzPct val="70000"/>
            </a:pPr>
            <a:r>
              <a:rPr lang="en-US" altLang="ar-SY" sz="2800" dirty="0"/>
              <a:t>AAFP courses</a:t>
            </a:r>
          </a:p>
          <a:p>
            <a:pPr algn="l" eaLnBrk="1" hangingPunct="1">
              <a:lnSpc>
                <a:spcPct val="90000"/>
              </a:lnSpc>
              <a:spcBef>
                <a:spcPct val="20000"/>
              </a:spcBef>
              <a:buClr>
                <a:schemeClr val="tx2"/>
              </a:buClr>
              <a:buSzPct val="70000"/>
            </a:pPr>
            <a:r>
              <a:rPr lang="en-US" altLang="ar-SY" sz="2800" dirty="0"/>
              <a:t>Translation Journals</a:t>
            </a:r>
          </a:p>
          <a:p>
            <a:pPr algn="l" eaLnBrk="1" hangingPunct="1">
              <a:lnSpc>
                <a:spcPct val="90000"/>
              </a:lnSpc>
              <a:spcBef>
                <a:spcPct val="20000"/>
              </a:spcBef>
              <a:buClr>
                <a:schemeClr val="tx2"/>
              </a:buClr>
              <a:buSzPct val="70000"/>
            </a:pPr>
            <a:r>
              <a:rPr lang="en-US" altLang="ar-SY" sz="2800" dirty="0"/>
              <a:t>Continuing Medical Education</a:t>
            </a:r>
          </a:p>
        </p:txBody>
      </p:sp>
      <p:sp>
        <p:nvSpPr>
          <p:cNvPr id="28677" name="Rectangle 5"/>
          <p:cNvSpPr>
            <a:spLocks noChangeArrowheads="1"/>
          </p:cNvSpPr>
          <p:nvPr/>
        </p:nvSpPr>
        <p:spPr bwMode="auto">
          <a:xfrm>
            <a:off x="6015038" y="1628774"/>
            <a:ext cx="4529137" cy="4586291"/>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lnSpc>
                <a:spcPct val="90000"/>
              </a:lnSpc>
              <a:spcBef>
                <a:spcPct val="20000"/>
              </a:spcBef>
              <a:buClr>
                <a:schemeClr val="tx2"/>
              </a:buClr>
              <a:buSzPct val="70000"/>
            </a:pPr>
            <a:r>
              <a:rPr lang="en-US" altLang="ar-SY" sz="2800" dirty="0"/>
              <a:t>Monographs</a:t>
            </a:r>
          </a:p>
          <a:p>
            <a:pPr algn="l" eaLnBrk="1" hangingPunct="1">
              <a:lnSpc>
                <a:spcPct val="90000"/>
              </a:lnSpc>
              <a:spcBef>
                <a:spcPct val="20000"/>
              </a:spcBef>
              <a:buClr>
                <a:schemeClr val="tx2"/>
              </a:buClr>
              <a:buSzPct val="70000"/>
            </a:pPr>
            <a:r>
              <a:rPr lang="en-US" altLang="ar-SY" sz="2800" dirty="0"/>
              <a:t>Experts/Colleagues</a:t>
            </a:r>
          </a:p>
          <a:p>
            <a:pPr algn="l" eaLnBrk="1" hangingPunct="1">
              <a:lnSpc>
                <a:spcPct val="90000"/>
              </a:lnSpc>
              <a:spcBef>
                <a:spcPct val="20000"/>
              </a:spcBef>
              <a:buClr>
                <a:schemeClr val="tx2"/>
              </a:buClr>
              <a:buSzPct val="70000"/>
            </a:pPr>
            <a:r>
              <a:rPr lang="en-US" altLang="ar-SY" sz="2800" dirty="0"/>
              <a:t>Newsletters</a:t>
            </a:r>
          </a:p>
          <a:p>
            <a:pPr algn="l" eaLnBrk="1" hangingPunct="1">
              <a:lnSpc>
                <a:spcPct val="90000"/>
              </a:lnSpc>
              <a:spcBef>
                <a:spcPct val="20000"/>
              </a:spcBef>
              <a:buClr>
                <a:schemeClr val="tx2"/>
              </a:buClr>
              <a:buSzPct val="70000"/>
            </a:pPr>
            <a:r>
              <a:rPr lang="en-US" altLang="ar-SY" sz="2800" dirty="0"/>
              <a:t>Pharmaceutical Reps</a:t>
            </a:r>
          </a:p>
          <a:p>
            <a:pPr algn="l" eaLnBrk="1" hangingPunct="1">
              <a:lnSpc>
                <a:spcPct val="90000"/>
              </a:lnSpc>
              <a:spcBef>
                <a:spcPct val="20000"/>
              </a:spcBef>
              <a:buClr>
                <a:schemeClr val="tx2"/>
              </a:buClr>
              <a:buSzPct val="70000"/>
            </a:pPr>
            <a:r>
              <a:rPr lang="en-US" altLang="ar-SY" sz="2800" dirty="0"/>
              <a:t>Textbooks</a:t>
            </a:r>
          </a:p>
          <a:p>
            <a:pPr algn="l" eaLnBrk="1" hangingPunct="1">
              <a:lnSpc>
                <a:spcPct val="90000"/>
              </a:lnSpc>
              <a:spcBef>
                <a:spcPct val="20000"/>
              </a:spcBef>
              <a:buClr>
                <a:schemeClr val="tx2"/>
              </a:buClr>
              <a:buSzPct val="70000"/>
            </a:pPr>
            <a:r>
              <a:rPr lang="en-US" altLang="ar-SY" sz="2800" dirty="0"/>
              <a:t>Audiotapes</a:t>
            </a:r>
          </a:p>
          <a:p>
            <a:pPr algn="l" eaLnBrk="1" hangingPunct="1">
              <a:lnSpc>
                <a:spcPct val="90000"/>
              </a:lnSpc>
              <a:spcBef>
                <a:spcPct val="20000"/>
              </a:spcBef>
              <a:buClr>
                <a:schemeClr val="tx2"/>
              </a:buClr>
              <a:buSzPct val="70000"/>
            </a:pPr>
            <a:r>
              <a:rPr lang="en-US" altLang="ar-SY" sz="2800" dirty="0"/>
              <a:t>News Media</a:t>
            </a:r>
          </a:p>
          <a:p>
            <a:pPr algn="l" eaLnBrk="1" hangingPunct="1">
              <a:lnSpc>
                <a:spcPct val="90000"/>
              </a:lnSpc>
              <a:spcBef>
                <a:spcPct val="20000"/>
              </a:spcBef>
              <a:buClr>
                <a:schemeClr val="tx2"/>
              </a:buClr>
              <a:buSzPct val="70000"/>
            </a:pPr>
            <a:r>
              <a:rPr lang="en-US" altLang="ar-SY" sz="2800" dirty="0"/>
              <a:t>Patients</a:t>
            </a:r>
          </a:p>
          <a:p>
            <a:pPr algn="l" eaLnBrk="1" hangingPunct="1">
              <a:lnSpc>
                <a:spcPct val="90000"/>
              </a:lnSpc>
              <a:spcBef>
                <a:spcPct val="20000"/>
              </a:spcBef>
              <a:buClr>
                <a:schemeClr val="tx2"/>
              </a:buClr>
              <a:buSzPct val="70000"/>
            </a:pPr>
            <a:r>
              <a:rPr lang="en-US" altLang="ar-SY" sz="2800" dirty="0"/>
              <a:t>Clinical Experience</a:t>
            </a:r>
          </a:p>
        </p:txBody>
      </p:sp>
    </p:spTree>
    <p:extLst>
      <p:ext uri="{BB962C8B-B14F-4D97-AF65-F5344CB8AC3E}">
        <p14:creationId xmlns:p14="http://schemas.microsoft.com/office/powerpoint/2010/main" val="3551190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7362" name="Rectangle 2"/>
          <p:cNvSpPr>
            <a:spLocks noGrp="1" noChangeArrowheads="1"/>
          </p:cNvSpPr>
          <p:nvPr>
            <p:ph type="ctrTitle"/>
          </p:nvPr>
        </p:nvSpPr>
        <p:spPr>
          <a:xfrm>
            <a:off x="2209800" y="1087439"/>
            <a:ext cx="7772400" cy="1470025"/>
          </a:xfrm>
          <a:solidFill>
            <a:schemeClr val="accent2"/>
          </a:solidFill>
        </p:spPr>
        <p:txBody>
          <a:bodyPr anchor="ctr">
            <a:normAutofit/>
          </a:bodyPr>
          <a:lstStyle/>
          <a:p>
            <a:pPr rtl="1"/>
            <a:r>
              <a:rPr lang="ar-SY" altLang="ar-SY" sz="4000" b="1" dirty="0">
                <a:cs typeface="Arial" panose="020B0604020202020204" pitchFamily="34" charset="0"/>
              </a:rPr>
              <a:t>الأهمية الإحصائية والأهمية السريرية</a:t>
            </a:r>
            <a:endParaRPr lang="en-US" altLang="ar-SY" sz="4000" b="1" dirty="0">
              <a:cs typeface="Arial" panose="020B0604020202020204" pitchFamily="34" charset="0"/>
            </a:endParaRPr>
          </a:p>
        </p:txBody>
      </p:sp>
      <p:sp>
        <p:nvSpPr>
          <p:cNvPr id="527363" name="Rectangle 3"/>
          <p:cNvSpPr>
            <a:spLocks noGrp="1" noChangeArrowheads="1"/>
          </p:cNvSpPr>
          <p:nvPr>
            <p:ph type="subTitle" idx="1"/>
          </p:nvPr>
        </p:nvSpPr>
        <p:spPr>
          <a:xfrm>
            <a:off x="3167062" y="4572001"/>
            <a:ext cx="6400800" cy="1752600"/>
          </a:xfrm>
          <a:ln>
            <a:solidFill>
              <a:schemeClr val="accent1"/>
            </a:solidFill>
          </a:ln>
        </p:spPr>
        <p:txBody>
          <a:bodyPr/>
          <a:lstStyle/>
          <a:p>
            <a:pPr rtl="1"/>
            <a:r>
              <a:rPr lang="ar-SY" altLang="ar-SY" sz="3600" dirty="0">
                <a:solidFill>
                  <a:srgbClr val="FF0066"/>
                </a:solidFill>
                <a:cs typeface="Arial" panose="020B0604020202020204" pitchFamily="34" charset="0"/>
              </a:rPr>
              <a:t>الطبيب هو الذي يقرر الأهمية السريرية للنتيجة الهامة أو غير الهامة إحصائياً</a:t>
            </a:r>
            <a:endParaRPr lang="en-US" altLang="ar-SY" sz="3600" dirty="0">
              <a:solidFill>
                <a:srgbClr val="FF0066"/>
              </a:solidFill>
            </a:endParaRPr>
          </a:p>
        </p:txBody>
      </p:sp>
    </p:spTree>
    <p:extLst>
      <p:ext uri="{BB962C8B-B14F-4D97-AF65-F5344CB8AC3E}">
        <p14:creationId xmlns:p14="http://schemas.microsoft.com/office/powerpoint/2010/main" val="41988889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Y"/>
          </a:p>
        </p:txBody>
      </p:sp>
      <p:sp>
        <p:nvSpPr>
          <p:cNvPr id="3" name="عنصر نائب للمحتوى 2"/>
          <p:cNvSpPr>
            <a:spLocks noGrp="1"/>
          </p:cNvSpPr>
          <p:nvPr>
            <p:ph idx="1"/>
          </p:nvPr>
        </p:nvSpPr>
        <p:spPr>
          <a:xfrm>
            <a:off x="838200" y="365125"/>
            <a:ext cx="10948988" cy="5811838"/>
          </a:xfrm>
          <a:solidFill>
            <a:schemeClr val="accent2"/>
          </a:solidFill>
        </p:spPr>
        <p:txBody>
          <a:bodyPr>
            <a:normAutofit/>
          </a:bodyPr>
          <a:lstStyle/>
          <a:p>
            <a:pPr marL="0" indent="0" algn="ctr">
              <a:buNone/>
            </a:pPr>
            <a:endParaRPr lang="ar-SY" sz="11500" b="1" dirty="0"/>
          </a:p>
          <a:p>
            <a:pPr marL="0" indent="0" algn="ctr">
              <a:buNone/>
            </a:pPr>
            <a:r>
              <a:rPr lang="ar-SY" sz="11500" b="1" dirty="0"/>
              <a:t>شكرا لإصغائكم</a:t>
            </a:r>
          </a:p>
        </p:txBody>
      </p:sp>
    </p:spTree>
    <p:extLst>
      <p:ext uri="{BB962C8B-B14F-4D97-AF65-F5344CB8AC3E}">
        <p14:creationId xmlns:p14="http://schemas.microsoft.com/office/powerpoint/2010/main" val="50339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idx="4294967295"/>
          </p:nvPr>
        </p:nvSpPr>
        <p:spPr>
          <a:xfrm>
            <a:off x="3810000" y="549275"/>
            <a:ext cx="8382000" cy="823913"/>
          </a:xfrm>
          <a:solidFill>
            <a:schemeClr val="accent1"/>
          </a:solidFill>
        </p:spPr>
        <p:txBody>
          <a:bodyPr/>
          <a:lstStyle/>
          <a:p>
            <a:pPr algn="ctr"/>
            <a:r>
              <a:rPr lang="en-US" altLang="ar-SY" sz="2800" b="1" dirty="0">
                <a:solidFill>
                  <a:schemeClr val="tx1"/>
                </a:solidFill>
              </a:rPr>
              <a:t>Rule 31 – Review the World Literature Fortnightly*</a:t>
            </a:r>
            <a:br>
              <a:rPr lang="en-US" altLang="ar-SY" sz="2800" b="1" dirty="0">
                <a:solidFill>
                  <a:schemeClr val="tx1"/>
                </a:solidFill>
              </a:rPr>
            </a:br>
            <a:r>
              <a:rPr lang="en-US" altLang="ar-SY" sz="1900" b="1" dirty="0">
                <a:solidFill>
                  <a:schemeClr val="tx1"/>
                </a:solidFill>
              </a:rPr>
              <a:t> *"Kill as Few Patients as Possible" - Oscar London</a:t>
            </a:r>
          </a:p>
        </p:txBody>
      </p:sp>
      <p:graphicFrame>
        <p:nvGraphicFramePr>
          <p:cNvPr id="1026" name="Object 2"/>
          <p:cNvGraphicFramePr>
            <a:graphicFrameLocks noChangeAspect="1"/>
          </p:cNvGraphicFramePr>
          <p:nvPr/>
        </p:nvGraphicFramePr>
        <p:xfrm>
          <a:off x="2287589" y="2592388"/>
          <a:ext cx="7769225" cy="4119562"/>
        </p:xfrm>
        <a:graphic>
          <a:graphicData uri="http://schemas.openxmlformats.org/presentationml/2006/ole">
            <mc:AlternateContent xmlns:mc="http://schemas.openxmlformats.org/markup-compatibility/2006">
              <mc:Choice xmlns:v="urn:schemas-microsoft-com:vml" Requires="v">
                <p:oleObj name="Chart" r:id="rId3" imgW="7772271" imgH="4114989" progId="MSGraph.Chart.8">
                  <p:embed followColorScheme="full"/>
                </p:oleObj>
              </mc:Choice>
              <mc:Fallback>
                <p:oleObj name="Chart" r:id="rId3" imgW="7772271" imgH="4114989" progId="MSGraph.Chart.8">
                  <p:embed followColorScheme="full"/>
                  <p:pic>
                    <p:nvPicPr>
                      <p:cNvPr id="1026" name="Object 2"/>
                      <p:cNvPicPr>
                        <a:picLocks noChangeAspect="1" noChangeArrowheads="1"/>
                      </p:cNvPicPr>
                      <p:nvPr/>
                    </p:nvPicPr>
                    <p:blipFill>
                      <a:blip r:embed="rId4"/>
                      <a:srcRect/>
                      <a:stretch>
                        <a:fillRect/>
                      </a:stretch>
                    </p:blipFill>
                    <p:spPr bwMode="auto">
                      <a:xfrm>
                        <a:off x="2287589" y="2592388"/>
                        <a:ext cx="7769225" cy="411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2" name="Group 4"/>
          <p:cNvGrpSpPr>
            <a:grpSpLocks/>
          </p:cNvGrpSpPr>
          <p:nvPr/>
        </p:nvGrpSpPr>
        <p:grpSpPr bwMode="auto">
          <a:xfrm>
            <a:off x="4641850" y="2349500"/>
            <a:ext cx="4191000" cy="3352800"/>
            <a:chOff x="2064" y="1488"/>
            <a:chExt cx="2640" cy="2112"/>
          </a:xfrm>
        </p:grpSpPr>
        <p:sp>
          <p:nvSpPr>
            <p:cNvPr id="1030" name="AutoShape 5"/>
            <p:cNvSpPr>
              <a:spLocks noChangeArrowheads="1"/>
            </p:cNvSpPr>
            <p:nvPr/>
          </p:nvSpPr>
          <p:spPr bwMode="auto">
            <a:xfrm>
              <a:off x="2064" y="1488"/>
              <a:ext cx="768" cy="528"/>
            </a:xfrm>
            <a:prstGeom prst="wedgeRoundRectCallout">
              <a:avLst>
                <a:gd name="adj1" fmla="val -46486"/>
                <a:gd name="adj2" fmla="val 79167"/>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ar-SY" sz="2400">
                  <a:latin typeface="Times New Roman" panose="02020603050405020304" pitchFamily="18" charset="0"/>
                </a:rPr>
                <a:t>5,000?</a:t>
              </a:r>
            </a:p>
            <a:p>
              <a:pPr algn="ctr"/>
              <a:r>
                <a:rPr lang="en-US" altLang="ar-SY" sz="2400">
                  <a:latin typeface="Times New Roman" panose="02020603050405020304" pitchFamily="18" charset="0"/>
                </a:rPr>
                <a:t>per day</a:t>
              </a:r>
              <a:endParaRPr lang="en-AU" altLang="ar-SY" sz="2400">
                <a:latin typeface="Times New Roman" panose="02020603050405020304" pitchFamily="18" charset="0"/>
              </a:endParaRPr>
            </a:p>
          </p:txBody>
        </p:sp>
        <p:sp>
          <p:nvSpPr>
            <p:cNvPr id="1031" name="AutoShape 6"/>
            <p:cNvSpPr>
              <a:spLocks noChangeArrowheads="1"/>
            </p:cNvSpPr>
            <p:nvPr/>
          </p:nvSpPr>
          <p:spPr bwMode="auto">
            <a:xfrm>
              <a:off x="3024" y="2640"/>
              <a:ext cx="768" cy="528"/>
            </a:xfrm>
            <a:prstGeom prst="wedgeRoundRectCallout">
              <a:avLst>
                <a:gd name="adj1" fmla="val -46486"/>
                <a:gd name="adj2" fmla="val 79167"/>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ar-SY" sz="2400">
                  <a:latin typeface="Times New Roman" panose="02020603050405020304" pitchFamily="18" charset="0"/>
                </a:rPr>
                <a:t>1,500 per day</a:t>
              </a:r>
              <a:endParaRPr lang="en-AU" altLang="ar-SY" sz="2400">
                <a:latin typeface="Times New Roman" panose="02020603050405020304" pitchFamily="18" charset="0"/>
              </a:endParaRPr>
            </a:p>
          </p:txBody>
        </p:sp>
        <p:sp>
          <p:nvSpPr>
            <p:cNvPr id="1032" name="AutoShape 7"/>
            <p:cNvSpPr>
              <a:spLocks noChangeArrowheads="1"/>
            </p:cNvSpPr>
            <p:nvPr/>
          </p:nvSpPr>
          <p:spPr bwMode="auto">
            <a:xfrm>
              <a:off x="4032" y="3072"/>
              <a:ext cx="672" cy="528"/>
            </a:xfrm>
            <a:prstGeom prst="wedgeRoundRectCallout">
              <a:avLst>
                <a:gd name="adj1" fmla="val -45981"/>
                <a:gd name="adj2" fmla="val 79167"/>
                <a:gd name="adj3" fmla="val 16667"/>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ar-SY" sz="2400">
                  <a:latin typeface="Times New Roman" panose="02020603050405020304" pitchFamily="18" charset="0"/>
                </a:rPr>
                <a:t>95 per day</a:t>
              </a:r>
              <a:endParaRPr lang="en-AU" altLang="ar-SY" sz="2400">
                <a:latin typeface="Times New Roman" panose="02020603050405020304" pitchFamily="18" charset="0"/>
              </a:endParaRPr>
            </a:p>
          </p:txBody>
        </p:sp>
      </p:grpSp>
      <p:sp>
        <p:nvSpPr>
          <p:cNvPr id="1029" name="Text Box 8"/>
          <p:cNvSpPr txBox="1">
            <a:spLocks noChangeArrowheads="1"/>
          </p:cNvSpPr>
          <p:nvPr/>
        </p:nvSpPr>
        <p:spPr bwMode="auto">
          <a:xfrm rot="16200000">
            <a:off x="735014" y="3822701"/>
            <a:ext cx="3887787" cy="3667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ar-SY"/>
              <a:t>Medical Articles Per Year</a:t>
            </a:r>
          </a:p>
        </p:txBody>
      </p:sp>
    </p:spTree>
    <p:extLst>
      <p:ext uri="{BB962C8B-B14F-4D97-AF65-F5344CB8AC3E}">
        <p14:creationId xmlns:p14="http://schemas.microsoft.com/office/powerpoint/2010/main" val="62006521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072437" y="228600"/>
            <a:ext cx="2914651" cy="990600"/>
          </a:xfrm>
          <a:solidFill>
            <a:schemeClr val="accent2"/>
          </a:solidFill>
        </p:spPr>
        <p:txBody>
          <a:bodyPr>
            <a:normAutofit/>
          </a:bodyPr>
          <a:lstStyle/>
          <a:p>
            <a:pPr algn="ctr">
              <a:defRPr/>
            </a:pPr>
            <a:r>
              <a:rPr lang="ar-SY" sz="6000" dirty="0"/>
              <a:t>الزبدة</a:t>
            </a:r>
            <a:endParaRPr lang="en-US" sz="6000" dirty="0"/>
          </a:p>
        </p:txBody>
      </p:sp>
      <p:sp>
        <p:nvSpPr>
          <p:cNvPr id="31747" name="Rectangle 3"/>
          <p:cNvSpPr>
            <a:spLocks noGrp="1" noChangeArrowheads="1"/>
          </p:cNvSpPr>
          <p:nvPr>
            <p:ph idx="1"/>
          </p:nvPr>
        </p:nvSpPr>
        <p:spPr>
          <a:xfrm>
            <a:off x="1485900" y="1600200"/>
            <a:ext cx="10058399" cy="3000375"/>
          </a:xfrm>
          <a:ln>
            <a:solidFill>
              <a:schemeClr val="accent1"/>
            </a:solidFill>
          </a:ln>
        </p:spPr>
        <p:txBody>
          <a:bodyPr/>
          <a:lstStyle/>
          <a:p>
            <a:pPr lvl="2">
              <a:buNone/>
            </a:pPr>
            <a:r>
              <a:rPr lang="ar-SY" altLang="ar-SY" sz="3200" b="1" dirty="0"/>
              <a:t>من المحتمل أننا نحاول الحصول على أفضل البراهين و لكن العوائق لذلك هي</a:t>
            </a:r>
            <a:r>
              <a:rPr lang="ar-SA" altLang="ar-SY" sz="3200" b="1" dirty="0"/>
              <a:t>	:	      	</a:t>
            </a:r>
            <a:endParaRPr lang="ar-SY" altLang="ar-SY" sz="3200" b="1" dirty="0"/>
          </a:p>
          <a:p>
            <a:pPr lvl="1" eaLnBrk="1" hangingPunct="1"/>
            <a:r>
              <a:rPr lang="ar-SA" altLang="ar-SY" sz="3600" b="1" dirty="0"/>
              <a:t>    </a:t>
            </a:r>
            <a:r>
              <a:rPr lang="ar-SY" altLang="ar-SY" sz="3600" b="1" dirty="0"/>
              <a:t>ضيق</a:t>
            </a:r>
            <a:r>
              <a:rPr lang="fr-FR" altLang="ar-SY" sz="3600" b="1" dirty="0"/>
              <a:t> </a:t>
            </a:r>
            <a:r>
              <a:rPr lang="ar-SY" altLang="ar-SY" sz="3600" b="1" dirty="0"/>
              <a:t>الوقت</a:t>
            </a:r>
            <a:r>
              <a:rPr lang="en-US" altLang="ar-SY" sz="3600" b="1" dirty="0"/>
              <a:t> </a:t>
            </a:r>
            <a:r>
              <a:rPr lang="ar-SY" altLang="ar-SY" sz="3600" b="1" dirty="0"/>
              <a:t> </a:t>
            </a:r>
            <a:endParaRPr lang="en-US" altLang="ar-SY" sz="3600" b="1" dirty="0"/>
          </a:p>
          <a:p>
            <a:pPr lvl="1" eaLnBrk="1" hangingPunct="1"/>
            <a:r>
              <a:rPr lang="ar-SA" altLang="ar-SY" sz="3600" b="1" dirty="0"/>
              <a:t>     </a:t>
            </a:r>
            <a:r>
              <a:rPr lang="ar-SY" altLang="ar-SY" sz="3600" b="1" dirty="0"/>
              <a:t>قلة المهارة</a:t>
            </a:r>
          </a:p>
          <a:p>
            <a:pPr lvl="1" eaLnBrk="1" hangingPunct="1"/>
            <a:r>
              <a:rPr lang="ar-SY" altLang="ar-SY" sz="3600" b="1" dirty="0"/>
              <a:t>مقاومة التغيير / صعوبة التأقلم</a:t>
            </a:r>
            <a:endParaRPr lang="en-US" altLang="ar-SY" sz="3600" b="1" dirty="0"/>
          </a:p>
          <a:p>
            <a:pPr lvl="1" eaLnBrk="1" hangingPunct="1"/>
            <a:endParaRPr lang="en-US" altLang="ar-SY" sz="2200" dirty="0"/>
          </a:p>
        </p:txBody>
      </p:sp>
    </p:spTree>
    <p:extLst>
      <p:ext uri="{BB962C8B-B14F-4D97-AF65-F5344CB8AC3E}">
        <p14:creationId xmlns:p14="http://schemas.microsoft.com/office/powerpoint/2010/main" val="26037132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 calcmode="lin" valueType="num">
                                      <p:cBhvr>
                                        <p:cTn id="7" dur="500" fill="hold"/>
                                        <p:tgtEl>
                                          <p:spTgt spid="18434"/>
                                        </p:tgtEl>
                                        <p:attrNameLst>
                                          <p:attrName>ppt_w</p:attrName>
                                        </p:attrNameLst>
                                      </p:cBhvr>
                                      <p:tavLst>
                                        <p:tav tm="0">
                                          <p:val>
                                            <p:fltVal val="0"/>
                                          </p:val>
                                        </p:tav>
                                        <p:tav tm="100000">
                                          <p:val>
                                            <p:strVal val="#ppt_w"/>
                                          </p:val>
                                        </p:tav>
                                      </p:tavLst>
                                    </p:anim>
                                    <p:anim calcmode="lin" valueType="num">
                                      <p:cBhvr>
                                        <p:cTn id="8" dur="500" fill="hold"/>
                                        <p:tgtEl>
                                          <p:spTgt spid="18434"/>
                                        </p:tgtEl>
                                        <p:attrNameLst>
                                          <p:attrName>ppt_h</p:attrName>
                                        </p:attrNameLst>
                                      </p:cBhvr>
                                      <p:tavLst>
                                        <p:tav tm="0">
                                          <p:val>
                                            <p:fltVal val="0"/>
                                          </p:val>
                                        </p:tav>
                                        <p:tav tm="100000">
                                          <p:val>
                                            <p:strVal val="#ppt_h"/>
                                          </p:val>
                                        </p:tav>
                                      </p:tavLst>
                                    </p:anim>
                                    <p:anim calcmode="lin" valueType="num">
                                      <p:cBhvr>
                                        <p:cTn id="9" dur="500" fill="hold"/>
                                        <p:tgtEl>
                                          <p:spTgt spid="18434"/>
                                        </p:tgtEl>
                                        <p:attrNameLst>
                                          <p:attrName>style.rotation</p:attrName>
                                        </p:attrNameLst>
                                      </p:cBhvr>
                                      <p:tavLst>
                                        <p:tav tm="0">
                                          <p:val>
                                            <p:fltVal val="360"/>
                                          </p:val>
                                        </p:tav>
                                        <p:tav tm="100000">
                                          <p:val>
                                            <p:fltVal val="0"/>
                                          </p:val>
                                        </p:tav>
                                      </p:tavLst>
                                    </p:anim>
                                    <p:animEffect transition="in" filter="fade">
                                      <p:cBhvr>
                                        <p:cTn id="10"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700837" y="228600"/>
            <a:ext cx="3589337" cy="990600"/>
          </a:xfrm>
          <a:solidFill>
            <a:schemeClr val="accent2"/>
          </a:solidFill>
        </p:spPr>
        <p:txBody>
          <a:bodyPr/>
          <a:lstStyle/>
          <a:p>
            <a:pPr eaLnBrk="1" hangingPunct="1"/>
            <a:r>
              <a:rPr lang="ar-SA" altLang="ar-SY" dirty="0"/>
              <a:t>امكانية و واقعية</a:t>
            </a:r>
            <a:endParaRPr lang="en-US" altLang="ar-SY" dirty="0"/>
          </a:p>
        </p:txBody>
      </p:sp>
      <p:sp>
        <p:nvSpPr>
          <p:cNvPr id="37891" name="Rectangle 3"/>
          <p:cNvSpPr>
            <a:spLocks noGrp="1" noChangeArrowheads="1"/>
          </p:cNvSpPr>
          <p:nvPr>
            <p:ph idx="1"/>
          </p:nvPr>
        </p:nvSpPr>
        <p:spPr>
          <a:xfrm>
            <a:off x="1114425" y="1600200"/>
            <a:ext cx="10044113" cy="2100263"/>
          </a:xfrm>
          <a:ln>
            <a:solidFill>
              <a:schemeClr val="accent1"/>
            </a:solidFill>
          </a:ln>
        </p:spPr>
        <p:txBody>
          <a:bodyPr/>
          <a:lstStyle/>
          <a:p>
            <a:pPr eaLnBrk="1" hangingPunct="1"/>
            <a:r>
              <a:rPr lang="ar-SA" altLang="ar-SY" dirty="0"/>
              <a:t>إن الوقت و الجهد المقدر للزمن الذي يستهلكه ال </a:t>
            </a:r>
            <a:r>
              <a:rPr lang="en-US" altLang="ar-SY" dirty="0"/>
              <a:t>CPD </a:t>
            </a:r>
            <a:r>
              <a:rPr lang="ar-SA" altLang="ar-SY" dirty="0"/>
              <a:t>يقدر بحوالي </a:t>
            </a:r>
            <a:r>
              <a:rPr lang="ar-SA" altLang="ar-SY" dirty="0">
                <a:solidFill>
                  <a:srgbClr val="FF0000"/>
                </a:solidFill>
              </a:rPr>
              <a:t>35</a:t>
            </a:r>
            <a:r>
              <a:rPr lang="ar-SA" altLang="ar-SY" dirty="0"/>
              <a:t> ساعة سنوياً كحد أدنى و المفضل هو </a:t>
            </a:r>
            <a:r>
              <a:rPr lang="ar-SA" altLang="ar-SY" dirty="0">
                <a:solidFill>
                  <a:srgbClr val="FF0000"/>
                </a:solidFill>
              </a:rPr>
              <a:t>70</a:t>
            </a:r>
            <a:r>
              <a:rPr lang="ar-SA" altLang="ar-SY" dirty="0"/>
              <a:t> ساعة.</a:t>
            </a:r>
          </a:p>
          <a:p>
            <a:pPr eaLnBrk="1" hangingPunct="1"/>
            <a:r>
              <a:rPr lang="ar-SA" altLang="ar-SY" dirty="0"/>
              <a:t>أي </a:t>
            </a:r>
            <a:r>
              <a:rPr lang="ar-SA" altLang="ar-SY" dirty="0" err="1"/>
              <a:t>مايقدر</a:t>
            </a:r>
            <a:r>
              <a:rPr lang="ar-SA" altLang="ar-SY" dirty="0"/>
              <a:t> بحوالي </a:t>
            </a:r>
            <a:r>
              <a:rPr lang="ar-SA" altLang="ar-SY" dirty="0">
                <a:solidFill>
                  <a:schemeClr val="accent1"/>
                </a:solidFill>
              </a:rPr>
              <a:t>ثلاثة أيام شهرياً</a:t>
            </a:r>
            <a:r>
              <a:rPr lang="ar-SA" altLang="ar-SY" dirty="0"/>
              <a:t>.(ساعتين يومياً)</a:t>
            </a:r>
          </a:p>
          <a:p>
            <a:r>
              <a:rPr lang="ar-SA" altLang="ar-SY" dirty="0"/>
              <a:t> (آخذين بعين الاعتبار اختلافه بين المهن المختلفة) </a:t>
            </a:r>
          </a:p>
          <a:p>
            <a:pPr eaLnBrk="1" hangingPunct="1"/>
            <a:endParaRPr lang="en-US" altLang="ar-SY" dirty="0"/>
          </a:p>
        </p:txBody>
      </p:sp>
    </p:spTree>
    <p:extLst>
      <p:ext uri="{BB962C8B-B14F-4D97-AF65-F5344CB8AC3E}">
        <p14:creationId xmlns:p14="http://schemas.microsoft.com/office/powerpoint/2010/main" val="339426261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7891">
                                            <p:bg/>
                                          </p:spTgt>
                                        </p:tgtEl>
                                        <p:attrNameLst>
                                          <p:attrName>style.visibility</p:attrName>
                                        </p:attrNameLst>
                                      </p:cBhvr>
                                      <p:to>
                                        <p:strVal val="visible"/>
                                      </p:to>
                                    </p:set>
                                    <p:animEffect transition="in" filter="fade">
                                      <p:cBhvr>
                                        <p:cTn id="7" dur="1000"/>
                                        <p:tgtEl>
                                          <p:spTgt spid="37891">
                                            <p:bg/>
                                          </p:spTgt>
                                        </p:tgtEl>
                                      </p:cBhvr>
                                    </p:animEffect>
                                    <p:anim calcmode="lin" valueType="num">
                                      <p:cBhvr>
                                        <p:cTn id="8" dur="1000" fill="hold"/>
                                        <p:tgtEl>
                                          <p:spTgt spid="37891">
                                            <p:bg/>
                                          </p:spTgt>
                                        </p:tgtEl>
                                        <p:attrNameLst>
                                          <p:attrName>ppt_x</p:attrName>
                                        </p:attrNameLst>
                                      </p:cBhvr>
                                      <p:tavLst>
                                        <p:tav tm="0">
                                          <p:val>
                                            <p:strVal val="#ppt_x"/>
                                          </p:val>
                                        </p:tav>
                                        <p:tav tm="100000">
                                          <p:val>
                                            <p:strVal val="#ppt_x"/>
                                          </p:val>
                                        </p:tav>
                                      </p:tavLst>
                                    </p:anim>
                                    <p:anim calcmode="lin" valueType="num">
                                      <p:cBhvr>
                                        <p:cTn id="9" dur="1000" fill="hold"/>
                                        <p:tgtEl>
                                          <p:spTgt spid="37891">
                                            <p:bg/>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7891">
                                            <p:txEl>
                                              <p:pRg st="0" end="0"/>
                                            </p:txEl>
                                          </p:spTgt>
                                        </p:tgtEl>
                                        <p:attrNameLst>
                                          <p:attrName>style.visibility</p:attrName>
                                        </p:attrNameLst>
                                      </p:cBhvr>
                                      <p:to>
                                        <p:strVal val="visible"/>
                                      </p:to>
                                    </p:set>
                                    <p:animEffect transition="in" filter="fade">
                                      <p:cBhvr>
                                        <p:cTn id="13" dur="1000"/>
                                        <p:tgtEl>
                                          <p:spTgt spid="37891">
                                            <p:txEl>
                                              <p:pRg st="0" end="0"/>
                                            </p:txEl>
                                          </p:spTgt>
                                        </p:tgtEl>
                                      </p:cBhvr>
                                    </p:animEffect>
                                    <p:anim calcmode="lin" valueType="num">
                                      <p:cBhvr>
                                        <p:cTn id="14"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7891">
                                            <p:txEl>
                                              <p:pRg st="0" end="0"/>
                                            </p:txEl>
                                          </p:spTgt>
                                        </p:tgtEl>
                                        <p:attrNameLst>
                                          <p:attrName>ppt_y</p:attrName>
                                        </p:attrNameLst>
                                      </p:cBhvr>
                                      <p:tavLst>
                                        <p:tav tm="0">
                                          <p:val>
                                            <p:strVal val="#ppt_y+.1"/>
                                          </p:val>
                                        </p:tav>
                                        <p:tav tm="100000">
                                          <p:val>
                                            <p:strVal val="#ppt_y"/>
                                          </p:val>
                                        </p:tav>
                                      </p:tavLst>
                                    </p:anim>
                                  </p:childTnLst>
                                </p:cTn>
                              </p:par>
                            </p:childTnLst>
                          </p:cTn>
                        </p:par>
                        <p:par>
                          <p:cTn id="16" fill="hold" nodeType="withGroup">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7891">
                                            <p:txEl>
                                              <p:pRg st="1" end="1"/>
                                            </p:txEl>
                                          </p:spTgt>
                                        </p:tgtEl>
                                        <p:attrNameLst>
                                          <p:attrName>style.visibility</p:attrName>
                                        </p:attrNameLst>
                                      </p:cBhvr>
                                      <p:to>
                                        <p:strVal val="visible"/>
                                      </p:to>
                                    </p:set>
                                    <p:animEffect transition="in" filter="fade">
                                      <p:cBhvr>
                                        <p:cTn id="19" dur="1000"/>
                                        <p:tgtEl>
                                          <p:spTgt spid="37891">
                                            <p:txEl>
                                              <p:pRg st="1" end="1"/>
                                            </p:txEl>
                                          </p:spTgt>
                                        </p:tgtEl>
                                      </p:cBhvr>
                                    </p:animEffect>
                                    <p:anim calcmode="lin" valueType="num">
                                      <p:cBhvr>
                                        <p:cTn id="20"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7891">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7891">
                                            <p:txEl>
                                              <p:pRg st="2" end="2"/>
                                            </p:txEl>
                                          </p:spTgt>
                                        </p:tgtEl>
                                        <p:attrNameLst>
                                          <p:attrName>style.visibility</p:attrName>
                                        </p:attrNameLst>
                                      </p:cBhvr>
                                      <p:to>
                                        <p:strVal val="visible"/>
                                      </p:to>
                                    </p:set>
                                    <p:animEffect transition="in" filter="fade">
                                      <p:cBhvr>
                                        <p:cTn id="25" dur="1000"/>
                                        <p:tgtEl>
                                          <p:spTgt spid="37891">
                                            <p:txEl>
                                              <p:pRg st="2" end="2"/>
                                            </p:txEl>
                                          </p:spTgt>
                                        </p:tgtEl>
                                      </p:cBhvr>
                                    </p:animEffect>
                                    <p:anim calcmode="lin" valueType="num">
                                      <p:cBhvr>
                                        <p:cTn id="26" dur="10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7891">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86200" y="228600"/>
            <a:ext cx="7429499" cy="990600"/>
          </a:xfrm>
          <a:solidFill>
            <a:schemeClr val="accent2"/>
          </a:solidFill>
        </p:spPr>
        <p:txBody>
          <a:bodyPr>
            <a:normAutofit/>
          </a:bodyPr>
          <a:lstStyle/>
          <a:p>
            <a:pPr algn="r" eaLnBrk="1" hangingPunct="1"/>
            <a:r>
              <a:rPr lang="ar-SY" altLang="ar-SY" dirty="0"/>
              <a:t>الحل : هو تطوير الممارسة الطبية</a:t>
            </a:r>
            <a:endParaRPr lang="en-US" altLang="ar-SY" dirty="0"/>
          </a:p>
        </p:txBody>
      </p:sp>
      <p:sp>
        <p:nvSpPr>
          <p:cNvPr id="13315" name="Rectangle 3"/>
          <p:cNvSpPr>
            <a:spLocks noGrp="1" noChangeArrowheads="1"/>
          </p:cNvSpPr>
          <p:nvPr>
            <p:ph idx="1"/>
          </p:nvPr>
        </p:nvSpPr>
        <p:spPr>
          <a:xfrm>
            <a:off x="3286125" y="1600200"/>
            <a:ext cx="7004050" cy="3586163"/>
          </a:xfrm>
          <a:ln>
            <a:solidFill>
              <a:schemeClr val="accent1"/>
            </a:solidFill>
          </a:ln>
        </p:spPr>
        <p:txBody>
          <a:bodyPr/>
          <a:lstStyle/>
          <a:p>
            <a:pPr eaLnBrk="1" hangingPunct="1">
              <a:buFont typeface="Wingdings" panose="05000000000000000000" pitchFamily="2" charset="2"/>
              <a:buNone/>
            </a:pPr>
            <a:r>
              <a:rPr lang="ar-SY" altLang="ar-SY" sz="5400" b="1" u="sng" dirty="0"/>
              <a:t>الممارسة المسندة</a:t>
            </a:r>
            <a:r>
              <a:rPr lang="en-GB" altLang="ar-SY" sz="5400" b="1" u="sng" dirty="0"/>
              <a:t> </a:t>
            </a:r>
            <a:endParaRPr lang="en-GB" altLang="ar-SY" sz="5400" b="1" i="1" dirty="0"/>
          </a:p>
          <a:p>
            <a:pPr eaLnBrk="1" hangingPunct="1"/>
            <a:r>
              <a:rPr lang="ar-SY" altLang="ar-SY" dirty="0"/>
              <a:t>صياغة سؤال</a:t>
            </a:r>
          </a:p>
          <a:p>
            <a:pPr eaLnBrk="1" hangingPunct="1"/>
            <a:r>
              <a:rPr lang="ar-SA" altLang="ar-SY" dirty="0"/>
              <a:t>البحث عن أفضل برهان متوفر للإجابة على السؤال</a:t>
            </a:r>
            <a:endParaRPr lang="ar-SY" altLang="ar-SY" dirty="0"/>
          </a:p>
          <a:p>
            <a:pPr eaLnBrk="1" hangingPunct="1"/>
            <a:r>
              <a:rPr lang="ar-SA" altLang="ar-SY" dirty="0"/>
              <a:t>التقييم الناقد للبرهان</a:t>
            </a:r>
            <a:endParaRPr lang="ar-SY" altLang="ar-SY" dirty="0"/>
          </a:p>
          <a:p>
            <a:pPr eaLnBrk="1" hangingPunct="1"/>
            <a:r>
              <a:rPr lang="ar-SA" altLang="ar-SY" dirty="0"/>
              <a:t>تطبيق البرهان</a:t>
            </a:r>
            <a:endParaRPr lang="ar-SY" altLang="ar-SY" dirty="0"/>
          </a:p>
          <a:p>
            <a:pPr eaLnBrk="1" hangingPunct="1"/>
            <a:r>
              <a:rPr lang="ar-SA" altLang="ar-SY" dirty="0"/>
              <a:t>مراقبة النتيجة</a:t>
            </a:r>
            <a:endParaRPr lang="en-GB" altLang="ar-SY" dirty="0"/>
          </a:p>
          <a:p>
            <a:pPr eaLnBrk="1" hangingPunct="1"/>
            <a:endParaRPr lang="en-GB" altLang="ar-SY" dirty="0"/>
          </a:p>
        </p:txBody>
      </p:sp>
    </p:spTree>
    <p:extLst>
      <p:ext uri="{BB962C8B-B14F-4D97-AF65-F5344CB8AC3E}">
        <p14:creationId xmlns:p14="http://schemas.microsoft.com/office/powerpoint/2010/main" val="255975877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5">
                                            <p:bg/>
                                          </p:spTgt>
                                        </p:tgtEl>
                                        <p:attrNameLst>
                                          <p:attrName>style.visibility</p:attrName>
                                        </p:attrNameLst>
                                      </p:cBhvr>
                                      <p:to>
                                        <p:strVal val="visible"/>
                                      </p:to>
                                    </p:set>
                                    <p:animEffect transition="in" filter="fade">
                                      <p:cBhvr>
                                        <p:cTn id="7" dur="1000"/>
                                        <p:tgtEl>
                                          <p:spTgt spid="13315">
                                            <p:bg/>
                                          </p:spTgt>
                                        </p:tgtEl>
                                      </p:cBhvr>
                                    </p:animEffect>
                                    <p:anim calcmode="lin" valueType="num">
                                      <p:cBhvr>
                                        <p:cTn id="8" dur="1000" fill="hold"/>
                                        <p:tgtEl>
                                          <p:spTgt spid="13315">
                                            <p:bg/>
                                          </p:spTgt>
                                        </p:tgtEl>
                                        <p:attrNameLst>
                                          <p:attrName>ppt_x</p:attrName>
                                        </p:attrNameLst>
                                      </p:cBhvr>
                                      <p:tavLst>
                                        <p:tav tm="0">
                                          <p:val>
                                            <p:strVal val="#ppt_x"/>
                                          </p:val>
                                        </p:tav>
                                        <p:tav tm="100000">
                                          <p:val>
                                            <p:strVal val="#ppt_x"/>
                                          </p:val>
                                        </p:tav>
                                      </p:tavLst>
                                    </p:anim>
                                    <p:anim calcmode="lin" valueType="num">
                                      <p:cBhvr>
                                        <p:cTn id="9" dur="1000" fill="hold"/>
                                        <p:tgtEl>
                                          <p:spTgt spid="13315">
                                            <p:bg/>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3315">
                                            <p:txEl>
                                              <p:pRg st="0" end="0"/>
                                            </p:txEl>
                                          </p:spTgt>
                                        </p:tgtEl>
                                        <p:attrNameLst>
                                          <p:attrName>style.visibility</p:attrName>
                                        </p:attrNameLst>
                                      </p:cBhvr>
                                      <p:to>
                                        <p:strVal val="visible"/>
                                      </p:to>
                                    </p:set>
                                    <p:animEffect transition="in" filter="fade">
                                      <p:cBhvr>
                                        <p:cTn id="12" dur="1000"/>
                                        <p:tgtEl>
                                          <p:spTgt spid="13315">
                                            <p:txEl>
                                              <p:pRg st="0" end="0"/>
                                            </p:txEl>
                                          </p:spTgt>
                                        </p:tgtEl>
                                      </p:cBhvr>
                                    </p:animEffect>
                                    <p:anim calcmode="lin" valueType="num">
                                      <p:cBhvr>
                                        <p:cTn id="13"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3315">
                                            <p:txEl>
                                              <p:pRg st="1" end="1"/>
                                            </p:txEl>
                                          </p:spTgt>
                                        </p:tgtEl>
                                        <p:attrNameLst>
                                          <p:attrName>style.visibility</p:attrName>
                                        </p:attrNameLst>
                                      </p:cBhvr>
                                      <p:to>
                                        <p:strVal val="visible"/>
                                      </p:to>
                                    </p:set>
                                    <p:animEffect transition="in" filter="fade">
                                      <p:cBhvr>
                                        <p:cTn id="17" dur="1000"/>
                                        <p:tgtEl>
                                          <p:spTgt spid="13315">
                                            <p:txEl>
                                              <p:pRg st="1" end="1"/>
                                            </p:txEl>
                                          </p:spTgt>
                                        </p:tgtEl>
                                      </p:cBhvr>
                                    </p:animEffect>
                                    <p:anim calcmode="lin" valueType="num">
                                      <p:cBhvr>
                                        <p:cTn id="18"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13315">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3315">
                                            <p:txEl>
                                              <p:pRg st="2" end="2"/>
                                            </p:txEl>
                                          </p:spTgt>
                                        </p:tgtEl>
                                        <p:attrNameLst>
                                          <p:attrName>style.visibility</p:attrName>
                                        </p:attrNameLst>
                                      </p:cBhvr>
                                      <p:to>
                                        <p:strVal val="visible"/>
                                      </p:to>
                                    </p:set>
                                    <p:animEffect transition="in" filter="fade">
                                      <p:cBhvr>
                                        <p:cTn id="22" dur="1000"/>
                                        <p:tgtEl>
                                          <p:spTgt spid="13315">
                                            <p:txEl>
                                              <p:pRg st="2" end="2"/>
                                            </p:txEl>
                                          </p:spTgt>
                                        </p:tgtEl>
                                      </p:cBhvr>
                                    </p:animEffect>
                                    <p:anim calcmode="lin" valueType="num">
                                      <p:cBhvr>
                                        <p:cTn id="23"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13315">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3315">
                                            <p:txEl>
                                              <p:pRg st="3" end="3"/>
                                            </p:txEl>
                                          </p:spTgt>
                                        </p:tgtEl>
                                        <p:attrNameLst>
                                          <p:attrName>style.visibility</p:attrName>
                                        </p:attrNameLst>
                                      </p:cBhvr>
                                      <p:to>
                                        <p:strVal val="visible"/>
                                      </p:to>
                                    </p:set>
                                    <p:animEffect transition="in" filter="fade">
                                      <p:cBhvr>
                                        <p:cTn id="27" dur="1000"/>
                                        <p:tgtEl>
                                          <p:spTgt spid="13315">
                                            <p:txEl>
                                              <p:pRg st="3" end="3"/>
                                            </p:txEl>
                                          </p:spTgt>
                                        </p:tgtEl>
                                      </p:cBhvr>
                                    </p:animEffect>
                                    <p:anim calcmode="lin" valueType="num">
                                      <p:cBhvr>
                                        <p:cTn id="28"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13315">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3315">
                                            <p:txEl>
                                              <p:pRg st="4" end="4"/>
                                            </p:txEl>
                                          </p:spTgt>
                                        </p:tgtEl>
                                        <p:attrNameLst>
                                          <p:attrName>style.visibility</p:attrName>
                                        </p:attrNameLst>
                                      </p:cBhvr>
                                      <p:to>
                                        <p:strVal val="visible"/>
                                      </p:to>
                                    </p:set>
                                    <p:animEffect transition="in" filter="fade">
                                      <p:cBhvr>
                                        <p:cTn id="32" dur="1000"/>
                                        <p:tgtEl>
                                          <p:spTgt spid="13315">
                                            <p:txEl>
                                              <p:pRg st="4" end="4"/>
                                            </p:txEl>
                                          </p:spTgt>
                                        </p:tgtEl>
                                      </p:cBhvr>
                                    </p:animEffect>
                                    <p:anim calcmode="lin" valueType="num">
                                      <p:cBhvr>
                                        <p:cTn id="33"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13315">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3315">
                                            <p:txEl>
                                              <p:pRg st="5" end="5"/>
                                            </p:txEl>
                                          </p:spTgt>
                                        </p:tgtEl>
                                        <p:attrNameLst>
                                          <p:attrName>style.visibility</p:attrName>
                                        </p:attrNameLst>
                                      </p:cBhvr>
                                      <p:to>
                                        <p:strVal val="visible"/>
                                      </p:to>
                                    </p:set>
                                    <p:animEffect transition="in" filter="fade">
                                      <p:cBhvr>
                                        <p:cTn id="37" dur="1000"/>
                                        <p:tgtEl>
                                          <p:spTgt spid="13315">
                                            <p:txEl>
                                              <p:pRg st="5" end="5"/>
                                            </p:txEl>
                                          </p:spTgt>
                                        </p:tgtEl>
                                      </p:cBhvr>
                                    </p:animEffect>
                                    <p:anim calcmode="lin" valueType="num">
                                      <p:cBhvr>
                                        <p:cTn id="38" dur="10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133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كامل">
  <a:themeElements>
    <a:clrScheme name="تكامل">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تكامل">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تكامل">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4176</TotalTime>
  <Words>3363</Words>
  <Application>Microsoft Office PowerPoint</Application>
  <PresentationFormat>شاشة عريضة</PresentationFormat>
  <Paragraphs>504</Paragraphs>
  <Slides>51</Slides>
  <Notes>3</Notes>
  <HiddenSlides>0</HiddenSlides>
  <MMClips>0</MMClips>
  <ScaleCrop>false</ScaleCrop>
  <HeadingPairs>
    <vt:vector size="8" baseType="variant">
      <vt:variant>
        <vt:lpstr>الخطوط المستخدمة</vt:lpstr>
      </vt:variant>
      <vt:variant>
        <vt:i4>12</vt:i4>
      </vt:variant>
      <vt:variant>
        <vt:lpstr>نسق</vt:lpstr>
      </vt:variant>
      <vt:variant>
        <vt:i4>1</vt:i4>
      </vt:variant>
      <vt:variant>
        <vt:lpstr>خوادم OLE مضمنة</vt:lpstr>
      </vt:variant>
      <vt:variant>
        <vt:i4>2</vt:i4>
      </vt:variant>
      <vt:variant>
        <vt:lpstr>عناوين الشرائح</vt:lpstr>
      </vt:variant>
      <vt:variant>
        <vt:i4>51</vt:i4>
      </vt:variant>
    </vt:vector>
  </HeadingPairs>
  <TitlesOfParts>
    <vt:vector size="66" baseType="lpstr">
      <vt:lpstr>Arabic Transparent</vt:lpstr>
      <vt:lpstr>Arial</vt:lpstr>
      <vt:lpstr>Calibri</vt:lpstr>
      <vt:lpstr>Comic Sans MS</vt:lpstr>
      <vt:lpstr>Monotype Sorts</vt:lpstr>
      <vt:lpstr>Oswald</vt:lpstr>
      <vt:lpstr>Roboto</vt:lpstr>
      <vt:lpstr>Times New Roman</vt:lpstr>
      <vt:lpstr>Tw Cen MT</vt:lpstr>
      <vt:lpstr>Tw Cen MT Condensed</vt:lpstr>
      <vt:lpstr>Wingdings</vt:lpstr>
      <vt:lpstr>Wingdings 3</vt:lpstr>
      <vt:lpstr>تكامل</vt:lpstr>
      <vt:lpstr>Chart</vt:lpstr>
      <vt:lpstr>Document</vt:lpstr>
      <vt:lpstr>الطب المسند </vt:lpstr>
      <vt:lpstr>عرض تقديمي في PowerPoint</vt:lpstr>
      <vt:lpstr>يجب تحقيق التوازن بين الخبرة السريرية والبراهين</vt:lpstr>
      <vt:lpstr>Limitations of Current Clinical Practice  قصور الممارسة الطبية اليومية</vt:lpstr>
      <vt:lpstr>غابة من مصادر المعلومات</vt:lpstr>
      <vt:lpstr>Rule 31 – Review the World Literature Fortnightly*  *"Kill as Few Patients as Possible" - Oscar London</vt:lpstr>
      <vt:lpstr>الزبدة</vt:lpstr>
      <vt:lpstr>امكانية و واقعية</vt:lpstr>
      <vt:lpstr>الحل : هو تطوير الممارسة الطبية</vt:lpstr>
      <vt:lpstr>الطب المسند بالبرهان كيف؟</vt:lpstr>
      <vt:lpstr>صياغة السؤال</vt:lpstr>
      <vt:lpstr>الاتجاهات الحديثة: التركيز على أهمية البرهان للمريض</vt:lpstr>
      <vt:lpstr>DOEs into POEMs</vt:lpstr>
      <vt:lpstr>مايجب أن يعرفه كل طبيب</vt:lpstr>
      <vt:lpstr>عرض تقديمي في PowerPoint</vt:lpstr>
      <vt:lpstr>عرض تقديمي في PowerPoint</vt:lpstr>
      <vt:lpstr>جوهر الـ cpd</vt:lpstr>
      <vt:lpstr>عرض تقديمي في PowerPoint</vt:lpstr>
      <vt:lpstr>أنواع التجارب السريرية</vt:lpstr>
      <vt:lpstr>مراحل تطوير دواء جديد</vt:lpstr>
      <vt:lpstr>أطوار التجارب السريرية </vt:lpstr>
      <vt:lpstr>التجارب السريرية  Clinical trials</vt:lpstr>
      <vt:lpstr>تأثير الغفل    placebo effect</vt:lpstr>
      <vt:lpstr>التجارب السريرية المعشاة Randomized Clinical Trials</vt:lpstr>
      <vt:lpstr>تحليل النتائج في الدراسات السريرية المعشاة</vt:lpstr>
      <vt:lpstr>الخطر Risk والخطر النسبي Relative Risk</vt:lpstr>
      <vt:lpstr>كيف تفسر نتائج تجربة عشوائية مضبوطة؟ ماهو الخطر؟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RR) ) إنها نسبة النتائج السيئة في مجموعة التداخل /  نسبة النتائج السيئة في المجموعة المقارنة. </vt:lpstr>
      <vt:lpstr>انقاص الخطر النسبي (RRR) Relative Risk Reduction</vt:lpstr>
      <vt:lpstr>عرض تقديمي في PowerPoint</vt:lpstr>
      <vt:lpstr>عرض تقديمي في PowerPoint</vt:lpstr>
      <vt:lpstr> تقييم وثوقية الدراسة Credibility of a study  قد تنقص نتيجة نوعين من الخطأ (أو الانحياز bias)</vt:lpstr>
      <vt:lpstr>خطأ الصدفة   Chance error</vt:lpstr>
      <vt:lpstr>فترات الثقة: Confidence intervals (CIs)</vt:lpstr>
      <vt:lpstr>كتوضيح لكيفية مساعدة فواصل الثقة  تخيل أنك تقوم بدراسة تبحث فيما إذا كان هناك تحيز بالجنس في الطريقة التي تستخدمها الجامعة لاختيار طلابها</vt:lpstr>
      <vt:lpstr>عرض تقديمي في PowerPoint</vt:lpstr>
      <vt:lpstr>عرض تقديمي في PowerPoint</vt:lpstr>
      <vt:lpstr>عرض تقديمي في PowerPoint</vt:lpstr>
      <vt:lpstr>الأهمية لفترة الثقة</vt:lpstr>
      <vt:lpstr>P value </vt:lpstr>
      <vt:lpstr>فرضية العدم   null hypothesis</vt:lpstr>
      <vt:lpstr>عرض تقديمي في PowerPoint</vt:lpstr>
      <vt:lpstr>عرض تقديمي في PowerPoint</vt:lpstr>
      <vt:lpstr>الأهمية الإحصائية والأهمية السريرية</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ASUS</dc:creator>
  <cp:lastModifiedBy>user</cp:lastModifiedBy>
  <cp:revision>67</cp:revision>
  <dcterms:created xsi:type="dcterms:W3CDTF">2020-06-14T19:05:01Z</dcterms:created>
  <dcterms:modified xsi:type="dcterms:W3CDTF">2025-12-06T21:13:32Z</dcterms:modified>
</cp:coreProperties>
</file>